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diagrams/colors11.xml" ContentType="application/vnd.openxmlformats-officedocument.drawingml.diagramColors+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notesSlides/notesSlide45.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notesSlides/notesSlide42.xml" ContentType="application/vnd.openxmlformats-officedocument.presentationml.notesSlide+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40.xml" ContentType="application/vnd.openxmlformats-officedocument.presentationml.notesSlide+xml"/>
  <Override PartName="/ppt/diagrams/quickStyle12.xml" ContentType="application/vnd.openxmlformats-officedocument.drawingml.diagramStyl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39" r:id="rId2"/>
    <p:sldId id="258" r:id="rId3"/>
    <p:sldId id="338" r:id="rId4"/>
    <p:sldId id="341" r:id="rId5"/>
    <p:sldId id="342" r:id="rId6"/>
    <p:sldId id="343" r:id="rId7"/>
    <p:sldId id="264" r:id="rId8"/>
    <p:sldId id="265" r:id="rId9"/>
    <p:sldId id="266" r:id="rId10"/>
    <p:sldId id="268" r:id="rId11"/>
    <p:sldId id="344" r:id="rId12"/>
    <p:sldId id="345" r:id="rId13"/>
    <p:sldId id="273" r:id="rId14"/>
    <p:sldId id="346" r:id="rId15"/>
    <p:sldId id="347" r:id="rId16"/>
    <p:sldId id="348" r:id="rId17"/>
    <p:sldId id="352" r:id="rId18"/>
    <p:sldId id="353" r:id="rId19"/>
    <p:sldId id="354" r:id="rId20"/>
    <p:sldId id="355" r:id="rId21"/>
    <p:sldId id="368" r:id="rId22"/>
    <p:sldId id="371" r:id="rId23"/>
    <p:sldId id="387" r:id="rId24"/>
    <p:sldId id="372" r:id="rId25"/>
    <p:sldId id="373" r:id="rId26"/>
    <p:sldId id="388" r:id="rId27"/>
    <p:sldId id="374" r:id="rId28"/>
    <p:sldId id="375" r:id="rId29"/>
    <p:sldId id="389" r:id="rId30"/>
    <p:sldId id="376" r:id="rId31"/>
    <p:sldId id="377" r:id="rId32"/>
    <p:sldId id="390" r:id="rId33"/>
    <p:sldId id="378" r:id="rId34"/>
    <p:sldId id="379" r:id="rId35"/>
    <p:sldId id="380" r:id="rId36"/>
    <p:sldId id="381" r:id="rId37"/>
    <p:sldId id="382" r:id="rId38"/>
    <p:sldId id="384" r:id="rId39"/>
    <p:sldId id="385" r:id="rId40"/>
    <p:sldId id="386" r:id="rId41"/>
    <p:sldId id="356" r:id="rId42"/>
    <p:sldId id="357" r:id="rId43"/>
    <p:sldId id="358" r:id="rId44"/>
    <p:sldId id="369" r:id="rId45"/>
    <p:sldId id="370" r:id="rId46"/>
    <p:sldId id="404" r:id="rId47"/>
    <p:sldId id="359" r:id="rId48"/>
    <p:sldId id="360" r:id="rId49"/>
    <p:sldId id="365" r:id="rId50"/>
    <p:sldId id="366" r:id="rId51"/>
    <p:sldId id="392" r:id="rId52"/>
    <p:sldId id="393" r:id="rId53"/>
    <p:sldId id="394" r:id="rId54"/>
    <p:sldId id="397" r:id="rId55"/>
    <p:sldId id="398" r:id="rId56"/>
    <p:sldId id="399" r:id="rId57"/>
    <p:sldId id="400" r:id="rId58"/>
    <p:sldId id="402" r:id="rId59"/>
    <p:sldId id="403" r:id="rId6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8162"/>
    <a:srgbClr val="EF4A1D"/>
    <a:srgbClr val="811F91"/>
    <a:srgbClr val="CEA9D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233" autoAdjust="0"/>
  </p:normalViewPr>
  <p:slideViewPr>
    <p:cSldViewPr>
      <p:cViewPr varScale="1">
        <p:scale>
          <a:sx n="97" d="100"/>
          <a:sy n="97" d="100"/>
        </p:scale>
        <p:origin x="-30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A09286-51F8-4FD9-9FD6-54BBB615388B}"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s-ES"/>
        </a:p>
      </dgm:t>
    </dgm:pt>
    <dgm:pt modelId="{04FE16D0-27CB-4B47-AC7E-645386DDC360}">
      <dgm:prSet custT="1"/>
      <dgm:spPr>
        <a:ln>
          <a:solidFill>
            <a:srgbClr val="EF4A1D"/>
          </a:solidFill>
        </a:ln>
      </dgm:spPr>
      <dgm:t>
        <a:bodyPr/>
        <a:lstStyle/>
        <a:p>
          <a:pPr rtl="0"/>
          <a:r>
            <a:rPr lang="es-ES" sz="2800" dirty="0" smtClean="0"/>
            <a:t>Contar con una base teórica común en ergonomía.</a:t>
          </a:r>
          <a:endParaRPr lang="es-ES" sz="2800" dirty="0"/>
        </a:p>
      </dgm:t>
    </dgm:pt>
    <dgm:pt modelId="{1EA92F93-32A5-4E89-9ABA-D971C4F45A8A}" type="parTrans" cxnId="{8DA064CE-CA5B-4367-BCAD-BAA1A0BFB3C4}">
      <dgm:prSet/>
      <dgm:spPr/>
      <dgm:t>
        <a:bodyPr/>
        <a:lstStyle/>
        <a:p>
          <a:endParaRPr lang="es-ES" sz="2800"/>
        </a:p>
      </dgm:t>
    </dgm:pt>
    <dgm:pt modelId="{18B6A944-D8D2-4973-AB07-2B8D00EB9EDF}" type="sibTrans" cxnId="{8DA064CE-CA5B-4367-BCAD-BAA1A0BFB3C4}">
      <dgm:prSet/>
      <dgm:spPr/>
      <dgm:t>
        <a:bodyPr/>
        <a:lstStyle/>
        <a:p>
          <a:endParaRPr lang="es-ES" sz="2800"/>
        </a:p>
      </dgm:t>
    </dgm:pt>
    <dgm:pt modelId="{6A417DB7-841A-416D-B6D0-C8A440B07872}">
      <dgm:prSet custT="1"/>
      <dgm:spPr>
        <a:ln>
          <a:solidFill>
            <a:srgbClr val="EF4A1D"/>
          </a:solidFill>
        </a:ln>
      </dgm:spPr>
      <dgm:t>
        <a:bodyPr/>
        <a:lstStyle/>
        <a:p>
          <a:pPr rtl="0"/>
          <a:r>
            <a:rPr lang="es-ES" sz="2800" dirty="0" smtClean="0"/>
            <a:t>Entender las situaciones de riesgo ergonómicas en el contexto laboral.  </a:t>
          </a:r>
          <a:endParaRPr lang="es-ES" sz="2800" dirty="0"/>
        </a:p>
      </dgm:t>
    </dgm:pt>
    <dgm:pt modelId="{F2D0A504-0A52-40FD-83C5-A7D0E5B76232}" type="parTrans" cxnId="{B6DF5EB8-F8C6-4C04-B3F2-3A762CF93750}">
      <dgm:prSet/>
      <dgm:spPr/>
      <dgm:t>
        <a:bodyPr/>
        <a:lstStyle/>
        <a:p>
          <a:endParaRPr lang="es-ES" sz="2800"/>
        </a:p>
      </dgm:t>
    </dgm:pt>
    <dgm:pt modelId="{0EA8C3FC-4496-47E5-8176-A8BA71F1F49D}" type="sibTrans" cxnId="{B6DF5EB8-F8C6-4C04-B3F2-3A762CF93750}">
      <dgm:prSet/>
      <dgm:spPr/>
      <dgm:t>
        <a:bodyPr/>
        <a:lstStyle/>
        <a:p>
          <a:endParaRPr lang="es-ES" sz="2800"/>
        </a:p>
      </dgm:t>
    </dgm:pt>
    <dgm:pt modelId="{FCC9B45A-89D3-4691-B1DC-5DA3A50BA276}">
      <dgm:prSet custT="1"/>
      <dgm:spPr>
        <a:ln>
          <a:solidFill>
            <a:srgbClr val="EF4A1D"/>
          </a:solidFill>
        </a:ln>
      </dgm:spPr>
      <dgm:t>
        <a:bodyPr/>
        <a:lstStyle/>
        <a:p>
          <a:pPr rtl="0"/>
          <a:r>
            <a:rPr lang="es-ES" sz="2800" dirty="0" smtClean="0"/>
            <a:t>Capacitar para la identificación de causas de exposición a factores de riesgo ergonómicos.</a:t>
          </a:r>
          <a:endParaRPr lang="es-ES" sz="2800" dirty="0"/>
        </a:p>
      </dgm:t>
    </dgm:pt>
    <dgm:pt modelId="{6E1946A1-EECF-4993-879A-43198BB7E4FE}" type="parTrans" cxnId="{DEBE2CC7-C7FD-4F9A-8485-C1571BDB5670}">
      <dgm:prSet/>
      <dgm:spPr/>
      <dgm:t>
        <a:bodyPr/>
        <a:lstStyle/>
        <a:p>
          <a:endParaRPr lang="es-ES" sz="2800"/>
        </a:p>
      </dgm:t>
    </dgm:pt>
    <dgm:pt modelId="{DA4F629C-8242-4505-A6C3-32CAC92781FE}" type="sibTrans" cxnId="{DEBE2CC7-C7FD-4F9A-8485-C1571BDB5670}">
      <dgm:prSet/>
      <dgm:spPr/>
      <dgm:t>
        <a:bodyPr/>
        <a:lstStyle/>
        <a:p>
          <a:endParaRPr lang="es-ES" sz="2800"/>
        </a:p>
      </dgm:t>
    </dgm:pt>
    <dgm:pt modelId="{F9C3584B-E489-4CE2-8D97-3C4CD4F16809}">
      <dgm:prSet custT="1"/>
      <dgm:spPr>
        <a:ln>
          <a:solidFill>
            <a:srgbClr val="EF4A1D"/>
          </a:solidFill>
        </a:ln>
      </dgm:spPr>
      <dgm:t>
        <a:bodyPr/>
        <a:lstStyle/>
        <a:p>
          <a:pPr rtl="0"/>
          <a:r>
            <a:rPr lang="es-ES" sz="2800" dirty="0" smtClean="0"/>
            <a:t>Capacitar para la elaboración de propuestas de medidas.</a:t>
          </a:r>
          <a:endParaRPr lang="es-ES" sz="2800" dirty="0"/>
        </a:p>
      </dgm:t>
    </dgm:pt>
    <dgm:pt modelId="{2B3246B8-EC12-4E77-92C1-1DCF0937D5C7}" type="parTrans" cxnId="{87767DE5-FC0B-4A40-8C42-938389C2142F}">
      <dgm:prSet/>
      <dgm:spPr/>
      <dgm:t>
        <a:bodyPr/>
        <a:lstStyle/>
        <a:p>
          <a:endParaRPr lang="es-ES" sz="2800"/>
        </a:p>
      </dgm:t>
    </dgm:pt>
    <dgm:pt modelId="{B10024E9-60A5-4500-8FC7-A2EA4B7331BD}" type="sibTrans" cxnId="{87767DE5-FC0B-4A40-8C42-938389C2142F}">
      <dgm:prSet/>
      <dgm:spPr/>
      <dgm:t>
        <a:bodyPr/>
        <a:lstStyle/>
        <a:p>
          <a:endParaRPr lang="es-ES" sz="2800"/>
        </a:p>
      </dgm:t>
    </dgm:pt>
    <dgm:pt modelId="{41FBBA07-6E7A-4DF1-A666-B6C50B7E9F11}" type="pres">
      <dgm:prSet presAssocID="{3DA09286-51F8-4FD9-9FD6-54BBB615388B}" presName="Name0" presStyleCnt="0">
        <dgm:presLayoutVars>
          <dgm:dir/>
          <dgm:animLvl val="lvl"/>
          <dgm:resizeHandles val="exact"/>
        </dgm:presLayoutVars>
      </dgm:prSet>
      <dgm:spPr/>
      <dgm:t>
        <a:bodyPr/>
        <a:lstStyle/>
        <a:p>
          <a:endParaRPr lang="es-ES"/>
        </a:p>
      </dgm:t>
    </dgm:pt>
    <dgm:pt modelId="{1644E432-0D63-4991-8D39-D91F9F8FE419}" type="pres">
      <dgm:prSet presAssocID="{04FE16D0-27CB-4B47-AC7E-645386DDC360}" presName="linNode" presStyleCnt="0"/>
      <dgm:spPr/>
    </dgm:pt>
    <dgm:pt modelId="{1039AB30-DE14-4BE7-A72A-9092DEFA7A49}" type="pres">
      <dgm:prSet presAssocID="{04FE16D0-27CB-4B47-AC7E-645386DDC360}" presName="parentText" presStyleLbl="node1" presStyleIdx="0" presStyleCnt="4" custScaleX="277778">
        <dgm:presLayoutVars>
          <dgm:chMax val="1"/>
          <dgm:bulletEnabled val="1"/>
        </dgm:presLayoutVars>
      </dgm:prSet>
      <dgm:spPr/>
      <dgm:t>
        <a:bodyPr/>
        <a:lstStyle/>
        <a:p>
          <a:endParaRPr lang="es-ES"/>
        </a:p>
      </dgm:t>
    </dgm:pt>
    <dgm:pt modelId="{554297C2-088A-46A5-A7FD-B6993A1F3286}" type="pres">
      <dgm:prSet presAssocID="{18B6A944-D8D2-4973-AB07-2B8D00EB9EDF}" presName="sp" presStyleCnt="0"/>
      <dgm:spPr/>
    </dgm:pt>
    <dgm:pt modelId="{D0988A35-6D93-422A-B107-7EC45DE4A77A}" type="pres">
      <dgm:prSet presAssocID="{6A417DB7-841A-416D-B6D0-C8A440B07872}" presName="linNode" presStyleCnt="0"/>
      <dgm:spPr/>
    </dgm:pt>
    <dgm:pt modelId="{ECAB56ED-7FDE-4DEE-A917-1BF84CCC17D8}" type="pres">
      <dgm:prSet presAssocID="{6A417DB7-841A-416D-B6D0-C8A440B07872}" presName="parentText" presStyleLbl="node1" presStyleIdx="1" presStyleCnt="4" custScaleX="277778">
        <dgm:presLayoutVars>
          <dgm:chMax val="1"/>
          <dgm:bulletEnabled val="1"/>
        </dgm:presLayoutVars>
      </dgm:prSet>
      <dgm:spPr/>
      <dgm:t>
        <a:bodyPr/>
        <a:lstStyle/>
        <a:p>
          <a:endParaRPr lang="es-ES"/>
        </a:p>
      </dgm:t>
    </dgm:pt>
    <dgm:pt modelId="{1583E17E-3EE9-4070-80B2-B3AFDA3F594A}" type="pres">
      <dgm:prSet presAssocID="{0EA8C3FC-4496-47E5-8176-A8BA71F1F49D}" presName="sp" presStyleCnt="0"/>
      <dgm:spPr/>
    </dgm:pt>
    <dgm:pt modelId="{5CA31758-B29C-4B55-9E0F-572777FB9662}" type="pres">
      <dgm:prSet presAssocID="{FCC9B45A-89D3-4691-B1DC-5DA3A50BA276}" presName="linNode" presStyleCnt="0"/>
      <dgm:spPr/>
    </dgm:pt>
    <dgm:pt modelId="{B789181F-9C7C-48A0-90DD-EFB8C494FFE3}" type="pres">
      <dgm:prSet presAssocID="{FCC9B45A-89D3-4691-B1DC-5DA3A50BA276}" presName="parentText" presStyleLbl="node1" presStyleIdx="2" presStyleCnt="4" custScaleX="277778">
        <dgm:presLayoutVars>
          <dgm:chMax val="1"/>
          <dgm:bulletEnabled val="1"/>
        </dgm:presLayoutVars>
      </dgm:prSet>
      <dgm:spPr/>
      <dgm:t>
        <a:bodyPr/>
        <a:lstStyle/>
        <a:p>
          <a:endParaRPr lang="es-ES"/>
        </a:p>
      </dgm:t>
    </dgm:pt>
    <dgm:pt modelId="{5F3F8F89-096E-4382-80F3-8A5ECA461E29}" type="pres">
      <dgm:prSet presAssocID="{DA4F629C-8242-4505-A6C3-32CAC92781FE}" presName="sp" presStyleCnt="0"/>
      <dgm:spPr/>
    </dgm:pt>
    <dgm:pt modelId="{43F28E85-B19C-406F-94D8-93124137887F}" type="pres">
      <dgm:prSet presAssocID="{F9C3584B-E489-4CE2-8D97-3C4CD4F16809}" presName="linNode" presStyleCnt="0"/>
      <dgm:spPr/>
    </dgm:pt>
    <dgm:pt modelId="{B59D7CD7-2E86-425C-A861-B8AB311B1342}" type="pres">
      <dgm:prSet presAssocID="{F9C3584B-E489-4CE2-8D97-3C4CD4F16809}" presName="parentText" presStyleLbl="node1" presStyleIdx="3" presStyleCnt="4" custScaleX="277778">
        <dgm:presLayoutVars>
          <dgm:chMax val="1"/>
          <dgm:bulletEnabled val="1"/>
        </dgm:presLayoutVars>
      </dgm:prSet>
      <dgm:spPr/>
      <dgm:t>
        <a:bodyPr/>
        <a:lstStyle/>
        <a:p>
          <a:endParaRPr lang="es-ES"/>
        </a:p>
      </dgm:t>
    </dgm:pt>
  </dgm:ptLst>
  <dgm:cxnLst>
    <dgm:cxn modelId="{96F9038D-3654-4A40-B656-F1DDC5AFBA34}" type="presOf" srcId="{FCC9B45A-89D3-4691-B1DC-5DA3A50BA276}" destId="{B789181F-9C7C-48A0-90DD-EFB8C494FFE3}" srcOrd="0" destOrd="0" presId="urn:microsoft.com/office/officeart/2005/8/layout/vList5"/>
    <dgm:cxn modelId="{8DA064CE-CA5B-4367-BCAD-BAA1A0BFB3C4}" srcId="{3DA09286-51F8-4FD9-9FD6-54BBB615388B}" destId="{04FE16D0-27CB-4B47-AC7E-645386DDC360}" srcOrd="0" destOrd="0" parTransId="{1EA92F93-32A5-4E89-9ABA-D971C4F45A8A}" sibTransId="{18B6A944-D8D2-4973-AB07-2B8D00EB9EDF}"/>
    <dgm:cxn modelId="{B6DF5EB8-F8C6-4C04-B3F2-3A762CF93750}" srcId="{3DA09286-51F8-4FD9-9FD6-54BBB615388B}" destId="{6A417DB7-841A-416D-B6D0-C8A440B07872}" srcOrd="1" destOrd="0" parTransId="{F2D0A504-0A52-40FD-83C5-A7D0E5B76232}" sibTransId="{0EA8C3FC-4496-47E5-8176-A8BA71F1F49D}"/>
    <dgm:cxn modelId="{DEBE2CC7-C7FD-4F9A-8485-C1571BDB5670}" srcId="{3DA09286-51F8-4FD9-9FD6-54BBB615388B}" destId="{FCC9B45A-89D3-4691-B1DC-5DA3A50BA276}" srcOrd="2" destOrd="0" parTransId="{6E1946A1-EECF-4993-879A-43198BB7E4FE}" sibTransId="{DA4F629C-8242-4505-A6C3-32CAC92781FE}"/>
    <dgm:cxn modelId="{58FB5F82-266A-4FA0-8E2E-06AACFC8F7B9}" type="presOf" srcId="{F9C3584B-E489-4CE2-8D97-3C4CD4F16809}" destId="{B59D7CD7-2E86-425C-A861-B8AB311B1342}" srcOrd="0" destOrd="0" presId="urn:microsoft.com/office/officeart/2005/8/layout/vList5"/>
    <dgm:cxn modelId="{CD23067E-38C7-4762-A46B-743F96759052}" type="presOf" srcId="{3DA09286-51F8-4FD9-9FD6-54BBB615388B}" destId="{41FBBA07-6E7A-4DF1-A666-B6C50B7E9F11}" srcOrd="0" destOrd="0" presId="urn:microsoft.com/office/officeart/2005/8/layout/vList5"/>
    <dgm:cxn modelId="{CAB2995D-302B-481E-B1BE-CD3AB1E1DB63}" type="presOf" srcId="{04FE16D0-27CB-4B47-AC7E-645386DDC360}" destId="{1039AB30-DE14-4BE7-A72A-9092DEFA7A49}" srcOrd="0" destOrd="0" presId="urn:microsoft.com/office/officeart/2005/8/layout/vList5"/>
    <dgm:cxn modelId="{EDADC1E1-543D-4ADE-9999-00E2DEA2D326}" type="presOf" srcId="{6A417DB7-841A-416D-B6D0-C8A440B07872}" destId="{ECAB56ED-7FDE-4DEE-A917-1BF84CCC17D8}" srcOrd="0" destOrd="0" presId="urn:microsoft.com/office/officeart/2005/8/layout/vList5"/>
    <dgm:cxn modelId="{87767DE5-FC0B-4A40-8C42-938389C2142F}" srcId="{3DA09286-51F8-4FD9-9FD6-54BBB615388B}" destId="{F9C3584B-E489-4CE2-8D97-3C4CD4F16809}" srcOrd="3" destOrd="0" parTransId="{2B3246B8-EC12-4E77-92C1-1DCF0937D5C7}" sibTransId="{B10024E9-60A5-4500-8FC7-A2EA4B7331BD}"/>
    <dgm:cxn modelId="{93FF8A06-E9B7-47B6-A4A2-C416E050C3D0}" type="presParOf" srcId="{41FBBA07-6E7A-4DF1-A666-B6C50B7E9F11}" destId="{1644E432-0D63-4991-8D39-D91F9F8FE419}" srcOrd="0" destOrd="0" presId="urn:microsoft.com/office/officeart/2005/8/layout/vList5"/>
    <dgm:cxn modelId="{487FC848-CF76-4CAC-BF18-D6DE1D150CC0}" type="presParOf" srcId="{1644E432-0D63-4991-8D39-D91F9F8FE419}" destId="{1039AB30-DE14-4BE7-A72A-9092DEFA7A49}" srcOrd="0" destOrd="0" presId="urn:microsoft.com/office/officeart/2005/8/layout/vList5"/>
    <dgm:cxn modelId="{92BD861B-D967-4232-997E-E951E099759B}" type="presParOf" srcId="{41FBBA07-6E7A-4DF1-A666-B6C50B7E9F11}" destId="{554297C2-088A-46A5-A7FD-B6993A1F3286}" srcOrd="1" destOrd="0" presId="urn:microsoft.com/office/officeart/2005/8/layout/vList5"/>
    <dgm:cxn modelId="{DF9C8FAF-EEDE-4753-8557-8E035C3E9C98}" type="presParOf" srcId="{41FBBA07-6E7A-4DF1-A666-B6C50B7E9F11}" destId="{D0988A35-6D93-422A-B107-7EC45DE4A77A}" srcOrd="2" destOrd="0" presId="urn:microsoft.com/office/officeart/2005/8/layout/vList5"/>
    <dgm:cxn modelId="{0C81BB02-38A1-4FB3-8A32-C70945FE4233}" type="presParOf" srcId="{D0988A35-6D93-422A-B107-7EC45DE4A77A}" destId="{ECAB56ED-7FDE-4DEE-A917-1BF84CCC17D8}" srcOrd="0" destOrd="0" presId="urn:microsoft.com/office/officeart/2005/8/layout/vList5"/>
    <dgm:cxn modelId="{3D40D8B5-D59B-45F0-A6B4-93D33114D991}" type="presParOf" srcId="{41FBBA07-6E7A-4DF1-A666-B6C50B7E9F11}" destId="{1583E17E-3EE9-4070-80B2-B3AFDA3F594A}" srcOrd="3" destOrd="0" presId="urn:microsoft.com/office/officeart/2005/8/layout/vList5"/>
    <dgm:cxn modelId="{89791952-452B-41CE-ACF5-BDDEF10C467A}" type="presParOf" srcId="{41FBBA07-6E7A-4DF1-A666-B6C50B7E9F11}" destId="{5CA31758-B29C-4B55-9E0F-572777FB9662}" srcOrd="4" destOrd="0" presId="urn:microsoft.com/office/officeart/2005/8/layout/vList5"/>
    <dgm:cxn modelId="{42B38038-65BC-4387-955D-C1F4643ED057}" type="presParOf" srcId="{5CA31758-B29C-4B55-9E0F-572777FB9662}" destId="{B789181F-9C7C-48A0-90DD-EFB8C494FFE3}" srcOrd="0" destOrd="0" presId="urn:microsoft.com/office/officeart/2005/8/layout/vList5"/>
    <dgm:cxn modelId="{7C41A19B-BD97-410E-AC41-F7D4FB0AF2CC}" type="presParOf" srcId="{41FBBA07-6E7A-4DF1-A666-B6C50B7E9F11}" destId="{5F3F8F89-096E-4382-80F3-8A5ECA461E29}" srcOrd="5" destOrd="0" presId="urn:microsoft.com/office/officeart/2005/8/layout/vList5"/>
    <dgm:cxn modelId="{9169C0C7-0D30-4AF5-9F9A-F35811EEE84D}" type="presParOf" srcId="{41FBBA07-6E7A-4DF1-A666-B6C50B7E9F11}" destId="{43F28E85-B19C-406F-94D8-93124137887F}" srcOrd="6" destOrd="0" presId="urn:microsoft.com/office/officeart/2005/8/layout/vList5"/>
    <dgm:cxn modelId="{CEB42B06-B42E-46D3-9961-788469A27C23}" type="presParOf" srcId="{43F28E85-B19C-406F-94D8-93124137887F}" destId="{B59D7CD7-2E86-425C-A861-B8AB311B1342}" srcOrd="0" destOrd="0" presId="urn:microsoft.com/office/officeart/2005/8/layout/vList5"/>
  </dgm:cxnLst>
  <dgm:bg/>
  <dgm:whole/>
</dgm:dataModel>
</file>

<file path=ppt/diagrams/data10.xml><?xml version="1.0" encoding="utf-8"?>
<dgm:dataModel xmlns:dgm="http://schemas.openxmlformats.org/drawingml/2006/diagram" xmlns:a="http://schemas.openxmlformats.org/drawingml/2006/main">
  <dgm:ptLst>
    <dgm:pt modelId="{A23C7634-67EA-420E-91CC-ECD01653B72E}"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s-ES"/>
        </a:p>
      </dgm:t>
    </dgm:pt>
    <dgm:pt modelId="{08A402E0-3A6B-46DC-B1C6-DCD22B70A09F}">
      <dgm:prSet custT="1"/>
      <dgm:spPr/>
      <dgm:t>
        <a:bodyPr/>
        <a:lstStyle/>
        <a:p>
          <a:pPr rtl="0"/>
          <a:r>
            <a:rPr lang="es-ES" sz="1600" b="1" i="1" dirty="0" smtClean="0"/>
            <a:t>Altura y profundidad </a:t>
          </a:r>
          <a:r>
            <a:rPr lang="es-ES" sz="1600" i="1" dirty="0" smtClean="0"/>
            <a:t>de los equipos de trabajo y líneas de producción. </a:t>
          </a:r>
          <a:endParaRPr lang="es-ES" sz="1600" dirty="0"/>
        </a:p>
      </dgm:t>
    </dgm:pt>
    <dgm:pt modelId="{EB100118-536F-4945-9B9D-A4D7820C1DEF}" type="parTrans" cxnId="{77F284F1-403C-4A4F-8716-7F43501D181D}">
      <dgm:prSet/>
      <dgm:spPr/>
      <dgm:t>
        <a:bodyPr/>
        <a:lstStyle/>
        <a:p>
          <a:endParaRPr lang="es-ES" sz="2800"/>
        </a:p>
      </dgm:t>
    </dgm:pt>
    <dgm:pt modelId="{1D00757D-B4A2-439E-958C-B21E2E65EDD7}" type="sibTrans" cxnId="{77F284F1-403C-4A4F-8716-7F43501D181D}">
      <dgm:prSet/>
      <dgm:spPr/>
      <dgm:t>
        <a:bodyPr/>
        <a:lstStyle/>
        <a:p>
          <a:endParaRPr lang="es-ES" sz="2800"/>
        </a:p>
      </dgm:t>
    </dgm:pt>
    <dgm:pt modelId="{DEAEFDB8-DDCE-4C45-8A4C-2A67890E6838}">
      <dgm:prSet custT="1"/>
      <dgm:spPr/>
      <dgm:t>
        <a:bodyPr/>
        <a:lstStyle/>
        <a:p>
          <a:pPr rtl="0"/>
          <a:r>
            <a:rPr lang="es-ES" sz="1600" b="1" i="1" dirty="0" smtClean="0"/>
            <a:t>Falta de espacio </a:t>
          </a:r>
          <a:r>
            <a:rPr lang="es-ES" sz="1600" i="1" dirty="0" smtClean="0"/>
            <a:t>en el lugar de trabajo. </a:t>
          </a:r>
          <a:endParaRPr lang="es-ES" sz="1600" dirty="0"/>
        </a:p>
      </dgm:t>
    </dgm:pt>
    <dgm:pt modelId="{44E98901-52F3-4DA1-BB6F-E46E02889BAA}" type="parTrans" cxnId="{349F92CD-C67A-4D5A-A7BD-15C1536FEFF3}">
      <dgm:prSet/>
      <dgm:spPr/>
      <dgm:t>
        <a:bodyPr/>
        <a:lstStyle/>
        <a:p>
          <a:endParaRPr lang="es-ES" sz="2800"/>
        </a:p>
      </dgm:t>
    </dgm:pt>
    <dgm:pt modelId="{FFF5E06D-815A-44DD-84FB-B99B7638F22A}" type="sibTrans" cxnId="{349F92CD-C67A-4D5A-A7BD-15C1536FEFF3}">
      <dgm:prSet/>
      <dgm:spPr/>
      <dgm:t>
        <a:bodyPr/>
        <a:lstStyle/>
        <a:p>
          <a:endParaRPr lang="es-ES" sz="2800"/>
        </a:p>
      </dgm:t>
    </dgm:pt>
    <dgm:pt modelId="{B8C0D52A-A280-4C63-A13C-2370244646DC}">
      <dgm:prSet custT="1"/>
      <dgm:spPr/>
      <dgm:t>
        <a:bodyPr/>
        <a:lstStyle/>
        <a:p>
          <a:pPr rtl="0"/>
          <a:r>
            <a:rPr lang="es-ES" sz="1600" b="1" i="1" dirty="0" smtClean="0"/>
            <a:t>Planos de trabajo horizontales</a:t>
          </a:r>
          <a:r>
            <a:rPr lang="es-ES" sz="1600" i="1" dirty="0" smtClean="0"/>
            <a:t>. </a:t>
          </a:r>
          <a:endParaRPr lang="es-ES" sz="1600" dirty="0"/>
        </a:p>
      </dgm:t>
    </dgm:pt>
    <dgm:pt modelId="{B0F2ECDD-3447-46E5-8BE5-10895388F3C9}" type="parTrans" cxnId="{143859C3-819A-4443-9CEC-FBEA6DC5D145}">
      <dgm:prSet/>
      <dgm:spPr/>
      <dgm:t>
        <a:bodyPr/>
        <a:lstStyle/>
        <a:p>
          <a:endParaRPr lang="es-ES" sz="2800"/>
        </a:p>
      </dgm:t>
    </dgm:pt>
    <dgm:pt modelId="{575A51EF-03A1-418E-806A-C0848D39D0D4}" type="sibTrans" cxnId="{143859C3-819A-4443-9CEC-FBEA6DC5D145}">
      <dgm:prSet/>
      <dgm:spPr/>
      <dgm:t>
        <a:bodyPr/>
        <a:lstStyle/>
        <a:p>
          <a:endParaRPr lang="es-ES" sz="2800"/>
        </a:p>
      </dgm:t>
    </dgm:pt>
    <dgm:pt modelId="{34D67CA2-511F-48F7-824D-542CEEC04438}">
      <dgm:prSet custT="1"/>
      <dgm:spPr/>
      <dgm:t>
        <a:bodyPr/>
        <a:lstStyle/>
        <a:p>
          <a:pPr rtl="0"/>
          <a:r>
            <a:rPr lang="es-ES" sz="1600" b="1" i="1" dirty="0" smtClean="0"/>
            <a:t>Peso</a:t>
          </a:r>
          <a:r>
            <a:rPr lang="es-ES" sz="1600" i="1" dirty="0" smtClean="0"/>
            <a:t> de los materiales, productos… y dificultad de agarre.</a:t>
          </a:r>
          <a:endParaRPr lang="es-ES" sz="1600" dirty="0"/>
        </a:p>
      </dgm:t>
    </dgm:pt>
    <dgm:pt modelId="{6B160675-A1CA-488A-8069-3135E55D3E65}" type="parTrans" cxnId="{05CB86B2-312C-4AAF-A10F-7F96A6FA700D}">
      <dgm:prSet/>
      <dgm:spPr/>
      <dgm:t>
        <a:bodyPr/>
        <a:lstStyle/>
        <a:p>
          <a:endParaRPr lang="es-ES" sz="2800"/>
        </a:p>
      </dgm:t>
    </dgm:pt>
    <dgm:pt modelId="{D9E86DD7-D86D-4FAF-B9D3-D1A8304251E2}" type="sibTrans" cxnId="{05CB86B2-312C-4AAF-A10F-7F96A6FA700D}">
      <dgm:prSet/>
      <dgm:spPr/>
      <dgm:t>
        <a:bodyPr/>
        <a:lstStyle/>
        <a:p>
          <a:endParaRPr lang="es-ES" sz="2800"/>
        </a:p>
      </dgm:t>
    </dgm:pt>
    <dgm:pt modelId="{8D9C464E-49D7-4DA7-A218-A10CCF7D5C3F}">
      <dgm:prSet custT="1"/>
      <dgm:spPr/>
      <dgm:t>
        <a:bodyPr/>
        <a:lstStyle/>
        <a:p>
          <a:pPr rtl="0"/>
          <a:r>
            <a:rPr lang="es-ES" sz="1600" i="1" dirty="0" smtClean="0"/>
            <a:t>Exigencias de </a:t>
          </a:r>
          <a:r>
            <a:rPr lang="es-ES" sz="1600" b="1" i="1" dirty="0" smtClean="0"/>
            <a:t>los clientes </a:t>
          </a:r>
          <a:r>
            <a:rPr lang="es-ES" sz="1600" i="1" dirty="0" smtClean="0"/>
            <a:t>(ej. altura del montaje de los </a:t>
          </a:r>
          <a:r>
            <a:rPr lang="es-ES" sz="1600" i="1" dirty="0" err="1" smtClean="0"/>
            <a:t>palets</a:t>
          </a:r>
          <a:r>
            <a:rPr lang="es-ES" sz="1600" i="1" dirty="0" smtClean="0"/>
            <a:t>).</a:t>
          </a:r>
          <a:endParaRPr lang="es-ES" sz="1600" dirty="0"/>
        </a:p>
      </dgm:t>
    </dgm:pt>
    <dgm:pt modelId="{E018B0F8-1FD8-4E1B-9280-72FE322D53A3}" type="parTrans" cxnId="{D5829E12-A9B8-48AD-968A-F1A8E572F21C}">
      <dgm:prSet/>
      <dgm:spPr/>
      <dgm:t>
        <a:bodyPr/>
        <a:lstStyle/>
        <a:p>
          <a:endParaRPr lang="es-ES" sz="2800"/>
        </a:p>
      </dgm:t>
    </dgm:pt>
    <dgm:pt modelId="{C172F063-5923-4D7A-8453-C25685F91D4F}" type="sibTrans" cxnId="{D5829E12-A9B8-48AD-968A-F1A8E572F21C}">
      <dgm:prSet/>
      <dgm:spPr/>
      <dgm:t>
        <a:bodyPr/>
        <a:lstStyle/>
        <a:p>
          <a:endParaRPr lang="es-ES" sz="2800"/>
        </a:p>
      </dgm:t>
    </dgm:pt>
    <dgm:pt modelId="{09B03C5F-172D-4906-8242-8525BFB04A97}">
      <dgm:prSet custT="1"/>
      <dgm:spPr/>
      <dgm:t>
        <a:bodyPr/>
        <a:lstStyle/>
        <a:p>
          <a:pPr rtl="0"/>
          <a:r>
            <a:rPr lang="es-ES" sz="1600" b="1" i="1" dirty="0" smtClean="0"/>
            <a:t>Falta de medios mecánicos </a:t>
          </a:r>
          <a:r>
            <a:rPr lang="es-ES" sz="1600" i="1" dirty="0" smtClean="0"/>
            <a:t>en la manipulación de cargas. </a:t>
          </a:r>
          <a:endParaRPr lang="es-ES" sz="1600" dirty="0"/>
        </a:p>
      </dgm:t>
    </dgm:pt>
    <dgm:pt modelId="{B829D68A-2F4A-4279-9528-86A2535E3E00}" type="parTrans" cxnId="{EBC4FE4F-D1C9-41D8-AACA-B97ED0978E63}">
      <dgm:prSet/>
      <dgm:spPr/>
      <dgm:t>
        <a:bodyPr/>
        <a:lstStyle/>
        <a:p>
          <a:endParaRPr lang="es-ES" sz="2800"/>
        </a:p>
      </dgm:t>
    </dgm:pt>
    <dgm:pt modelId="{D21AE200-3B06-4841-BAA0-9AA58C8E5001}" type="sibTrans" cxnId="{EBC4FE4F-D1C9-41D8-AACA-B97ED0978E63}">
      <dgm:prSet/>
      <dgm:spPr/>
      <dgm:t>
        <a:bodyPr/>
        <a:lstStyle/>
        <a:p>
          <a:endParaRPr lang="es-ES" sz="2800"/>
        </a:p>
      </dgm:t>
    </dgm:pt>
    <dgm:pt modelId="{4C4AD777-E278-4DB6-8EB8-1F2AEDAF1380}">
      <dgm:prSet custT="1"/>
      <dgm:spPr/>
      <dgm:t>
        <a:bodyPr/>
        <a:lstStyle/>
        <a:p>
          <a:pPr rtl="0"/>
          <a:r>
            <a:rPr lang="es-ES" sz="1600" b="1" i="1" dirty="0" smtClean="0"/>
            <a:t>Trabajo minucioso </a:t>
          </a:r>
          <a:r>
            <a:rPr lang="es-ES" sz="1600" i="1" dirty="0" smtClean="0"/>
            <a:t>con las manos y dedos (repetitivo).</a:t>
          </a:r>
          <a:endParaRPr lang="es-ES" sz="1600" dirty="0"/>
        </a:p>
      </dgm:t>
    </dgm:pt>
    <dgm:pt modelId="{061FFAB9-BBE0-43AC-A760-A9EBD71D9E13}" type="parTrans" cxnId="{951FCA17-1E97-4E05-8652-E5524397D0A5}">
      <dgm:prSet/>
      <dgm:spPr/>
      <dgm:t>
        <a:bodyPr/>
        <a:lstStyle/>
        <a:p>
          <a:endParaRPr lang="es-ES" sz="2800"/>
        </a:p>
      </dgm:t>
    </dgm:pt>
    <dgm:pt modelId="{3B246E9F-441F-4DBB-BBF2-895E0DA249FA}" type="sibTrans" cxnId="{951FCA17-1E97-4E05-8652-E5524397D0A5}">
      <dgm:prSet/>
      <dgm:spPr/>
      <dgm:t>
        <a:bodyPr/>
        <a:lstStyle/>
        <a:p>
          <a:endParaRPr lang="es-ES" sz="2800"/>
        </a:p>
      </dgm:t>
    </dgm:pt>
    <dgm:pt modelId="{38A9B239-5414-4BD1-9C73-613C2061E017}">
      <dgm:prSet custT="1"/>
      <dgm:spPr/>
      <dgm:t>
        <a:bodyPr/>
        <a:lstStyle/>
        <a:p>
          <a:pPr rtl="0"/>
          <a:r>
            <a:rPr lang="es-ES" sz="1600" i="1" dirty="0" smtClean="0"/>
            <a:t>El diseño del equipo o línea de producción que </a:t>
          </a:r>
          <a:r>
            <a:rPr lang="es-ES" sz="1600" b="1" i="1" dirty="0" smtClean="0"/>
            <a:t>impide trabajar sentado</a:t>
          </a:r>
          <a:r>
            <a:rPr lang="es-ES" sz="1600" i="1" dirty="0" smtClean="0"/>
            <a:t>. </a:t>
          </a:r>
          <a:endParaRPr lang="es-ES" sz="1600" dirty="0"/>
        </a:p>
      </dgm:t>
    </dgm:pt>
    <dgm:pt modelId="{C0AFE0BB-0933-4006-868A-6F1819FBF162}" type="parTrans" cxnId="{8DD839F3-EF94-43DB-9C89-F32E0B4ADC1D}">
      <dgm:prSet/>
      <dgm:spPr/>
      <dgm:t>
        <a:bodyPr/>
        <a:lstStyle/>
        <a:p>
          <a:endParaRPr lang="es-ES" sz="2800"/>
        </a:p>
      </dgm:t>
    </dgm:pt>
    <dgm:pt modelId="{1BFD18EE-635B-41DD-9847-6AEA51909222}" type="sibTrans" cxnId="{8DD839F3-EF94-43DB-9C89-F32E0B4ADC1D}">
      <dgm:prSet/>
      <dgm:spPr/>
      <dgm:t>
        <a:bodyPr/>
        <a:lstStyle/>
        <a:p>
          <a:endParaRPr lang="es-ES" sz="2800"/>
        </a:p>
      </dgm:t>
    </dgm:pt>
    <dgm:pt modelId="{0521751D-D8C3-4D14-A06C-95C516E117C7}">
      <dgm:prSet custT="1"/>
      <dgm:spPr/>
      <dgm:t>
        <a:bodyPr/>
        <a:lstStyle/>
        <a:p>
          <a:pPr rtl="0"/>
          <a:r>
            <a:rPr lang="es-ES" sz="1600" b="1" i="1" dirty="0" smtClean="0"/>
            <a:t>Falta de mantenimiento </a:t>
          </a:r>
          <a:r>
            <a:rPr lang="es-ES" sz="1600" i="1" dirty="0" smtClean="0"/>
            <a:t>de los equipos de trabajo. </a:t>
          </a:r>
          <a:endParaRPr lang="es-ES" sz="1600" dirty="0"/>
        </a:p>
      </dgm:t>
    </dgm:pt>
    <dgm:pt modelId="{2281A0E6-31FD-4856-B7DB-8F111FF2384A}" type="parTrans" cxnId="{FA6D039C-7230-45CD-8BEF-25F62BF7E0AA}">
      <dgm:prSet/>
      <dgm:spPr/>
      <dgm:t>
        <a:bodyPr/>
        <a:lstStyle/>
        <a:p>
          <a:endParaRPr lang="es-ES" sz="2800"/>
        </a:p>
      </dgm:t>
    </dgm:pt>
    <dgm:pt modelId="{94013A6D-B911-4806-9322-BE1D574C9134}" type="sibTrans" cxnId="{FA6D039C-7230-45CD-8BEF-25F62BF7E0AA}">
      <dgm:prSet/>
      <dgm:spPr/>
      <dgm:t>
        <a:bodyPr/>
        <a:lstStyle/>
        <a:p>
          <a:endParaRPr lang="es-ES" sz="2800"/>
        </a:p>
      </dgm:t>
    </dgm:pt>
    <dgm:pt modelId="{09A4E847-909C-42D2-9E53-8ADA47504D46}">
      <dgm:prSet custT="1"/>
      <dgm:spPr/>
      <dgm:t>
        <a:bodyPr/>
        <a:lstStyle/>
        <a:p>
          <a:pPr rtl="0"/>
          <a:r>
            <a:rPr lang="es-ES" sz="1600" b="1" i="1" dirty="0" smtClean="0"/>
            <a:t>Distancias</a:t>
          </a:r>
          <a:r>
            <a:rPr lang="es-ES" sz="1600" i="1" dirty="0" smtClean="0"/>
            <a:t> de transporte y desplazamientos.</a:t>
          </a:r>
          <a:endParaRPr lang="es-ES" sz="1600" dirty="0"/>
        </a:p>
      </dgm:t>
    </dgm:pt>
    <dgm:pt modelId="{C2C78475-9EB9-4563-AF80-F20F35367DFF}" type="parTrans" cxnId="{AB298C9D-FFFD-4083-9AF4-47A9F09A3E52}">
      <dgm:prSet/>
      <dgm:spPr/>
      <dgm:t>
        <a:bodyPr/>
        <a:lstStyle/>
        <a:p>
          <a:endParaRPr lang="es-ES" sz="2800"/>
        </a:p>
      </dgm:t>
    </dgm:pt>
    <dgm:pt modelId="{7627CC26-6856-4198-88BC-9513905444A5}" type="sibTrans" cxnId="{AB298C9D-FFFD-4083-9AF4-47A9F09A3E52}">
      <dgm:prSet/>
      <dgm:spPr/>
      <dgm:t>
        <a:bodyPr/>
        <a:lstStyle/>
        <a:p>
          <a:endParaRPr lang="es-ES" sz="2800"/>
        </a:p>
      </dgm:t>
    </dgm:pt>
    <dgm:pt modelId="{1799BA48-B179-44F5-B98C-2CCFF618AC17}">
      <dgm:prSet custT="1"/>
      <dgm:spPr/>
      <dgm:t>
        <a:bodyPr/>
        <a:lstStyle/>
        <a:p>
          <a:pPr rtl="0"/>
          <a:r>
            <a:rPr lang="es-ES" sz="1600" b="1" i="1" dirty="0" smtClean="0"/>
            <a:t>Falta de conciencia preventiva: </a:t>
          </a:r>
          <a:r>
            <a:rPr lang="es-ES" sz="1600" i="1" dirty="0" smtClean="0"/>
            <a:t>dirección, encargados y trabajadores.</a:t>
          </a:r>
          <a:endParaRPr lang="es-ES" sz="1600" dirty="0"/>
        </a:p>
      </dgm:t>
    </dgm:pt>
    <dgm:pt modelId="{80AEEA1E-439D-4F18-AAAC-1D45AB475EED}" type="parTrans" cxnId="{6CAB8913-A4D7-4F3C-ADC8-527F7999A6AA}">
      <dgm:prSet/>
      <dgm:spPr/>
      <dgm:t>
        <a:bodyPr/>
        <a:lstStyle/>
        <a:p>
          <a:endParaRPr lang="es-ES" sz="2800"/>
        </a:p>
      </dgm:t>
    </dgm:pt>
    <dgm:pt modelId="{D223A4DE-6F01-486F-BBC8-4AD7927563FF}" type="sibTrans" cxnId="{6CAB8913-A4D7-4F3C-ADC8-527F7999A6AA}">
      <dgm:prSet/>
      <dgm:spPr/>
      <dgm:t>
        <a:bodyPr/>
        <a:lstStyle/>
        <a:p>
          <a:endParaRPr lang="es-ES" sz="2800"/>
        </a:p>
      </dgm:t>
    </dgm:pt>
    <dgm:pt modelId="{5FB7B588-F14F-4E28-B108-F11A863771C8}">
      <dgm:prSet custT="1"/>
      <dgm:spPr/>
      <dgm:t>
        <a:bodyPr/>
        <a:lstStyle/>
        <a:p>
          <a:pPr rtl="0"/>
          <a:r>
            <a:rPr lang="es-ES" sz="1600" b="1" i="1" dirty="0" smtClean="0"/>
            <a:t>Ritmo de trabajo elevado</a:t>
          </a:r>
          <a:r>
            <a:rPr lang="es-ES" sz="1600" i="1" dirty="0" smtClean="0"/>
            <a:t>. </a:t>
          </a:r>
          <a:endParaRPr lang="es-ES" sz="1600" dirty="0"/>
        </a:p>
      </dgm:t>
    </dgm:pt>
    <dgm:pt modelId="{D19E1228-970C-4518-AEEC-FB5FA1E34871}" type="parTrans" cxnId="{B20E9ABC-BC1A-4271-8512-56EB185A64D1}">
      <dgm:prSet/>
      <dgm:spPr/>
      <dgm:t>
        <a:bodyPr/>
        <a:lstStyle/>
        <a:p>
          <a:endParaRPr lang="es-ES" sz="2800"/>
        </a:p>
      </dgm:t>
    </dgm:pt>
    <dgm:pt modelId="{3CA06CAC-081C-4B5A-B012-4E694F74AC21}" type="sibTrans" cxnId="{B20E9ABC-BC1A-4271-8512-56EB185A64D1}">
      <dgm:prSet/>
      <dgm:spPr/>
      <dgm:t>
        <a:bodyPr/>
        <a:lstStyle/>
        <a:p>
          <a:endParaRPr lang="es-ES" sz="2800"/>
        </a:p>
      </dgm:t>
    </dgm:pt>
    <dgm:pt modelId="{D25BB0C3-049A-47EE-BE50-7A28457AEE4A}">
      <dgm:prSet custT="1"/>
      <dgm:spPr/>
      <dgm:t>
        <a:bodyPr/>
        <a:lstStyle/>
        <a:p>
          <a:pPr rtl="0"/>
          <a:r>
            <a:rPr lang="es-ES" sz="1600" b="1" i="1" dirty="0" smtClean="0"/>
            <a:t>Falta de personal</a:t>
          </a:r>
          <a:r>
            <a:rPr lang="es-ES" sz="1600" i="1" dirty="0" smtClean="0"/>
            <a:t>.</a:t>
          </a:r>
          <a:endParaRPr lang="es-ES" sz="1600" dirty="0"/>
        </a:p>
      </dgm:t>
    </dgm:pt>
    <dgm:pt modelId="{5EE89E3F-898F-4881-B394-6709FB5777A4}" type="parTrans" cxnId="{B7379F1E-1B33-44DC-8747-238FAE667C1D}">
      <dgm:prSet/>
      <dgm:spPr/>
      <dgm:t>
        <a:bodyPr/>
        <a:lstStyle/>
        <a:p>
          <a:endParaRPr lang="es-ES" sz="2800"/>
        </a:p>
      </dgm:t>
    </dgm:pt>
    <dgm:pt modelId="{1C788144-E595-4BFC-B6D4-B5DBF4AF1661}" type="sibTrans" cxnId="{B7379F1E-1B33-44DC-8747-238FAE667C1D}">
      <dgm:prSet/>
      <dgm:spPr/>
      <dgm:t>
        <a:bodyPr/>
        <a:lstStyle/>
        <a:p>
          <a:endParaRPr lang="es-ES" sz="2800"/>
        </a:p>
      </dgm:t>
    </dgm:pt>
    <dgm:pt modelId="{35DEAD19-2028-4C89-ADBD-9A5B9D88ECCC}">
      <dgm:prSet custT="1"/>
      <dgm:spPr/>
      <dgm:t>
        <a:bodyPr/>
        <a:lstStyle/>
        <a:p>
          <a:pPr rtl="0"/>
          <a:r>
            <a:rPr lang="es-ES" sz="1600" b="1" i="1" dirty="0" smtClean="0"/>
            <a:t>Trabajo monótono y repetitivo</a:t>
          </a:r>
          <a:r>
            <a:rPr lang="es-ES" sz="1600" i="1" dirty="0" smtClean="0"/>
            <a:t>. </a:t>
          </a:r>
          <a:endParaRPr lang="es-ES" sz="1600" dirty="0"/>
        </a:p>
      </dgm:t>
    </dgm:pt>
    <dgm:pt modelId="{8DF2D914-4F1E-46D1-AA24-DF7701E55D39}" type="parTrans" cxnId="{AA038178-1A43-4B9F-8609-241D0208D7FD}">
      <dgm:prSet/>
      <dgm:spPr/>
      <dgm:t>
        <a:bodyPr/>
        <a:lstStyle/>
        <a:p>
          <a:endParaRPr lang="es-ES" sz="2800"/>
        </a:p>
      </dgm:t>
    </dgm:pt>
    <dgm:pt modelId="{41EA915D-71AD-44B6-BA91-7D401F044776}" type="sibTrans" cxnId="{AA038178-1A43-4B9F-8609-241D0208D7FD}">
      <dgm:prSet/>
      <dgm:spPr/>
      <dgm:t>
        <a:bodyPr/>
        <a:lstStyle/>
        <a:p>
          <a:endParaRPr lang="es-ES" sz="2800"/>
        </a:p>
      </dgm:t>
    </dgm:pt>
    <dgm:pt modelId="{CECBCBFE-CDE5-42F5-8722-9E54F7213970}">
      <dgm:prSet custT="1"/>
      <dgm:spPr/>
      <dgm:t>
        <a:bodyPr/>
        <a:lstStyle/>
        <a:p>
          <a:pPr rtl="0"/>
          <a:r>
            <a:rPr lang="es-ES" sz="1600" b="1" i="1" dirty="0" smtClean="0"/>
            <a:t>Deficiente organización del trabajo y coordinación </a:t>
          </a:r>
          <a:r>
            <a:rPr lang="es-ES" sz="1600" i="1" dirty="0" smtClean="0"/>
            <a:t>entre turnos. </a:t>
          </a:r>
          <a:endParaRPr lang="es-ES" sz="1600" dirty="0"/>
        </a:p>
      </dgm:t>
    </dgm:pt>
    <dgm:pt modelId="{61B33783-02E4-4249-AF48-CDA50E66B683}" type="parTrans" cxnId="{056EAC07-556C-4BA5-A0C9-1AD078AE733B}">
      <dgm:prSet/>
      <dgm:spPr/>
      <dgm:t>
        <a:bodyPr/>
        <a:lstStyle/>
        <a:p>
          <a:endParaRPr lang="es-ES" sz="2800"/>
        </a:p>
      </dgm:t>
    </dgm:pt>
    <dgm:pt modelId="{B898F661-4554-43E9-9E95-A8F6263E6B6F}" type="sibTrans" cxnId="{056EAC07-556C-4BA5-A0C9-1AD078AE733B}">
      <dgm:prSet/>
      <dgm:spPr/>
      <dgm:t>
        <a:bodyPr/>
        <a:lstStyle/>
        <a:p>
          <a:endParaRPr lang="es-ES" sz="2800"/>
        </a:p>
      </dgm:t>
    </dgm:pt>
    <dgm:pt modelId="{4D9E3218-EC7D-412A-8B94-7E2983B45F1E}">
      <dgm:prSet custT="1"/>
      <dgm:spPr/>
      <dgm:t>
        <a:bodyPr/>
        <a:lstStyle/>
        <a:p>
          <a:pPr rtl="0"/>
          <a:r>
            <a:rPr lang="es-ES" sz="1600" b="1" i="1" dirty="0" smtClean="0"/>
            <a:t>Indefinición de tareas, métodos y procedimientos de trabajo</a:t>
          </a:r>
          <a:r>
            <a:rPr lang="es-ES" sz="1600" i="1" dirty="0" smtClean="0"/>
            <a:t>. </a:t>
          </a:r>
          <a:endParaRPr lang="es-ES" sz="1600" dirty="0"/>
        </a:p>
      </dgm:t>
    </dgm:pt>
    <dgm:pt modelId="{77206BAF-AF36-42BC-933C-6FFA377EE7A4}" type="parTrans" cxnId="{998C39A7-E370-423E-95CE-BE9CF08DBAD7}">
      <dgm:prSet/>
      <dgm:spPr/>
      <dgm:t>
        <a:bodyPr/>
        <a:lstStyle/>
        <a:p>
          <a:endParaRPr lang="es-ES" sz="2800"/>
        </a:p>
      </dgm:t>
    </dgm:pt>
    <dgm:pt modelId="{D98A8997-08F9-4930-8E70-6E8F294425AA}" type="sibTrans" cxnId="{998C39A7-E370-423E-95CE-BE9CF08DBAD7}">
      <dgm:prSet/>
      <dgm:spPr/>
      <dgm:t>
        <a:bodyPr/>
        <a:lstStyle/>
        <a:p>
          <a:endParaRPr lang="es-ES" sz="2800"/>
        </a:p>
      </dgm:t>
    </dgm:pt>
    <dgm:pt modelId="{8AFEBD38-CEC7-4067-992C-9F81E70DC492}">
      <dgm:prSet custT="1"/>
      <dgm:spPr/>
      <dgm:t>
        <a:bodyPr/>
        <a:lstStyle/>
        <a:p>
          <a:pPr rtl="0"/>
          <a:r>
            <a:rPr lang="es-ES" sz="1600" b="1" i="1" dirty="0" smtClean="0"/>
            <a:t>Falta de formación </a:t>
          </a:r>
          <a:r>
            <a:rPr lang="es-ES" sz="1600" i="1" dirty="0" smtClean="0"/>
            <a:t>en prevención de riesgos laborales y en ergonomía. </a:t>
          </a:r>
          <a:endParaRPr lang="es-ES" sz="1600" dirty="0"/>
        </a:p>
      </dgm:t>
    </dgm:pt>
    <dgm:pt modelId="{AA0193E0-FE5F-4066-85FA-183721C9FF99}" type="parTrans" cxnId="{94BB459C-852E-461D-B3F3-087F7300E030}">
      <dgm:prSet/>
      <dgm:spPr/>
      <dgm:t>
        <a:bodyPr/>
        <a:lstStyle/>
        <a:p>
          <a:endParaRPr lang="es-ES" sz="2800"/>
        </a:p>
      </dgm:t>
    </dgm:pt>
    <dgm:pt modelId="{187696B4-A573-4EF1-A6BE-7C4E88F35C81}" type="sibTrans" cxnId="{94BB459C-852E-461D-B3F3-087F7300E030}">
      <dgm:prSet/>
      <dgm:spPr/>
      <dgm:t>
        <a:bodyPr/>
        <a:lstStyle/>
        <a:p>
          <a:endParaRPr lang="es-ES" sz="2800"/>
        </a:p>
      </dgm:t>
    </dgm:pt>
    <dgm:pt modelId="{8AA90206-CCDC-4750-84ED-6B349D93F3B7}" type="pres">
      <dgm:prSet presAssocID="{A23C7634-67EA-420E-91CC-ECD01653B72E}" presName="linear" presStyleCnt="0">
        <dgm:presLayoutVars>
          <dgm:animLvl val="lvl"/>
          <dgm:resizeHandles val="exact"/>
        </dgm:presLayoutVars>
      </dgm:prSet>
      <dgm:spPr/>
      <dgm:t>
        <a:bodyPr/>
        <a:lstStyle/>
        <a:p>
          <a:endParaRPr lang="es-ES"/>
        </a:p>
      </dgm:t>
    </dgm:pt>
    <dgm:pt modelId="{54B24BCF-A0D7-4C4D-9DD6-01F45E0EA0DF}" type="pres">
      <dgm:prSet presAssocID="{08A402E0-3A6B-46DC-B1C6-DCD22B70A09F}" presName="parentText" presStyleLbl="node1" presStyleIdx="0" presStyleCnt="17">
        <dgm:presLayoutVars>
          <dgm:chMax val="0"/>
          <dgm:bulletEnabled val="1"/>
        </dgm:presLayoutVars>
      </dgm:prSet>
      <dgm:spPr/>
      <dgm:t>
        <a:bodyPr/>
        <a:lstStyle/>
        <a:p>
          <a:endParaRPr lang="es-ES"/>
        </a:p>
      </dgm:t>
    </dgm:pt>
    <dgm:pt modelId="{97C8E950-B1E1-49CA-B9A0-8B0C3BEF44EE}" type="pres">
      <dgm:prSet presAssocID="{1D00757D-B4A2-439E-958C-B21E2E65EDD7}" presName="spacer" presStyleCnt="0"/>
      <dgm:spPr/>
    </dgm:pt>
    <dgm:pt modelId="{21401FCE-EDC3-44BF-AE82-4C35C305921E}" type="pres">
      <dgm:prSet presAssocID="{DEAEFDB8-DDCE-4C45-8A4C-2A67890E6838}" presName="parentText" presStyleLbl="node1" presStyleIdx="1" presStyleCnt="17">
        <dgm:presLayoutVars>
          <dgm:chMax val="0"/>
          <dgm:bulletEnabled val="1"/>
        </dgm:presLayoutVars>
      </dgm:prSet>
      <dgm:spPr/>
      <dgm:t>
        <a:bodyPr/>
        <a:lstStyle/>
        <a:p>
          <a:endParaRPr lang="es-ES"/>
        </a:p>
      </dgm:t>
    </dgm:pt>
    <dgm:pt modelId="{BC1474A1-D29C-41AE-BA08-B5E98D0CAF96}" type="pres">
      <dgm:prSet presAssocID="{FFF5E06D-815A-44DD-84FB-B99B7638F22A}" presName="spacer" presStyleCnt="0"/>
      <dgm:spPr/>
    </dgm:pt>
    <dgm:pt modelId="{1D481654-D63C-4D3C-BA8A-19F7BB9FABF5}" type="pres">
      <dgm:prSet presAssocID="{B8C0D52A-A280-4C63-A13C-2370244646DC}" presName="parentText" presStyleLbl="node1" presStyleIdx="2" presStyleCnt="17">
        <dgm:presLayoutVars>
          <dgm:chMax val="0"/>
          <dgm:bulletEnabled val="1"/>
        </dgm:presLayoutVars>
      </dgm:prSet>
      <dgm:spPr/>
      <dgm:t>
        <a:bodyPr/>
        <a:lstStyle/>
        <a:p>
          <a:endParaRPr lang="es-ES"/>
        </a:p>
      </dgm:t>
    </dgm:pt>
    <dgm:pt modelId="{9ABC9F0B-B78A-440A-96EE-8566397B0C81}" type="pres">
      <dgm:prSet presAssocID="{575A51EF-03A1-418E-806A-C0848D39D0D4}" presName="spacer" presStyleCnt="0"/>
      <dgm:spPr/>
    </dgm:pt>
    <dgm:pt modelId="{9F88A93E-B1E5-45C4-8FB7-B971C0553117}" type="pres">
      <dgm:prSet presAssocID="{34D67CA2-511F-48F7-824D-542CEEC04438}" presName="parentText" presStyleLbl="node1" presStyleIdx="3" presStyleCnt="17">
        <dgm:presLayoutVars>
          <dgm:chMax val="0"/>
          <dgm:bulletEnabled val="1"/>
        </dgm:presLayoutVars>
      </dgm:prSet>
      <dgm:spPr/>
      <dgm:t>
        <a:bodyPr/>
        <a:lstStyle/>
        <a:p>
          <a:endParaRPr lang="es-ES"/>
        </a:p>
      </dgm:t>
    </dgm:pt>
    <dgm:pt modelId="{4EF7313C-D464-49A8-8AEB-DEBCCE44F84B}" type="pres">
      <dgm:prSet presAssocID="{D9E86DD7-D86D-4FAF-B9D3-D1A8304251E2}" presName="spacer" presStyleCnt="0"/>
      <dgm:spPr/>
    </dgm:pt>
    <dgm:pt modelId="{E6D23110-142C-473E-9133-206783E9500B}" type="pres">
      <dgm:prSet presAssocID="{8D9C464E-49D7-4DA7-A218-A10CCF7D5C3F}" presName="parentText" presStyleLbl="node1" presStyleIdx="4" presStyleCnt="17">
        <dgm:presLayoutVars>
          <dgm:chMax val="0"/>
          <dgm:bulletEnabled val="1"/>
        </dgm:presLayoutVars>
      </dgm:prSet>
      <dgm:spPr/>
      <dgm:t>
        <a:bodyPr/>
        <a:lstStyle/>
        <a:p>
          <a:endParaRPr lang="es-ES"/>
        </a:p>
      </dgm:t>
    </dgm:pt>
    <dgm:pt modelId="{E99A5A2B-38E3-459A-9614-0E9A7F697C22}" type="pres">
      <dgm:prSet presAssocID="{C172F063-5923-4D7A-8453-C25685F91D4F}" presName="spacer" presStyleCnt="0"/>
      <dgm:spPr/>
    </dgm:pt>
    <dgm:pt modelId="{4B23E0EF-7F46-4BD3-96FF-EDC29CA1C3B3}" type="pres">
      <dgm:prSet presAssocID="{09B03C5F-172D-4906-8242-8525BFB04A97}" presName="parentText" presStyleLbl="node1" presStyleIdx="5" presStyleCnt="17">
        <dgm:presLayoutVars>
          <dgm:chMax val="0"/>
          <dgm:bulletEnabled val="1"/>
        </dgm:presLayoutVars>
      </dgm:prSet>
      <dgm:spPr/>
      <dgm:t>
        <a:bodyPr/>
        <a:lstStyle/>
        <a:p>
          <a:endParaRPr lang="es-ES"/>
        </a:p>
      </dgm:t>
    </dgm:pt>
    <dgm:pt modelId="{F56065B6-6B0C-41D9-AD7B-E0FECE99A915}" type="pres">
      <dgm:prSet presAssocID="{D21AE200-3B06-4841-BAA0-9AA58C8E5001}" presName="spacer" presStyleCnt="0"/>
      <dgm:spPr/>
    </dgm:pt>
    <dgm:pt modelId="{742C2264-BD0B-48A2-ADF3-1368F445CF14}" type="pres">
      <dgm:prSet presAssocID="{4C4AD777-E278-4DB6-8EB8-1F2AEDAF1380}" presName="parentText" presStyleLbl="node1" presStyleIdx="6" presStyleCnt="17">
        <dgm:presLayoutVars>
          <dgm:chMax val="0"/>
          <dgm:bulletEnabled val="1"/>
        </dgm:presLayoutVars>
      </dgm:prSet>
      <dgm:spPr/>
      <dgm:t>
        <a:bodyPr/>
        <a:lstStyle/>
        <a:p>
          <a:endParaRPr lang="es-ES"/>
        </a:p>
      </dgm:t>
    </dgm:pt>
    <dgm:pt modelId="{A62603F2-BEF2-480F-AEC6-F2EA9EEEFD0C}" type="pres">
      <dgm:prSet presAssocID="{3B246E9F-441F-4DBB-BBF2-895E0DA249FA}" presName="spacer" presStyleCnt="0"/>
      <dgm:spPr/>
    </dgm:pt>
    <dgm:pt modelId="{47B23BFA-389C-47F9-B591-97C963F0B7E2}" type="pres">
      <dgm:prSet presAssocID="{38A9B239-5414-4BD1-9C73-613C2061E017}" presName="parentText" presStyleLbl="node1" presStyleIdx="7" presStyleCnt="17">
        <dgm:presLayoutVars>
          <dgm:chMax val="0"/>
          <dgm:bulletEnabled val="1"/>
        </dgm:presLayoutVars>
      </dgm:prSet>
      <dgm:spPr/>
      <dgm:t>
        <a:bodyPr/>
        <a:lstStyle/>
        <a:p>
          <a:endParaRPr lang="es-ES"/>
        </a:p>
      </dgm:t>
    </dgm:pt>
    <dgm:pt modelId="{8902380D-322E-4506-8AF2-00BB3D97B887}" type="pres">
      <dgm:prSet presAssocID="{1BFD18EE-635B-41DD-9847-6AEA51909222}" presName="spacer" presStyleCnt="0"/>
      <dgm:spPr/>
    </dgm:pt>
    <dgm:pt modelId="{405DDD2C-DDAE-4385-A9B5-CB8C33BFC32C}" type="pres">
      <dgm:prSet presAssocID="{0521751D-D8C3-4D14-A06C-95C516E117C7}" presName="parentText" presStyleLbl="node1" presStyleIdx="8" presStyleCnt="17">
        <dgm:presLayoutVars>
          <dgm:chMax val="0"/>
          <dgm:bulletEnabled val="1"/>
        </dgm:presLayoutVars>
      </dgm:prSet>
      <dgm:spPr/>
      <dgm:t>
        <a:bodyPr/>
        <a:lstStyle/>
        <a:p>
          <a:endParaRPr lang="es-ES"/>
        </a:p>
      </dgm:t>
    </dgm:pt>
    <dgm:pt modelId="{243E5DA8-D446-4231-9B4C-D191A7437856}" type="pres">
      <dgm:prSet presAssocID="{94013A6D-B911-4806-9322-BE1D574C9134}" presName="spacer" presStyleCnt="0"/>
      <dgm:spPr/>
    </dgm:pt>
    <dgm:pt modelId="{1FC3C7EC-E9C8-4753-AAAB-57310B0B911D}" type="pres">
      <dgm:prSet presAssocID="{09A4E847-909C-42D2-9E53-8ADA47504D46}" presName="parentText" presStyleLbl="node1" presStyleIdx="9" presStyleCnt="17">
        <dgm:presLayoutVars>
          <dgm:chMax val="0"/>
          <dgm:bulletEnabled val="1"/>
        </dgm:presLayoutVars>
      </dgm:prSet>
      <dgm:spPr/>
      <dgm:t>
        <a:bodyPr/>
        <a:lstStyle/>
        <a:p>
          <a:endParaRPr lang="es-ES"/>
        </a:p>
      </dgm:t>
    </dgm:pt>
    <dgm:pt modelId="{850FC325-7D37-4E03-80E0-8C8B637F16C6}" type="pres">
      <dgm:prSet presAssocID="{7627CC26-6856-4198-88BC-9513905444A5}" presName="spacer" presStyleCnt="0"/>
      <dgm:spPr/>
    </dgm:pt>
    <dgm:pt modelId="{D258096C-E7D3-4A56-84D1-C8A109BF80EA}" type="pres">
      <dgm:prSet presAssocID="{1799BA48-B179-44F5-B98C-2CCFF618AC17}" presName="parentText" presStyleLbl="node1" presStyleIdx="10" presStyleCnt="17">
        <dgm:presLayoutVars>
          <dgm:chMax val="0"/>
          <dgm:bulletEnabled val="1"/>
        </dgm:presLayoutVars>
      </dgm:prSet>
      <dgm:spPr/>
      <dgm:t>
        <a:bodyPr/>
        <a:lstStyle/>
        <a:p>
          <a:endParaRPr lang="es-ES"/>
        </a:p>
      </dgm:t>
    </dgm:pt>
    <dgm:pt modelId="{E81D47F3-6ECF-478A-9016-7DE9DE31E24D}" type="pres">
      <dgm:prSet presAssocID="{D223A4DE-6F01-486F-BBC8-4AD7927563FF}" presName="spacer" presStyleCnt="0"/>
      <dgm:spPr/>
    </dgm:pt>
    <dgm:pt modelId="{8396DACF-6427-4A44-811F-43E76104A031}" type="pres">
      <dgm:prSet presAssocID="{5FB7B588-F14F-4E28-B108-F11A863771C8}" presName="parentText" presStyleLbl="node1" presStyleIdx="11" presStyleCnt="17">
        <dgm:presLayoutVars>
          <dgm:chMax val="0"/>
          <dgm:bulletEnabled val="1"/>
        </dgm:presLayoutVars>
      </dgm:prSet>
      <dgm:spPr/>
      <dgm:t>
        <a:bodyPr/>
        <a:lstStyle/>
        <a:p>
          <a:endParaRPr lang="es-ES"/>
        </a:p>
      </dgm:t>
    </dgm:pt>
    <dgm:pt modelId="{605AB01B-E279-495D-B364-915BC3D6D705}" type="pres">
      <dgm:prSet presAssocID="{3CA06CAC-081C-4B5A-B012-4E694F74AC21}" presName="spacer" presStyleCnt="0"/>
      <dgm:spPr/>
    </dgm:pt>
    <dgm:pt modelId="{047D5557-48DF-4D7A-ABE2-9938027867F6}" type="pres">
      <dgm:prSet presAssocID="{D25BB0C3-049A-47EE-BE50-7A28457AEE4A}" presName="parentText" presStyleLbl="node1" presStyleIdx="12" presStyleCnt="17">
        <dgm:presLayoutVars>
          <dgm:chMax val="0"/>
          <dgm:bulletEnabled val="1"/>
        </dgm:presLayoutVars>
      </dgm:prSet>
      <dgm:spPr/>
      <dgm:t>
        <a:bodyPr/>
        <a:lstStyle/>
        <a:p>
          <a:endParaRPr lang="es-ES"/>
        </a:p>
      </dgm:t>
    </dgm:pt>
    <dgm:pt modelId="{3CE93971-68DB-4B64-9FA9-88DA8326453D}" type="pres">
      <dgm:prSet presAssocID="{1C788144-E595-4BFC-B6D4-B5DBF4AF1661}" presName="spacer" presStyleCnt="0"/>
      <dgm:spPr/>
    </dgm:pt>
    <dgm:pt modelId="{9CA644A3-1720-4612-9987-B38917047DFF}" type="pres">
      <dgm:prSet presAssocID="{35DEAD19-2028-4C89-ADBD-9A5B9D88ECCC}" presName="parentText" presStyleLbl="node1" presStyleIdx="13" presStyleCnt="17">
        <dgm:presLayoutVars>
          <dgm:chMax val="0"/>
          <dgm:bulletEnabled val="1"/>
        </dgm:presLayoutVars>
      </dgm:prSet>
      <dgm:spPr/>
      <dgm:t>
        <a:bodyPr/>
        <a:lstStyle/>
        <a:p>
          <a:endParaRPr lang="es-ES"/>
        </a:p>
      </dgm:t>
    </dgm:pt>
    <dgm:pt modelId="{15B22740-144F-471F-98EF-5BCAFC32CF12}" type="pres">
      <dgm:prSet presAssocID="{41EA915D-71AD-44B6-BA91-7D401F044776}" presName="spacer" presStyleCnt="0"/>
      <dgm:spPr/>
    </dgm:pt>
    <dgm:pt modelId="{F8B978B0-C3DA-481E-AB7E-F666CE5C8DE8}" type="pres">
      <dgm:prSet presAssocID="{CECBCBFE-CDE5-42F5-8722-9E54F7213970}" presName="parentText" presStyleLbl="node1" presStyleIdx="14" presStyleCnt="17">
        <dgm:presLayoutVars>
          <dgm:chMax val="0"/>
          <dgm:bulletEnabled val="1"/>
        </dgm:presLayoutVars>
      </dgm:prSet>
      <dgm:spPr/>
      <dgm:t>
        <a:bodyPr/>
        <a:lstStyle/>
        <a:p>
          <a:endParaRPr lang="es-ES"/>
        </a:p>
      </dgm:t>
    </dgm:pt>
    <dgm:pt modelId="{88DFDA0F-0AB7-4F93-B1CB-95B0ECFCC319}" type="pres">
      <dgm:prSet presAssocID="{B898F661-4554-43E9-9E95-A8F6263E6B6F}" presName="spacer" presStyleCnt="0"/>
      <dgm:spPr/>
    </dgm:pt>
    <dgm:pt modelId="{F0D66E71-C924-43A7-A684-EAF762D2E856}" type="pres">
      <dgm:prSet presAssocID="{4D9E3218-EC7D-412A-8B94-7E2983B45F1E}" presName="parentText" presStyleLbl="node1" presStyleIdx="15" presStyleCnt="17">
        <dgm:presLayoutVars>
          <dgm:chMax val="0"/>
          <dgm:bulletEnabled val="1"/>
        </dgm:presLayoutVars>
      </dgm:prSet>
      <dgm:spPr/>
      <dgm:t>
        <a:bodyPr/>
        <a:lstStyle/>
        <a:p>
          <a:endParaRPr lang="es-ES"/>
        </a:p>
      </dgm:t>
    </dgm:pt>
    <dgm:pt modelId="{65473830-BB3D-409E-979C-3492826E54A5}" type="pres">
      <dgm:prSet presAssocID="{D98A8997-08F9-4930-8E70-6E8F294425AA}" presName="spacer" presStyleCnt="0"/>
      <dgm:spPr/>
    </dgm:pt>
    <dgm:pt modelId="{EF2C3305-8985-4D57-9803-19A1368E1119}" type="pres">
      <dgm:prSet presAssocID="{8AFEBD38-CEC7-4067-992C-9F81E70DC492}" presName="parentText" presStyleLbl="node1" presStyleIdx="16" presStyleCnt="17">
        <dgm:presLayoutVars>
          <dgm:chMax val="0"/>
          <dgm:bulletEnabled val="1"/>
        </dgm:presLayoutVars>
      </dgm:prSet>
      <dgm:spPr/>
      <dgm:t>
        <a:bodyPr/>
        <a:lstStyle/>
        <a:p>
          <a:endParaRPr lang="es-ES"/>
        </a:p>
      </dgm:t>
    </dgm:pt>
  </dgm:ptLst>
  <dgm:cxnLst>
    <dgm:cxn modelId="{C003B4EF-7299-46DD-B183-EFF40602FFDC}" type="presOf" srcId="{4D9E3218-EC7D-412A-8B94-7E2983B45F1E}" destId="{F0D66E71-C924-43A7-A684-EAF762D2E856}" srcOrd="0" destOrd="0" presId="urn:microsoft.com/office/officeart/2005/8/layout/vList2"/>
    <dgm:cxn modelId="{B3B97A53-DD07-4683-9FD3-395135C8445E}" type="presOf" srcId="{1799BA48-B179-44F5-B98C-2CCFF618AC17}" destId="{D258096C-E7D3-4A56-84D1-C8A109BF80EA}" srcOrd="0" destOrd="0" presId="urn:microsoft.com/office/officeart/2005/8/layout/vList2"/>
    <dgm:cxn modelId="{488C29AE-9E9F-4C77-909C-F420834E3786}" type="presOf" srcId="{38A9B239-5414-4BD1-9C73-613C2061E017}" destId="{47B23BFA-389C-47F9-B591-97C963F0B7E2}" srcOrd="0" destOrd="0" presId="urn:microsoft.com/office/officeart/2005/8/layout/vList2"/>
    <dgm:cxn modelId="{349F92CD-C67A-4D5A-A7BD-15C1536FEFF3}" srcId="{A23C7634-67EA-420E-91CC-ECD01653B72E}" destId="{DEAEFDB8-DDCE-4C45-8A4C-2A67890E6838}" srcOrd="1" destOrd="0" parTransId="{44E98901-52F3-4DA1-BB6F-E46E02889BAA}" sibTransId="{FFF5E06D-815A-44DD-84FB-B99B7638F22A}"/>
    <dgm:cxn modelId="{EBC4FE4F-D1C9-41D8-AACA-B97ED0978E63}" srcId="{A23C7634-67EA-420E-91CC-ECD01653B72E}" destId="{09B03C5F-172D-4906-8242-8525BFB04A97}" srcOrd="5" destOrd="0" parTransId="{B829D68A-2F4A-4279-9528-86A2535E3E00}" sibTransId="{D21AE200-3B06-4841-BAA0-9AA58C8E5001}"/>
    <dgm:cxn modelId="{951FCA17-1E97-4E05-8652-E5524397D0A5}" srcId="{A23C7634-67EA-420E-91CC-ECD01653B72E}" destId="{4C4AD777-E278-4DB6-8EB8-1F2AEDAF1380}" srcOrd="6" destOrd="0" parTransId="{061FFAB9-BBE0-43AC-A760-A9EBD71D9E13}" sibTransId="{3B246E9F-441F-4DBB-BBF2-895E0DA249FA}"/>
    <dgm:cxn modelId="{AA038178-1A43-4B9F-8609-241D0208D7FD}" srcId="{A23C7634-67EA-420E-91CC-ECD01653B72E}" destId="{35DEAD19-2028-4C89-ADBD-9A5B9D88ECCC}" srcOrd="13" destOrd="0" parTransId="{8DF2D914-4F1E-46D1-AA24-DF7701E55D39}" sibTransId="{41EA915D-71AD-44B6-BA91-7D401F044776}"/>
    <dgm:cxn modelId="{143859C3-819A-4443-9CEC-FBEA6DC5D145}" srcId="{A23C7634-67EA-420E-91CC-ECD01653B72E}" destId="{B8C0D52A-A280-4C63-A13C-2370244646DC}" srcOrd="2" destOrd="0" parTransId="{B0F2ECDD-3447-46E5-8BE5-10895388F3C9}" sibTransId="{575A51EF-03A1-418E-806A-C0848D39D0D4}"/>
    <dgm:cxn modelId="{05CB86B2-312C-4AAF-A10F-7F96A6FA700D}" srcId="{A23C7634-67EA-420E-91CC-ECD01653B72E}" destId="{34D67CA2-511F-48F7-824D-542CEEC04438}" srcOrd="3" destOrd="0" parTransId="{6B160675-A1CA-488A-8069-3135E55D3E65}" sibTransId="{D9E86DD7-D86D-4FAF-B9D3-D1A8304251E2}"/>
    <dgm:cxn modelId="{056EAC07-556C-4BA5-A0C9-1AD078AE733B}" srcId="{A23C7634-67EA-420E-91CC-ECD01653B72E}" destId="{CECBCBFE-CDE5-42F5-8722-9E54F7213970}" srcOrd="14" destOrd="0" parTransId="{61B33783-02E4-4249-AF48-CDA50E66B683}" sibTransId="{B898F661-4554-43E9-9E95-A8F6263E6B6F}"/>
    <dgm:cxn modelId="{DC0FF855-D295-434B-AD0B-53617737A202}" type="presOf" srcId="{B8C0D52A-A280-4C63-A13C-2370244646DC}" destId="{1D481654-D63C-4D3C-BA8A-19F7BB9FABF5}" srcOrd="0" destOrd="0" presId="urn:microsoft.com/office/officeart/2005/8/layout/vList2"/>
    <dgm:cxn modelId="{518FDC1A-25B7-4FD6-82ED-6598B40E5D45}" type="presOf" srcId="{34D67CA2-511F-48F7-824D-542CEEC04438}" destId="{9F88A93E-B1E5-45C4-8FB7-B971C0553117}" srcOrd="0" destOrd="0" presId="urn:microsoft.com/office/officeart/2005/8/layout/vList2"/>
    <dgm:cxn modelId="{A902FBDD-5B8B-4CD2-9574-AA70A9A8B4C3}" type="presOf" srcId="{09A4E847-909C-42D2-9E53-8ADA47504D46}" destId="{1FC3C7EC-E9C8-4753-AAAB-57310B0B911D}" srcOrd="0" destOrd="0" presId="urn:microsoft.com/office/officeart/2005/8/layout/vList2"/>
    <dgm:cxn modelId="{9115FEEE-6376-4FA7-A2F1-5AAA2C801B40}" type="presOf" srcId="{4C4AD777-E278-4DB6-8EB8-1F2AEDAF1380}" destId="{742C2264-BD0B-48A2-ADF3-1368F445CF14}" srcOrd="0" destOrd="0" presId="urn:microsoft.com/office/officeart/2005/8/layout/vList2"/>
    <dgm:cxn modelId="{0C7DE022-93F9-4576-B73D-C65FF84024EB}" type="presOf" srcId="{DEAEFDB8-DDCE-4C45-8A4C-2A67890E6838}" destId="{21401FCE-EDC3-44BF-AE82-4C35C305921E}" srcOrd="0" destOrd="0" presId="urn:microsoft.com/office/officeart/2005/8/layout/vList2"/>
    <dgm:cxn modelId="{63337276-B4EA-4850-B118-7DFFC59C70A5}" type="presOf" srcId="{5FB7B588-F14F-4E28-B108-F11A863771C8}" destId="{8396DACF-6427-4A44-811F-43E76104A031}" srcOrd="0" destOrd="0" presId="urn:microsoft.com/office/officeart/2005/8/layout/vList2"/>
    <dgm:cxn modelId="{939C1ABA-54A0-4006-9B87-0992CF46F542}" type="presOf" srcId="{A23C7634-67EA-420E-91CC-ECD01653B72E}" destId="{8AA90206-CCDC-4750-84ED-6B349D93F3B7}" srcOrd="0" destOrd="0" presId="urn:microsoft.com/office/officeart/2005/8/layout/vList2"/>
    <dgm:cxn modelId="{EAA82078-29FE-4C7B-882F-FA754D46C8D0}" type="presOf" srcId="{D25BB0C3-049A-47EE-BE50-7A28457AEE4A}" destId="{047D5557-48DF-4D7A-ABE2-9938027867F6}" srcOrd="0" destOrd="0" presId="urn:microsoft.com/office/officeart/2005/8/layout/vList2"/>
    <dgm:cxn modelId="{998C39A7-E370-423E-95CE-BE9CF08DBAD7}" srcId="{A23C7634-67EA-420E-91CC-ECD01653B72E}" destId="{4D9E3218-EC7D-412A-8B94-7E2983B45F1E}" srcOrd="15" destOrd="0" parTransId="{77206BAF-AF36-42BC-933C-6FFA377EE7A4}" sibTransId="{D98A8997-08F9-4930-8E70-6E8F294425AA}"/>
    <dgm:cxn modelId="{6CAB8913-A4D7-4F3C-ADC8-527F7999A6AA}" srcId="{A23C7634-67EA-420E-91CC-ECD01653B72E}" destId="{1799BA48-B179-44F5-B98C-2CCFF618AC17}" srcOrd="10" destOrd="0" parTransId="{80AEEA1E-439D-4F18-AAAC-1D45AB475EED}" sibTransId="{D223A4DE-6F01-486F-BBC8-4AD7927563FF}"/>
    <dgm:cxn modelId="{FA6D039C-7230-45CD-8BEF-25F62BF7E0AA}" srcId="{A23C7634-67EA-420E-91CC-ECD01653B72E}" destId="{0521751D-D8C3-4D14-A06C-95C516E117C7}" srcOrd="8" destOrd="0" parTransId="{2281A0E6-31FD-4856-B7DB-8F111FF2384A}" sibTransId="{94013A6D-B911-4806-9322-BE1D574C9134}"/>
    <dgm:cxn modelId="{A19D8C98-8E76-405C-AA7F-7CFCAF69F534}" type="presOf" srcId="{0521751D-D8C3-4D14-A06C-95C516E117C7}" destId="{405DDD2C-DDAE-4385-A9B5-CB8C33BFC32C}" srcOrd="0" destOrd="0" presId="urn:microsoft.com/office/officeart/2005/8/layout/vList2"/>
    <dgm:cxn modelId="{C5942338-C988-45B3-9AA8-5A7CEC7F75AF}" type="presOf" srcId="{8AFEBD38-CEC7-4067-992C-9F81E70DC492}" destId="{EF2C3305-8985-4D57-9803-19A1368E1119}" srcOrd="0" destOrd="0" presId="urn:microsoft.com/office/officeart/2005/8/layout/vList2"/>
    <dgm:cxn modelId="{B7379F1E-1B33-44DC-8747-238FAE667C1D}" srcId="{A23C7634-67EA-420E-91CC-ECD01653B72E}" destId="{D25BB0C3-049A-47EE-BE50-7A28457AEE4A}" srcOrd="12" destOrd="0" parTransId="{5EE89E3F-898F-4881-B394-6709FB5777A4}" sibTransId="{1C788144-E595-4BFC-B6D4-B5DBF4AF1661}"/>
    <dgm:cxn modelId="{D5829E12-A9B8-48AD-968A-F1A8E572F21C}" srcId="{A23C7634-67EA-420E-91CC-ECD01653B72E}" destId="{8D9C464E-49D7-4DA7-A218-A10CCF7D5C3F}" srcOrd="4" destOrd="0" parTransId="{E018B0F8-1FD8-4E1B-9280-72FE322D53A3}" sibTransId="{C172F063-5923-4D7A-8453-C25685F91D4F}"/>
    <dgm:cxn modelId="{77F284F1-403C-4A4F-8716-7F43501D181D}" srcId="{A23C7634-67EA-420E-91CC-ECD01653B72E}" destId="{08A402E0-3A6B-46DC-B1C6-DCD22B70A09F}" srcOrd="0" destOrd="0" parTransId="{EB100118-536F-4945-9B9D-A4D7820C1DEF}" sibTransId="{1D00757D-B4A2-439E-958C-B21E2E65EDD7}"/>
    <dgm:cxn modelId="{DFCF3EB5-25AF-4AB4-BE5C-20D14553C733}" type="presOf" srcId="{8D9C464E-49D7-4DA7-A218-A10CCF7D5C3F}" destId="{E6D23110-142C-473E-9133-206783E9500B}" srcOrd="0" destOrd="0" presId="urn:microsoft.com/office/officeart/2005/8/layout/vList2"/>
    <dgm:cxn modelId="{2E92E7F3-FD06-4EDE-BC22-FEFF493D5AA0}" type="presOf" srcId="{08A402E0-3A6B-46DC-B1C6-DCD22B70A09F}" destId="{54B24BCF-A0D7-4C4D-9DD6-01F45E0EA0DF}" srcOrd="0" destOrd="0" presId="urn:microsoft.com/office/officeart/2005/8/layout/vList2"/>
    <dgm:cxn modelId="{C504FC88-3806-4649-8539-DD352DE17DED}" type="presOf" srcId="{09B03C5F-172D-4906-8242-8525BFB04A97}" destId="{4B23E0EF-7F46-4BD3-96FF-EDC29CA1C3B3}" srcOrd="0" destOrd="0" presId="urn:microsoft.com/office/officeart/2005/8/layout/vList2"/>
    <dgm:cxn modelId="{AB298C9D-FFFD-4083-9AF4-47A9F09A3E52}" srcId="{A23C7634-67EA-420E-91CC-ECD01653B72E}" destId="{09A4E847-909C-42D2-9E53-8ADA47504D46}" srcOrd="9" destOrd="0" parTransId="{C2C78475-9EB9-4563-AF80-F20F35367DFF}" sibTransId="{7627CC26-6856-4198-88BC-9513905444A5}"/>
    <dgm:cxn modelId="{55C3893B-4CB2-4A2C-ADD0-400801C741DF}" type="presOf" srcId="{CECBCBFE-CDE5-42F5-8722-9E54F7213970}" destId="{F8B978B0-C3DA-481E-AB7E-F666CE5C8DE8}" srcOrd="0" destOrd="0" presId="urn:microsoft.com/office/officeart/2005/8/layout/vList2"/>
    <dgm:cxn modelId="{8DD839F3-EF94-43DB-9C89-F32E0B4ADC1D}" srcId="{A23C7634-67EA-420E-91CC-ECD01653B72E}" destId="{38A9B239-5414-4BD1-9C73-613C2061E017}" srcOrd="7" destOrd="0" parTransId="{C0AFE0BB-0933-4006-868A-6F1819FBF162}" sibTransId="{1BFD18EE-635B-41DD-9847-6AEA51909222}"/>
    <dgm:cxn modelId="{B20E9ABC-BC1A-4271-8512-56EB185A64D1}" srcId="{A23C7634-67EA-420E-91CC-ECD01653B72E}" destId="{5FB7B588-F14F-4E28-B108-F11A863771C8}" srcOrd="11" destOrd="0" parTransId="{D19E1228-970C-4518-AEEC-FB5FA1E34871}" sibTransId="{3CA06CAC-081C-4B5A-B012-4E694F74AC21}"/>
    <dgm:cxn modelId="{94BB459C-852E-461D-B3F3-087F7300E030}" srcId="{A23C7634-67EA-420E-91CC-ECD01653B72E}" destId="{8AFEBD38-CEC7-4067-992C-9F81E70DC492}" srcOrd="16" destOrd="0" parTransId="{AA0193E0-FE5F-4066-85FA-183721C9FF99}" sibTransId="{187696B4-A573-4EF1-A6BE-7C4E88F35C81}"/>
    <dgm:cxn modelId="{B37A9F4A-A24E-4880-98D1-B8693BCF8765}" type="presOf" srcId="{35DEAD19-2028-4C89-ADBD-9A5B9D88ECCC}" destId="{9CA644A3-1720-4612-9987-B38917047DFF}" srcOrd="0" destOrd="0" presId="urn:microsoft.com/office/officeart/2005/8/layout/vList2"/>
    <dgm:cxn modelId="{FCC08CFB-E539-4EBA-83B8-48A59EE356D8}" type="presParOf" srcId="{8AA90206-CCDC-4750-84ED-6B349D93F3B7}" destId="{54B24BCF-A0D7-4C4D-9DD6-01F45E0EA0DF}" srcOrd="0" destOrd="0" presId="urn:microsoft.com/office/officeart/2005/8/layout/vList2"/>
    <dgm:cxn modelId="{72A15E66-9DE1-461A-9B51-D9EAE09747C6}" type="presParOf" srcId="{8AA90206-CCDC-4750-84ED-6B349D93F3B7}" destId="{97C8E950-B1E1-49CA-B9A0-8B0C3BEF44EE}" srcOrd="1" destOrd="0" presId="urn:microsoft.com/office/officeart/2005/8/layout/vList2"/>
    <dgm:cxn modelId="{638EC6C2-E158-43F8-9AB7-9CA332E94F41}" type="presParOf" srcId="{8AA90206-CCDC-4750-84ED-6B349D93F3B7}" destId="{21401FCE-EDC3-44BF-AE82-4C35C305921E}" srcOrd="2" destOrd="0" presId="urn:microsoft.com/office/officeart/2005/8/layout/vList2"/>
    <dgm:cxn modelId="{AAA71C33-F4EF-49A1-8F27-AA5F9974E8B2}" type="presParOf" srcId="{8AA90206-CCDC-4750-84ED-6B349D93F3B7}" destId="{BC1474A1-D29C-41AE-BA08-B5E98D0CAF96}" srcOrd="3" destOrd="0" presId="urn:microsoft.com/office/officeart/2005/8/layout/vList2"/>
    <dgm:cxn modelId="{87DE140E-F422-4E56-B8E0-BE085AB955D5}" type="presParOf" srcId="{8AA90206-CCDC-4750-84ED-6B349D93F3B7}" destId="{1D481654-D63C-4D3C-BA8A-19F7BB9FABF5}" srcOrd="4" destOrd="0" presId="urn:microsoft.com/office/officeart/2005/8/layout/vList2"/>
    <dgm:cxn modelId="{769FE101-27F2-47DB-A5DC-3242778ED430}" type="presParOf" srcId="{8AA90206-CCDC-4750-84ED-6B349D93F3B7}" destId="{9ABC9F0B-B78A-440A-96EE-8566397B0C81}" srcOrd="5" destOrd="0" presId="urn:microsoft.com/office/officeart/2005/8/layout/vList2"/>
    <dgm:cxn modelId="{0973B93C-8DBD-418A-9690-83AF7A56C555}" type="presParOf" srcId="{8AA90206-CCDC-4750-84ED-6B349D93F3B7}" destId="{9F88A93E-B1E5-45C4-8FB7-B971C0553117}" srcOrd="6" destOrd="0" presId="urn:microsoft.com/office/officeart/2005/8/layout/vList2"/>
    <dgm:cxn modelId="{3E0718E3-9362-423A-9D22-E1776EB1910D}" type="presParOf" srcId="{8AA90206-CCDC-4750-84ED-6B349D93F3B7}" destId="{4EF7313C-D464-49A8-8AEB-DEBCCE44F84B}" srcOrd="7" destOrd="0" presId="urn:microsoft.com/office/officeart/2005/8/layout/vList2"/>
    <dgm:cxn modelId="{F49C6B1B-7E63-42AB-80D9-8A858F527CC6}" type="presParOf" srcId="{8AA90206-CCDC-4750-84ED-6B349D93F3B7}" destId="{E6D23110-142C-473E-9133-206783E9500B}" srcOrd="8" destOrd="0" presId="urn:microsoft.com/office/officeart/2005/8/layout/vList2"/>
    <dgm:cxn modelId="{F7804F42-5B4C-4A06-A8E8-63E835F1ED20}" type="presParOf" srcId="{8AA90206-CCDC-4750-84ED-6B349D93F3B7}" destId="{E99A5A2B-38E3-459A-9614-0E9A7F697C22}" srcOrd="9" destOrd="0" presId="urn:microsoft.com/office/officeart/2005/8/layout/vList2"/>
    <dgm:cxn modelId="{70AF5039-A900-4026-9C7B-6E736A10DE24}" type="presParOf" srcId="{8AA90206-CCDC-4750-84ED-6B349D93F3B7}" destId="{4B23E0EF-7F46-4BD3-96FF-EDC29CA1C3B3}" srcOrd="10" destOrd="0" presId="urn:microsoft.com/office/officeart/2005/8/layout/vList2"/>
    <dgm:cxn modelId="{7C860B9D-CEA4-4945-95B3-1F5761C045BF}" type="presParOf" srcId="{8AA90206-CCDC-4750-84ED-6B349D93F3B7}" destId="{F56065B6-6B0C-41D9-AD7B-E0FECE99A915}" srcOrd="11" destOrd="0" presId="urn:microsoft.com/office/officeart/2005/8/layout/vList2"/>
    <dgm:cxn modelId="{86346B85-A60D-44AC-A7ED-E2ED88DFAD36}" type="presParOf" srcId="{8AA90206-CCDC-4750-84ED-6B349D93F3B7}" destId="{742C2264-BD0B-48A2-ADF3-1368F445CF14}" srcOrd="12" destOrd="0" presId="urn:microsoft.com/office/officeart/2005/8/layout/vList2"/>
    <dgm:cxn modelId="{31FF6770-9E91-41C1-8792-06C555BEAA26}" type="presParOf" srcId="{8AA90206-CCDC-4750-84ED-6B349D93F3B7}" destId="{A62603F2-BEF2-480F-AEC6-F2EA9EEEFD0C}" srcOrd="13" destOrd="0" presId="urn:microsoft.com/office/officeart/2005/8/layout/vList2"/>
    <dgm:cxn modelId="{CC53A984-2976-452A-A605-C5FD07F481DB}" type="presParOf" srcId="{8AA90206-CCDC-4750-84ED-6B349D93F3B7}" destId="{47B23BFA-389C-47F9-B591-97C963F0B7E2}" srcOrd="14" destOrd="0" presId="urn:microsoft.com/office/officeart/2005/8/layout/vList2"/>
    <dgm:cxn modelId="{A58E4C33-A4DF-4AF4-915D-DFE38BC6F0CB}" type="presParOf" srcId="{8AA90206-CCDC-4750-84ED-6B349D93F3B7}" destId="{8902380D-322E-4506-8AF2-00BB3D97B887}" srcOrd="15" destOrd="0" presId="urn:microsoft.com/office/officeart/2005/8/layout/vList2"/>
    <dgm:cxn modelId="{EC89F291-BE12-4AC7-ABDB-645BE0D91555}" type="presParOf" srcId="{8AA90206-CCDC-4750-84ED-6B349D93F3B7}" destId="{405DDD2C-DDAE-4385-A9B5-CB8C33BFC32C}" srcOrd="16" destOrd="0" presId="urn:microsoft.com/office/officeart/2005/8/layout/vList2"/>
    <dgm:cxn modelId="{50684EFB-D0EB-4077-9869-D269731FCC8A}" type="presParOf" srcId="{8AA90206-CCDC-4750-84ED-6B349D93F3B7}" destId="{243E5DA8-D446-4231-9B4C-D191A7437856}" srcOrd="17" destOrd="0" presId="urn:microsoft.com/office/officeart/2005/8/layout/vList2"/>
    <dgm:cxn modelId="{41E62689-13FC-4338-A487-613AAB5E7982}" type="presParOf" srcId="{8AA90206-CCDC-4750-84ED-6B349D93F3B7}" destId="{1FC3C7EC-E9C8-4753-AAAB-57310B0B911D}" srcOrd="18" destOrd="0" presId="urn:microsoft.com/office/officeart/2005/8/layout/vList2"/>
    <dgm:cxn modelId="{C8009D3C-B580-49BA-8138-51E27925152B}" type="presParOf" srcId="{8AA90206-CCDC-4750-84ED-6B349D93F3B7}" destId="{850FC325-7D37-4E03-80E0-8C8B637F16C6}" srcOrd="19" destOrd="0" presId="urn:microsoft.com/office/officeart/2005/8/layout/vList2"/>
    <dgm:cxn modelId="{2F1E2650-EA5D-4840-AA9B-6C54360A6D6F}" type="presParOf" srcId="{8AA90206-CCDC-4750-84ED-6B349D93F3B7}" destId="{D258096C-E7D3-4A56-84D1-C8A109BF80EA}" srcOrd="20" destOrd="0" presId="urn:microsoft.com/office/officeart/2005/8/layout/vList2"/>
    <dgm:cxn modelId="{8D47F62A-8C6B-49F3-AA98-03851BABB4FA}" type="presParOf" srcId="{8AA90206-CCDC-4750-84ED-6B349D93F3B7}" destId="{E81D47F3-6ECF-478A-9016-7DE9DE31E24D}" srcOrd="21" destOrd="0" presId="urn:microsoft.com/office/officeart/2005/8/layout/vList2"/>
    <dgm:cxn modelId="{AADFAD92-2460-4263-ADF7-DF92645DFA18}" type="presParOf" srcId="{8AA90206-CCDC-4750-84ED-6B349D93F3B7}" destId="{8396DACF-6427-4A44-811F-43E76104A031}" srcOrd="22" destOrd="0" presId="urn:microsoft.com/office/officeart/2005/8/layout/vList2"/>
    <dgm:cxn modelId="{EA446EA7-BE4C-46A3-8B16-0FED218483C7}" type="presParOf" srcId="{8AA90206-CCDC-4750-84ED-6B349D93F3B7}" destId="{605AB01B-E279-495D-B364-915BC3D6D705}" srcOrd="23" destOrd="0" presId="urn:microsoft.com/office/officeart/2005/8/layout/vList2"/>
    <dgm:cxn modelId="{D69BECFF-AFD6-426A-BFBC-E0D5E5E5798B}" type="presParOf" srcId="{8AA90206-CCDC-4750-84ED-6B349D93F3B7}" destId="{047D5557-48DF-4D7A-ABE2-9938027867F6}" srcOrd="24" destOrd="0" presId="urn:microsoft.com/office/officeart/2005/8/layout/vList2"/>
    <dgm:cxn modelId="{60C4F67B-583C-47CC-8973-2B8B54DE4160}" type="presParOf" srcId="{8AA90206-CCDC-4750-84ED-6B349D93F3B7}" destId="{3CE93971-68DB-4B64-9FA9-88DA8326453D}" srcOrd="25" destOrd="0" presId="urn:microsoft.com/office/officeart/2005/8/layout/vList2"/>
    <dgm:cxn modelId="{FE88DDD4-82BA-4368-AD09-5E1CA7B6C063}" type="presParOf" srcId="{8AA90206-CCDC-4750-84ED-6B349D93F3B7}" destId="{9CA644A3-1720-4612-9987-B38917047DFF}" srcOrd="26" destOrd="0" presId="urn:microsoft.com/office/officeart/2005/8/layout/vList2"/>
    <dgm:cxn modelId="{EB129FDC-3D1A-47BB-A815-20466AFDAB15}" type="presParOf" srcId="{8AA90206-CCDC-4750-84ED-6B349D93F3B7}" destId="{15B22740-144F-471F-98EF-5BCAFC32CF12}" srcOrd="27" destOrd="0" presId="urn:microsoft.com/office/officeart/2005/8/layout/vList2"/>
    <dgm:cxn modelId="{842020EC-1BF8-4EB4-9374-9DF9F23327A4}" type="presParOf" srcId="{8AA90206-CCDC-4750-84ED-6B349D93F3B7}" destId="{F8B978B0-C3DA-481E-AB7E-F666CE5C8DE8}" srcOrd="28" destOrd="0" presId="urn:microsoft.com/office/officeart/2005/8/layout/vList2"/>
    <dgm:cxn modelId="{8F59EAB1-FDC3-4802-83DE-95012651BFFE}" type="presParOf" srcId="{8AA90206-CCDC-4750-84ED-6B349D93F3B7}" destId="{88DFDA0F-0AB7-4F93-B1CB-95B0ECFCC319}" srcOrd="29" destOrd="0" presId="urn:microsoft.com/office/officeart/2005/8/layout/vList2"/>
    <dgm:cxn modelId="{4801954E-4FC5-41BE-B71B-BCB8D7879533}" type="presParOf" srcId="{8AA90206-CCDC-4750-84ED-6B349D93F3B7}" destId="{F0D66E71-C924-43A7-A684-EAF762D2E856}" srcOrd="30" destOrd="0" presId="urn:microsoft.com/office/officeart/2005/8/layout/vList2"/>
    <dgm:cxn modelId="{21377EEF-3B22-4E9B-AC14-C2FA24B8C5F5}" type="presParOf" srcId="{8AA90206-CCDC-4750-84ED-6B349D93F3B7}" destId="{65473830-BB3D-409E-979C-3492826E54A5}" srcOrd="31" destOrd="0" presId="urn:microsoft.com/office/officeart/2005/8/layout/vList2"/>
    <dgm:cxn modelId="{56F5FED3-D856-459B-809E-5C1279F5A7D4}" type="presParOf" srcId="{8AA90206-CCDC-4750-84ED-6B349D93F3B7}" destId="{EF2C3305-8985-4D57-9803-19A1368E1119}" srcOrd="32"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19713632-AFE1-47F3-A483-0A25F103B44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4FD0FE53-3E47-4AD3-9815-684532E5CDF5}">
      <dgm:prSet phldrT="[Texto]"/>
      <dgm:spPr/>
      <dgm:t>
        <a:bodyPr/>
        <a:lstStyle/>
        <a:p>
          <a:r>
            <a:rPr lang="es-ES" dirty="0" smtClean="0">
              <a:cs typeface="Arial" charset="0"/>
            </a:rPr>
            <a:t>Una misma medida preventiva puede </a:t>
          </a:r>
          <a:r>
            <a:rPr lang="es-ES" b="1" dirty="0" smtClean="0">
              <a:cs typeface="Arial" charset="0"/>
            </a:rPr>
            <a:t>solucionar varias situaciones de riesgo</a:t>
          </a:r>
          <a:r>
            <a:rPr lang="es-ES" dirty="0" smtClean="0">
              <a:cs typeface="Arial" charset="0"/>
            </a:rPr>
            <a:t>. </a:t>
          </a:r>
          <a:endParaRPr lang="es-ES" dirty="0"/>
        </a:p>
      </dgm:t>
    </dgm:pt>
    <dgm:pt modelId="{B6B0E70B-30CF-40E6-9AEB-15FB807389AA}" type="parTrans" cxnId="{9564B098-C7E2-4631-95CE-F3C755D90CE5}">
      <dgm:prSet/>
      <dgm:spPr/>
      <dgm:t>
        <a:bodyPr/>
        <a:lstStyle/>
        <a:p>
          <a:endParaRPr lang="es-ES"/>
        </a:p>
      </dgm:t>
    </dgm:pt>
    <dgm:pt modelId="{F676EDE2-EC86-49D9-B61D-68066FA32290}" type="sibTrans" cxnId="{9564B098-C7E2-4631-95CE-F3C755D90CE5}">
      <dgm:prSet/>
      <dgm:spPr/>
      <dgm:t>
        <a:bodyPr/>
        <a:lstStyle/>
        <a:p>
          <a:endParaRPr lang="es-ES"/>
        </a:p>
      </dgm:t>
    </dgm:pt>
    <dgm:pt modelId="{7DC7AFE3-80DF-48EC-8EB0-63880F76AAE5}">
      <dgm:prSet phldrT="[Texto]"/>
      <dgm:spPr/>
      <dgm:t>
        <a:bodyPr/>
        <a:lstStyle/>
        <a:p>
          <a:r>
            <a:rPr lang="es-ES" dirty="0" smtClean="0">
              <a:cs typeface="Arial" charset="0"/>
            </a:rPr>
            <a:t>En la propuesta de soluciones debemos tener una </a:t>
          </a:r>
          <a:r>
            <a:rPr lang="es-ES" b="1" dirty="0" smtClean="0">
              <a:cs typeface="Arial" charset="0"/>
            </a:rPr>
            <a:t>visión conjunta </a:t>
          </a:r>
          <a:r>
            <a:rPr lang="es-ES" dirty="0" smtClean="0">
              <a:cs typeface="Arial" charset="0"/>
            </a:rPr>
            <a:t>de las condiciones ergonómicas del puesto.</a:t>
          </a:r>
          <a:endParaRPr lang="es-ES" dirty="0"/>
        </a:p>
      </dgm:t>
    </dgm:pt>
    <dgm:pt modelId="{91DC6952-5ABA-480C-9AD9-578224F159D8}" type="parTrans" cxnId="{1BAEAE14-98C7-4401-B18B-2F90D7EBEDEE}">
      <dgm:prSet/>
      <dgm:spPr/>
      <dgm:t>
        <a:bodyPr/>
        <a:lstStyle/>
        <a:p>
          <a:endParaRPr lang="es-ES"/>
        </a:p>
      </dgm:t>
    </dgm:pt>
    <dgm:pt modelId="{5425663D-69F9-47E2-B1AC-0AD222330A90}" type="sibTrans" cxnId="{1BAEAE14-98C7-4401-B18B-2F90D7EBEDEE}">
      <dgm:prSet/>
      <dgm:spPr/>
      <dgm:t>
        <a:bodyPr/>
        <a:lstStyle/>
        <a:p>
          <a:endParaRPr lang="es-ES"/>
        </a:p>
      </dgm:t>
    </dgm:pt>
    <dgm:pt modelId="{A2AFB20D-7068-4867-9E3E-4E2D59DC46B7}">
      <dgm:prSet phldrT="[Texto]"/>
      <dgm:spPr/>
      <dgm:t>
        <a:bodyPr/>
        <a:lstStyle/>
        <a:p>
          <a:r>
            <a:rPr lang="es-ES" dirty="0" smtClean="0">
              <a:cs typeface="Arial" charset="0"/>
            </a:rPr>
            <a:t>La misma medida puede </a:t>
          </a:r>
          <a:r>
            <a:rPr lang="es-ES" b="1" dirty="0" smtClean="0">
              <a:cs typeface="Arial" charset="0"/>
            </a:rPr>
            <a:t>trasladarse a otros puestos de trabajo </a:t>
          </a:r>
          <a:r>
            <a:rPr lang="es-ES" dirty="0" smtClean="0">
              <a:cs typeface="Arial" charset="0"/>
            </a:rPr>
            <a:t>con el mismo problema. </a:t>
          </a:r>
          <a:endParaRPr lang="es-ES" dirty="0"/>
        </a:p>
      </dgm:t>
    </dgm:pt>
    <dgm:pt modelId="{EE651A06-D59B-4033-9CA5-6C8E54BA17FA}" type="parTrans" cxnId="{B9D9A3AE-C0E2-4608-B60E-E158FDB1BA56}">
      <dgm:prSet/>
      <dgm:spPr/>
      <dgm:t>
        <a:bodyPr/>
        <a:lstStyle/>
        <a:p>
          <a:endParaRPr lang="es-ES"/>
        </a:p>
      </dgm:t>
    </dgm:pt>
    <dgm:pt modelId="{562420E5-453E-4957-8D24-08636D87C01E}" type="sibTrans" cxnId="{B9D9A3AE-C0E2-4608-B60E-E158FDB1BA56}">
      <dgm:prSet/>
      <dgm:spPr/>
      <dgm:t>
        <a:bodyPr/>
        <a:lstStyle/>
        <a:p>
          <a:endParaRPr lang="es-ES"/>
        </a:p>
      </dgm:t>
    </dgm:pt>
    <dgm:pt modelId="{D22C6DEF-CD5A-45C6-964D-D0396034A1E0}">
      <dgm:prSet phldrT="[Texto]"/>
      <dgm:spPr/>
      <dgm:t>
        <a:bodyPr/>
        <a:lstStyle/>
        <a:p>
          <a:r>
            <a:rPr lang="es-ES" dirty="0" smtClean="0">
              <a:cs typeface="Arial" charset="0"/>
            </a:rPr>
            <a:t>Una medida preventiva puede solucionar una situación de riesgo y </a:t>
          </a:r>
          <a:r>
            <a:rPr lang="es-ES" b="1" dirty="0" smtClean="0">
              <a:cs typeface="Arial" charset="0"/>
            </a:rPr>
            <a:t>crear otras nuevas</a:t>
          </a:r>
          <a:r>
            <a:rPr lang="es-ES" dirty="0" smtClean="0">
              <a:cs typeface="Arial" charset="0"/>
            </a:rPr>
            <a:t>: seguimiento de su eficacia.</a:t>
          </a:r>
          <a:endParaRPr lang="es-ES" dirty="0"/>
        </a:p>
      </dgm:t>
    </dgm:pt>
    <dgm:pt modelId="{63F7F79D-8474-4195-BBF5-FD12EC656F28}" type="parTrans" cxnId="{D81C5AA8-9A8A-4CD9-9DF2-28EF6DA6ED14}">
      <dgm:prSet/>
      <dgm:spPr/>
      <dgm:t>
        <a:bodyPr/>
        <a:lstStyle/>
        <a:p>
          <a:endParaRPr lang="es-ES"/>
        </a:p>
      </dgm:t>
    </dgm:pt>
    <dgm:pt modelId="{AE6CE2D6-3617-4B75-9EA6-6F98C1420604}" type="sibTrans" cxnId="{D81C5AA8-9A8A-4CD9-9DF2-28EF6DA6ED14}">
      <dgm:prSet/>
      <dgm:spPr/>
      <dgm:t>
        <a:bodyPr/>
        <a:lstStyle/>
        <a:p>
          <a:endParaRPr lang="es-ES"/>
        </a:p>
      </dgm:t>
    </dgm:pt>
    <dgm:pt modelId="{DC6A9A7A-7644-4733-BC06-BAD7EA62259B}" type="pres">
      <dgm:prSet presAssocID="{19713632-AFE1-47F3-A483-0A25F103B44B}" presName="linear" presStyleCnt="0">
        <dgm:presLayoutVars>
          <dgm:animLvl val="lvl"/>
          <dgm:resizeHandles val="exact"/>
        </dgm:presLayoutVars>
      </dgm:prSet>
      <dgm:spPr/>
      <dgm:t>
        <a:bodyPr/>
        <a:lstStyle/>
        <a:p>
          <a:endParaRPr lang="es-ES"/>
        </a:p>
      </dgm:t>
    </dgm:pt>
    <dgm:pt modelId="{3DB184E4-3269-43F2-B76D-82EB2DDF6992}" type="pres">
      <dgm:prSet presAssocID="{4FD0FE53-3E47-4AD3-9815-684532E5CDF5}" presName="parentText" presStyleLbl="node1" presStyleIdx="0" presStyleCnt="4">
        <dgm:presLayoutVars>
          <dgm:chMax val="0"/>
          <dgm:bulletEnabled val="1"/>
        </dgm:presLayoutVars>
      </dgm:prSet>
      <dgm:spPr/>
      <dgm:t>
        <a:bodyPr/>
        <a:lstStyle/>
        <a:p>
          <a:endParaRPr lang="es-ES"/>
        </a:p>
      </dgm:t>
    </dgm:pt>
    <dgm:pt modelId="{C0D78F53-C8D3-4B77-96C2-C0BC2F6222D5}" type="pres">
      <dgm:prSet presAssocID="{F676EDE2-EC86-49D9-B61D-68066FA32290}" presName="spacer" presStyleCnt="0"/>
      <dgm:spPr/>
    </dgm:pt>
    <dgm:pt modelId="{954DC7DC-4DB7-417A-8726-B01956F0FB2A}" type="pres">
      <dgm:prSet presAssocID="{A2AFB20D-7068-4867-9E3E-4E2D59DC46B7}" presName="parentText" presStyleLbl="node1" presStyleIdx="1" presStyleCnt="4">
        <dgm:presLayoutVars>
          <dgm:chMax val="0"/>
          <dgm:bulletEnabled val="1"/>
        </dgm:presLayoutVars>
      </dgm:prSet>
      <dgm:spPr/>
      <dgm:t>
        <a:bodyPr/>
        <a:lstStyle/>
        <a:p>
          <a:endParaRPr lang="es-ES"/>
        </a:p>
      </dgm:t>
    </dgm:pt>
    <dgm:pt modelId="{361949D3-F3CB-4C65-B0A3-E897486B9012}" type="pres">
      <dgm:prSet presAssocID="{562420E5-453E-4957-8D24-08636D87C01E}" presName="spacer" presStyleCnt="0"/>
      <dgm:spPr/>
    </dgm:pt>
    <dgm:pt modelId="{9128C0F0-44A7-4F22-AE76-CF5CCECD03B0}" type="pres">
      <dgm:prSet presAssocID="{7DC7AFE3-80DF-48EC-8EB0-63880F76AAE5}" presName="parentText" presStyleLbl="node1" presStyleIdx="2" presStyleCnt="4">
        <dgm:presLayoutVars>
          <dgm:chMax val="0"/>
          <dgm:bulletEnabled val="1"/>
        </dgm:presLayoutVars>
      </dgm:prSet>
      <dgm:spPr/>
      <dgm:t>
        <a:bodyPr/>
        <a:lstStyle/>
        <a:p>
          <a:endParaRPr lang="es-ES"/>
        </a:p>
      </dgm:t>
    </dgm:pt>
    <dgm:pt modelId="{49347810-439D-4C22-A8E6-319A1857E563}" type="pres">
      <dgm:prSet presAssocID="{5425663D-69F9-47E2-B1AC-0AD222330A90}" presName="spacer" presStyleCnt="0"/>
      <dgm:spPr/>
    </dgm:pt>
    <dgm:pt modelId="{CC6F8B00-CBB1-4E6C-91E6-87252C7081AB}" type="pres">
      <dgm:prSet presAssocID="{D22C6DEF-CD5A-45C6-964D-D0396034A1E0}" presName="parentText" presStyleLbl="node1" presStyleIdx="3" presStyleCnt="4">
        <dgm:presLayoutVars>
          <dgm:chMax val="0"/>
          <dgm:bulletEnabled val="1"/>
        </dgm:presLayoutVars>
      </dgm:prSet>
      <dgm:spPr/>
      <dgm:t>
        <a:bodyPr/>
        <a:lstStyle/>
        <a:p>
          <a:endParaRPr lang="es-ES"/>
        </a:p>
      </dgm:t>
    </dgm:pt>
  </dgm:ptLst>
  <dgm:cxnLst>
    <dgm:cxn modelId="{F02C5F9E-6ADB-49EB-9207-8DBD367DB2E4}" type="presOf" srcId="{19713632-AFE1-47F3-A483-0A25F103B44B}" destId="{DC6A9A7A-7644-4733-BC06-BAD7EA62259B}" srcOrd="0" destOrd="0" presId="urn:microsoft.com/office/officeart/2005/8/layout/vList2"/>
    <dgm:cxn modelId="{9C4F1EA8-18F8-4FC9-ABD3-2C42A7B8B59C}" type="presOf" srcId="{A2AFB20D-7068-4867-9E3E-4E2D59DC46B7}" destId="{954DC7DC-4DB7-417A-8726-B01956F0FB2A}" srcOrd="0" destOrd="0" presId="urn:microsoft.com/office/officeart/2005/8/layout/vList2"/>
    <dgm:cxn modelId="{1BAEAE14-98C7-4401-B18B-2F90D7EBEDEE}" srcId="{19713632-AFE1-47F3-A483-0A25F103B44B}" destId="{7DC7AFE3-80DF-48EC-8EB0-63880F76AAE5}" srcOrd="2" destOrd="0" parTransId="{91DC6952-5ABA-480C-9AD9-578224F159D8}" sibTransId="{5425663D-69F9-47E2-B1AC-0AD222330A90}"/>
    <dgm:cxn modelId="{4B304736-D56C-4196-81B0-F45329FE671D}" type="presOf" srcId="{7DC7AFE3-80DF-48EC-8EB0-63880F76AAE5}" destId="{9128C0F0-44A7-4F22-AE76-CF5CCECD03B0}" srcOrd="0" destOrd="0" presId="urn:microsoft.com/office/officeart/2005/8/layout/vList2"/>
    <dgm:cxn modelId="{3B70BFF0-3F42-46D8-BD15-F752C4CDDF12}" type="presOf" srcId="{D22C6DEF-CD5A-45C6-964D-D0396034A1E0}" destId="{CC6F8B00-CBB1-4E6C-91E6-87252C7081AB}" srcOrd="0" destOrd="0" presId="urn:microsoft.com/office/officeart/2005/8/layout/vList2"/>
    <dgm:cxn modelId="{D81C5AA8-9A8A-4CD9-9DF2-28EF6DA6ED14}" srcId="{19713632-AFE1-47F3-A483-0A25F103B44B}" destId="{D22C6DEF-CD5A-45C6-964D-D0396034A1E0}" srcOrd="3" destOrd="0" parTransId="{63F7F79D-8474-4195-BBF5-FD12EC656F28}" sibTransId="{AE6CE2D6-3617-4B75-9EA6-6F98C1420604}"/>
    <dgm:cxn modelId="{9564B098-C7E2-4631-95CE-F3C755D90CE5}" srcId="{19713632-AFE1-47F3-A483-0A25F103B44B}" destId="{4FD0FE53-3E47-4AD3-9815-684532E5CDF5}" srcOrd="0" destOrd="0" parTransId="{B6B0E70B-30CF-40E6-9AEB-15FB807389AA}" sibTransId="{F676EDE2-EC86-49D9-B61D-68066FA32290}"/>
    <dgm:cxn modelId="{4B2CF9EA-73D4-4C1C-8C4C-17A3617D1E4E}" type="presOf" srcId="{4FD0FE53-3E47-4AD3-9815-684532E5CDF5}" destId="{3DB184E4-3269-43F2-B76D-82EB2DDF6992}" srcOrd="0" destOrd="0" presId="urn:microsoft.com/office/officeart/2005/8/layout/vList2"/>
    <dgm:cxn modelId="{B9D9A3AE-C0E2-4608-B60E-E158FDB1BA56}" srcId="{19713632-AFE1-47F3-A483-0A25F103B44B}" destId="{A2AFB20D-7068-4867-9E3E-4E2D59DC46B7}" srcOrd="1" destOrd="0" parTransId="{EE651A06-D59B-4033-9CA5-6C8E54BA17FA}" sibTransId="{562420E5-453E-4957-8D24-08636D87C01E}"/>
    <dgm:cxn modelId="{75DF5383-F39E-48D5-A164-733F53A20381}" type="presParOf" srcId="{DC6A9A7A-7644-4733-BC06-BAD7EA62259B}" destId="{3DB184E4-3269-43F2-B76D-82EB2DDF6992}" srcOrd="0" destOrd="0" presId="urn:microsoft.com/office/officeart/2005/8/layout/vList2"/>
    <dgm:cxn modelId="{04385423-63C8-4A84-B4C5-26C56C37DC4E}" type="presParOf" srcId="{DC6A9A7A-7644-4733-BC06-BAD7EA62259B}" destId="{C0D78F53-C8D3-4B77-96C2-C0BC2F6222D5}" srcOrd="1" destOrd="0" presId="urn:microsoft.com/office/officeart/2005/8/layout/vList2"/>
    <dgm:cxn modelId="{B800C69D-75A0-41C0-8ECF-67FEC8EC7A95}" type="presParOf" srcId="{DC6A9A7A-7644-4733-BC06-BAD7EA62259B}" destId="{954DC7DC-4DB7-417A-8726-B01956F0FB2A}" srcOrd="2" destOrd="0" presId="urn:microsoft.com/office/officeart/2005/8/layout/vList2"/>
    <dgm:cxn modelId="{B8B77461-8C13-4787-A053-E3B0E782AF9D}" type="presParOf" srcId="{DC6A9A7A-7644-4733-BC06-BAD7EA62259B}" destId="{361949D3-F3CB-4C65-B0A3-E897486B9012}" srcOrd="3" destOrd="0" presId="urn:microsoft.com/office/officeart/2005/8/layout/vList2"/>
    <dgm:cxn modelId="{BA4EB06E-7544-4A04-B72D-E078E73509C9}" type="presParOf" srcId="{DC6A9A7A-7644-4733-BC06-BAD7EA62259B}" destId="{9128C0F0-44A7-4F22-AE76-CF5CCECD03B0}" srcOrd="4" destOrd="0" presId="urn:microsoft.com/office/officeart/2005/8/layout/vList2"/>
    <dgm:cxn modelId="{E31B934C-6D2F-4E23-8039-518B7F6B75DB}" type="presParOf" srcId="{DC6A9A7A-7644-4733-BC06-BAD7EA62259B}" destId="{49347810-439D-4C22-A8E6-319A1857E563}" srcOrd="5" destOrd="0" presId="urn:microsoft.com/office/officeart/2005/8/layout/vList2"/>
    <dgm:cxn modelId="{DAD3C145-CD27-4C0C-91A4-C67D428805B0}" type="presParOf" srcId="{DC6A9A7A-7644-4733-BC06-BAD7EA62259B}" destId="{CC6F8B00-CBB1-4E6C-91E6-87252C7081AB}" srcOrd="6" destOrd="0" presId="urn:microsoft.com/office/officeart/2005/8/layout/vList2"/>
  </dgm:cxnLst>
  <dgm:bg/>
  <dgm:whole/>
</dgm:dataModel>
</file>

<file path=ppt/diagrams/data12.xml><?xml version="1.0" encoding="utf-8"?>
<dgm:dataModel xmlns:dgm="http://schemas.openxmlformats.org/drawingml/2006/diagram" xmlns:a="http://schemas.openxmlformats.org/drawingml/2006/main">
  <dgm:ptLst>
    <dgm:pt modelId="{19713632-AFE1-47F3-A483-0A25F103B44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4FD0FE53-3E47-4AD3-9815-684532E5CDF5}">
      <dgm:prSet phldrT="[Texto]"/>
      <dgm:spPr/>
      <dgm:t>
        <a:bodyPr/>
        <a:lstStyle/>
        <a:p>
          <a:r>
            <a:rPr lang="es-ES" dirty="0" smtClean="0">
              <a:cs typeface="Arial" charset="0"/>
            </a:rPr>
            <a:t>Antes de la implantación de cada medida preventiva, el responsable de su ejecución deberá informar y asegurar la formación de los trabajadores sobre su uso y fin específico de la medida (solucionar la situación de riesgo ergonómico para la que se propuso), con el fin de que sea bien acogida por todos los trabajadores y no haya dudas sobre como emplearla o aplicarla en su actividad diaria. </a:t>
          </a:r>
          <a:endParaRPr lang="es-ES" dirty="0"/>
        </a:p>
      </dgm:t>
    </dgm:pt>
    <dgm:pt modelId="{B6B0E70B-30CF-40E6-9AEB-15FB807389AA}" type="parTrans" cxnId="{9564B098-C7E2-4631-95CE-F3C755D90CE5}">
      <dgm:prSet/>
      <dgm:spPr/>
      <dgm:t>
        <a:bodyPr/>
        <a:lstStyle/>
        <a:p>
          <a:endParaRPr lang="es-ES"/>
        </a:p>
      </dgm:t>
    </dgm:pt>
    <dgm:pt modelId="{F676EDE2-EC86-49D9-B61D-68066FA32290}" type="sibTrans" cxnId="{9564B098-C7E2-4631-95CE-F3C755D90CE5}">
      <dgm:prSet/>
      <dgm:spPr/>
      <dgm:t>
        <a:bodyPr/>
        <a:lstStyle/>
        <a:p>
          <a:endParaRPr lang="es-ES"/>
        </a:p>
      </dgm:t>
    </dgm:pt>
    <dgm:pt modelId="{DC6A9A7A-7644-4733-BC06-BAD7EA62259B}" type="pres">
      <dgm:prSet presAssocID="{19713632-AFE1-47F3-A483-0A25F103B44B}" presName="linear" presStyleCnt="0">
        <dgm:presLayoutVars>
          <dgm:animLvl val="lvl"/>
          <dgm:resizeHandles val="exact"/>
        </dgm:presLayoutVars>
      </dgm:prSet>
      <dgm:spPr/>
      <dgm:t>
        <a:bodyPr/>
        <a:lstStyle/>
        <a:p>
          <a:endParaRPr lang="es-ES"/>
        </a:p>
      </dgm:t>
    </dgm:pt>
    <dgm:pt modelId="{3DB184E4-3269-43F2-B76D-82EB2DDF6992}" type="pres">
      <dgm:prSet presAssocID="{4FD0FE53-3E47-4AD3-9815-684532E5CDF5}" presName="parentText" presStyleLbl="node1" presStyleIdx="0" presStyleCnt="1">
        <dgm:presLayoutVars>
          <dgm:chMax val="0"/>
          <dgm:bulletEnabled val="1"/>
        </dgm:presLayoutVars>
      </dgm:prSet>
      <dgm:spPr/>
      <dgm:t>
        <a:bodyPr/>
        <a:lstStyle/>
        <a:p>
          <a:endParaRPr lang="es-ES"/>
        </a:p>
      </dgm:t>
    </dgm:pt>
  </dgm:ptLst>
  <dgm:cxnLst>
    <dgm:cxn modelId="{9564B098-C7E2-4631-95CE-F3C755D90CE5}" srcId="{19713632-AFE1-47F3-A483-0A25F103B44B}" destId="{4FD0FE53-3E47-4AD3-9815-684532E5CDF5}" srcOrd="0" destOrd="0" parTransId="{B6B0E70B-30CF-40E6-9AEB-15FB807389AA}" sibTransId="{F676EDE2-EC86-49D9-B61D-68066FA32290}"/>
    <dgm:cxn modelId="{A8E7A6BA-057B-4E92-9DF2-0F5CA842F467}" type="presOf" srcId="{4FD0FE53-3E47-4AD3-9815-684532E5CDF5}" destId="{3DB184E4-3269-43F2-B76D-82EB2DDF6992}" srcOrd="0" destOrd="0" presId="urn:microsoft.com/office/officeart/2005/8/layout/vList2"/>
    <dgm:cxn modelId="{221C2EC8-3B25-477C-990F-0457C4CB486B}" type="presOf" srcId="{19713632-AFE1-47F3-A483-0A25F103B44B}" destId="{DC6A9A7A-7644-4733-BC06-BAD7EA62259B}" srcOrd="0" destOrd="0" presId="urn:microsoft.com/office/officeart/2005/8/layout/vList2"/>
    <dgm:cxn modelId="{AF3B75AC-C4F7-4EF8-B9BD-02392E2FB154}" type="presParOf" srcId="{DC6A9A7A-7644-4733-BC06-BAD7EA62259B}" destId="{3DB184E4-3269-43F2-B76D-82EB2DDF6992}" srcOrd="0" destOrd="0" presId="urn:microsoft.com/office/officeart/2005/8/layout/vList2"/>
  </dgm:cxnLst>
  <dgm:bg/>
  <dgm:whole/>
</dgm:dataModel>
</file>

<file path=ppt/diagrams/data13.xml><?xml version="1.0" encoding="utf-8"?>
<dgm:dataModel xmlns:dgm="http://schemas.openxmlformats.org/drawingml/2006/diagram" xmlns:a="http://schemas.openxmlformats.org/drawingml/2006/main">
  <dgm:ptLst>
    <dgm:pt modelId="{1C1B20E2-1A22-479B-B516-A532D8FC1FAD}"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ES"/>
        </a:p>
      </dgm:t>
    </dgm:pt>
    <dgm:pt modelId="{77DA2BA3-4450-4D16-A55B-B991F78B7367}">
      <dgm:prSet custT="1"/>
      <dgm:spPr/>
      <dgm:t>
        <a:bodyPr/>
        <a:lstStyle/>
        <a:p>
          <a:pPr rtl="0"/>
          <a:r>
            <a:rPr lang="es-ES" sz="1800" b="1" i="1" dirty="0" smtClean="0"/>
            <a:t>Rediseño del lugar de trabajo</a:t>
          </a:r>
          <a:endParaRPr lang="es-ES" sz="1800" dirty="0"/>
        </a:p>
      </dgm:t>
    </dgm:pt>
    <dgm:pt modelId="{F9BB3567-D111-4160-9F76-F670D487D278}" type="parTrans" cxnId="{09110C81-959B-4878-9E04-4373D17EA6FF}">
      <dgm:prSet/>
      <dgm:spPr/>
      <dgm:t>
        <a:bodyPr/>
        <a:lstStyle/>
        <a:p>
          <a:endParaRPr lang="es-ES" sz="1400"/>
        </a:p>
      </dgm:t>
    </dgm:pt>
    <dgm:pt modelId="{622A4E89-9D34-4E89-AD23-1B14A9D46826}" type="sibTrans" cxnId="{09110C81-959B-4878-9E04-4373D17EA6FF}">
      <dgm:prSet/>
      <dgm:spPr/>
      <dgm:t>
        <a:bodyPr/>
        <a:lstStyle/>
        <a:p>
          <a:endParaRPr lang="es-ES" sz="1400"/>
        </a:p>
      </dgm:t>
    </dgm:pt>
    <dgm:pt modelId="{7A8FEAAD-B62B-433A-99EF-0C21B0B8D5AB}">
      <dgm:prSet custT="1"/>
      <dgm:spPr/>
      <dgm:t>
        <a:bodyPr/>
        <a:lstStyle/>
        <a:p>
          <a:pPr rtl="0"/>
          <a:r>
            <a:rPr lang="es-ES" sz="1000" i="1" dirty="0" smtClean="0"/>
            <a:t>Modificar la infraestructura, reduciendo las distancias entre los equipos a emplear y espacios, evitando desplazamientos innecesarios. </a:t>
          </a:r>
          <a:endParaRPr lang="es-ES" sz="1000" dirty="0"/>
        </a:p>
      </dgm:t>
    </dgm:pt>
    <dgm:pt modelId="{548F50FE-CF96-4956-9752-EE8BF88F08E4}" type="parTrans" cxnId="{34B9DAB1-02FF-4F92-A319-308F1229D947}">
      <dgm:prSet/>
      <dgm:spPr/>
      <dgm:t>
        <a:bodyPr/>
        <a:lstStyle/>
        <a:p>
          <a:endParaRPr lang="es-ES" sz="1400"/>
        </a:p>
      </dgm:t>
    </dgm:pt>
    <dgm:pt modelId="{DFB2C488-2E4B-44F7-A922-B7C497F8F812}" type="sibTrans" cxnId="{34B9DAB1-02FF-4F92-A319-308F1229D947}">
      <dgm:prSet/>
      <dgm:spPr/>
      <dgm:t>
        <a:bodyPr/>
        <a:lstStyle/>
        <a:p>
          <a:endParaRPr lang="es-ES" sz="1400"/>
        </a:p>
      </dgm:t>
    </dgm:pt>
    <dgm:pt modelId="{BFD3ED3D-3F12-433D-A637-210A618F3D0E}">
      <dgm:prSet custT="1"/>
      <dgm:spPr/>
      <dgm:t>
        <a:bodyPr/>
        <a:lstStyle/>
        <a:p>
          <a:pPr rtl="0"/>
          <a:r>
            <a:rPr lang="es-ES" sz="1000" i="1" dirty="0" smtClean="0"/>
            <a:t>Modificar el equipo de trabajo para ganar espacio y poder sentarse y acceder a las cargas con medios mecánicos. </a:t>
          </a:r>
          <a:endParaRPr lang="es-ES" sz="1000" dirty="0"/>
        </a:p>
      </dgm:t>
    </dgm:pt>
    <dgm:pt modelId="{7B68E9CD-E9A2-4335-BFB1-6DA0CFBD8D41}" type="parTrans" cxnId="{708BC2D5-DDC5-4526-B1EB-B8C9017D9EC7}">
      <dgm:prSet/>
      <dgm:spPr/>
      <dgm:t>
        <a:bodyPr/>
        <a:lstStyle/>
        <a:p>
          <a:endParaRPr lang="es-ES" sz="1400"/>
        </a:p>
      </dgm:t>
    </dgm:pt>
    <dgm:pt modelId="{BEE1C2D1-DF7B-45F1-9D0C-9F31081DE35B}" type="sibTrans" cxnId="{708BC2D5-DDC5-4526-B1EB-B8C9017D9EC7}">
      <dgm:prSet/>
      <dgm:spPr/>
      <dgm:t>
        <a:bodyPr/>
        <a:lstStyle/>
        <a:p>
          <a:endParaRPr lang="es-ES" sz="1400"/>
        </a:p>
      </dgm:t>
    </dgm:pt>
    <dgm:pt modelId="{BEC15234-3C83-4C28-9406-1CA708BB5F80}">
      <dgm:prSet custT="1"/>
      <dgm:spPr/>
      <dgm:t>
        <a:bodyPr/>
        <a:lstStyle/>
        <a:p>
          <a:pPr rtl="0"/>
          <a:r>
            <a:rPr lang="es-ES" sz="2000" b="1" i="1" dirty="0" smtClean="0"/>
            <a:t>Técnicas </a:t>
          </a:r>
          <a:endParaRPr lang="es-ES" sz="2000" dirty="0"/>
        </a:p>
      </dgm:t>
    </dgm:pt>
    <dgm:pt modelId="{1CCA7228-C1FF-490D-AFE3-DE824AAA9143}" type="parTrans" cxnId="{55299D10-D9F8-4AC2-BF20-E03965A34812}">
      <dgm:prSet/>
      <dgm:spPr/>
      <dgm:t>
        <a:bodyPr/>
        <a:lstStyle/>
        <a:p>
          <a:endParaRPr lang="es-ES" sz="1400"/>
        </a:p>
      </dgm:t>
    </dgm:pt>
    <dgm:pt modelId="{1F4C67C4-A4E1-491A-BA9E-F00693ADF0ED}" type="sibTrans" cxnId="{55299D10-D9F8-4AC2-BF20-E03965A34812}">
      <dgm:prSet/>
      <dgm:spPr/>
      <dgm:t>
        <a:bodyPr/>
        <a:lstStyle/>
        <a:p>
          <a:endParaRPr lang="es-ES" sz="1400"/>
        </a:p>
      </dgm:t>
    </dgm:pt>
    <dgm:pt modelId="{2ED66F02-760E-4DAC-A7F8-6A49B182CEED}">
      <dgm:prSet custT="1"/>
      <dgm:spPr/>
      <dgm:t>
        <a:bodyPr/>
        <a:lstStyle/>
        <a:p>
          <a:pPr rtl="0"/>
          <a:r>
            <a:rPr lang="es-ES" sz="1000" i="1" dirty="0" smtClean="0"/>
            <a:t>Automatizar determinadas tareas. </a:t>
          </a:r>
          <a:endParaRPr lang="es-ES" sz="1000" dirty="0"/>
        </a:p>
      </dgm:t>
    </dgm:pt>
    <dgm:pt modelId="{8915C97D-0E9D-4B56-B726-E1816EB2D64A}" type="parTrans" cxnId="{F42F63C9-CC2B-4F32-A8CA-0D77B59B1A63}">
      <dgm:prSet/>
      <dgm:spPr/>
      <dgm:t>
        <a:bodyPr/>
        <a:lstStyle/>
        <a:p>
          <a:endParaRPr lang="es-ES" sz="1400"/>
        </a:p>
      </dgm:t>
    </dgm:pt>
    <dgm:pt modelId="{6B2E174C-ED20-4E96-A1E3-91F3C0F36DC7}" type="sibTrans" cxnId="{F42F63C9-CC2B-4F32-A8CA-0D77B59B1A63}">
      <dgm:prSet/>
      <dgm:spPr/>
      <dgm:t>
        <a:bodyPr/>
        <a:lstStyle/>
        <a:p>
          <a:endParaRPr lang="es-ES" sz="1400"/>
        </a:p>
      </dgm:t>
    </dgm:pt>
    <dgm:pt modelId="{B67A9395-B086-4C35-86C5-2BC9CAB9C727}">
      <dgm:prSet custT="1"/>
      <dgm:spPr/>
      <dgm:t>
        <a:bodyPr/>
        <a:lstStyle/>
        <a:p>
          <a:pPr rtl="0"/>
          <a:r>
            <a:rPr lang="es-ES" sz="1000" i="1" dirty="0" smtClean="0"/>
            <a:t>Adquirir medios mecánicos para el transporte y elevación de cargas (o usuarios).</a:t>
          </a:r>
          <a:endParaRPr lang="es-ES" sz="1000" dirty="0"/>
        </a:p>
      </dgm:t>
    </dgm:pt>
    <dgm:pt modelId="{98E4BB71-F99C-4D64-98A6-8E0FD8BE3E5A}" type="parTrans" cxnId="{3B97379F-B9BF-42B2-9880-BE5F3C850950}">
      <dgm:prSet/>
      <dgm:spPr/>
      <dgm:t>
        <a:bodyPr/>
        <a:lstStyle/>
        <a:p>
          <a:endParaRPr lang="es-ES" sz="1400"/>
        </a:p>
      </dgm:t>
    </dgm:pt>
    <dgm:pt modelId="{BBD64991-518C-4112-AEEC-670C0EAA3138}" type="sibTrans" cxnId="{3B97379F-B9BF-42B2-9880-BE5F3C850950}">
      <dgm:prSet/>
      <dgm:spPr/>
      <dgm:t>
        <a:bodyPr/>
        <a:lstStyle/>
        <a:p>
          <a:endParaRPr lang="es-ES" sz="1400"/>
        </a:p>
      </dgm:t>
    </dgm:pt>
    <dgm:pt modelId="{CE226438-D385-4D1B-9888-0BE9F2899886}">
      <dgm:prSet custT="1"/>
      <dgm:spPr/>
      <dgm:t>
        <a:bodyPr/>
        <a:lstStyle/>
        <a:p>
          <a:pPr rtl="0"/>
          <a:r>
            <a:rPr lang="es-ES" sz="2000" b="1" i="1" dirty="0" smtClean="0"/>
            <a:t>Organizativas</a:t>
          </a:r>
          <a:endParaRPr lang="es-ES" sz="2000" dirty="0"/>
        </a:p>
      </dgm:t>
    </dgm:pt>
    <dgm:pt modelId="{F4E682F8-5D4B-431E-9528-2BD33D44D9C0}" type="parTrans" cxnId="{A97DA9FC-AFE9-48DE-BB23-845CFA2C2765}">
      <dgm:prSet/>
      <dgm:spPr/>
      <dgm:t>
        <a:bodyPr/>
        <a:lstStyle/>
        <a:p>
          <a:endParaRPr lang="es-ES" sz="1400"/>
        </a:p>
      </dgm:t>
    </dgm:pt>
    <dgm:pt modelId="{FF2DCBE8-1960-4006-A34C-A3C2D12FE517}" type="sibTrans" cxnId="{A97DA9FC-AFE9-48DE-BB23-845CFA2C2765}">
      <dgm:prSet/>
      <dgm:spPr/>
      <dgm:t>
        <a:bodyPr/>
        <a:lstStyle/>
        <a:p>
          <a:endParaRPr lang="es-ES" sz="1400"/>
        </a:p>
      </dgm:t>
    </dgm:pt>
    <dgm:pt modelId="{EB763872-6A18-4FA6-9D32-CDC84EB5EA4E}">
      <dgm:prSet custT="1"/>
      <dgm:spPr/>
      <dgm:t>
        <a:bodyPr/>
        <a:lstStyle/>
        <a:p>
          <a:pPr rtl="0"/>
          <a:r>
            <a:rPr lang="es-ES" sz="1000" i="1" dirty="0" smtClean="0"/>
            <a:t>Modificar y redefinir procedimientos de trabajo. </a:t>
          </a:r>
          <a:endParaRPr lang="es-ES" sz="1000" dirty="0"/>
        </a:p>
      </dgm:t>
    </dgm:pt>
    <dgm:pt modelId="{F5FD8B4A-4259-4370-A284-84992E4EAB51}" type="parTrans" cxnId="{493FB858-2378-46B2-B7A7-DC6C92341707}">
      <dgm:prSet/>
      <dgm:spPr/>
      <dgm:t>
        <a:bodyPr/>
        <a:lstStyle/>
        <a:p>
          <a:endParaRPr lang="es-ES" sz="1400"/>
        </a:p>
      </dgm:t>
    </dgm:pt>
    <dgm:pt modelId="{7E8D23D2-2B03-4798-B97C-72BEF810B265}" type="sibTrans" cxnId="{493FB858-2378-46B2-B7A7-DC6C92341707}">
      <dgm:prSet/>
      <dgm:spPr/>
      <dgm:t>
        <a:bodyPr/>
        <a:lstStyle/>
        <a:p>
          <a:endParaRPr lang="es-ES" sz="1400"/>
        </a:p>
      </dgm:t>
    </dgm:pt>
    <dgm:pt modelId="{BDA12FC8-CCBF-42BE-BF76-7335BDAAD8CC}">
      <dgm:prSet custT="1"/>
      <dgm:spPr/>
      <dgm:t>
        <a:bodyPr/>
        <a:lstStyle/>
        <a:p>
          <a:pPr rtl="0"/>
          <a:r>
            <a:rPr lang="es-ES" sz="1000" i="1" dirty="0" smtClean="0"/>
            <a:t>Reorganizar grupos de trabajo. </a:t>
          </a:r>
          <a:endParaRPr lang="es-ES" sz="1000" dirty="0"/>
        </a:p>
      </dgm:t>
    </dgm:pt>
    <dgm:pt modelId="{98B5F88A-137A-4471-A839-D5F1E4D272AB}" type="parTrans" cxnId="{619BDFEE-B363-40CB-93CB-6B2C00B59A12}">
      <dgm:prSet/>
      <dgm:spPr/>
      <dgm:t>
        <a:bodyPr/>
        <a:lstStyle/>
        <a:p>
          <a:endParaRPr lang="es-ES" sz="1400"/>
        </a:p>
      </dgm:t>
    </dgm:pt>
    <dgm:pt modelId="{3FB37902-CB8B-4FE0-9C49-1DAC39F8F3B7}" type="sibTrans" cxnId="{619BDFEE-B363-40CB-93CB-6B2C00B59A12}">
      <dgm:prSet/>
      <dgm:spPr/>
      <dgm:t>
        <a:bodyPr/>
        <a:lstStyle/>
        <a:p>
          <a:endParaRPr lang="es-ES" sz="1400"/>
        </a:p>
      </dgm:t>
    </dgm:pt>
    <dgm:pt modelId="{64934C17-F3AA-4689-9F25-9A364B1F1132}">
      <dgm:prSet custT="1"/>
      <dgm:spPr/>
      <dgm:t>
        <a:bodyPr/>
        <a:lstStyle/>
        <a:p>
          <a:pPr rtl="0"/>
          <a:r>
            <a:rPr lang="es-ES" sz="1000" i="1" dirty="0" smtClean="0"/>
            <a:t>Programar reuniones periódicas de coordinación entre los turnos de trabajo. </a:t>
          </a:r>
          <a:endParaRPr lang="es-ES" sz="1000" dirty="0"/>
        </a:p>
      </dgm:t>
    </dgm:pt>
    <dgm:pt modelId="{92C526BD-EFC2-4C81-ABEA-D55B84CFFAC8}" type="parTrans" cxnId="{C1CFE320-F209-4BA0-BF8D-F9C752722CD1}">
      <dgm:prSet/>
      <dgm:spPr/>
      <dgm:t>
        <a:bodyPr/>
        <a:lstStyle/>
        <a:p>
          <a:endParaRPr lang="es-ES" sz="1400"/>
        </a:p>
      </dgm:t>
    </dgm:pt>
    <dgm:pt modelId="{7AEBDE2B-0214-4057-90AC-4303B9D3DBDE}" type="sibTrans" cxnId="{C1CFE320-F209-4BA0-BF8D-F9C752722CD1}">
      <dgm:prSet/>
      <dgm:spPr/>
      <dgm:t>
        <a:bodyPr/>
        <a:lstStyle/>
        <a:p>
          <a:endParaRPr lang="es-ES" sz="1400"/>
        </a:p>
      </dgm:t>
    </dgm:pt>
    <dgm:pt modelId="{AB2DEEDF-56A2-4C8C-852E-334F2F9F15D5}">
      <dgm:prSet custT="1"/>
      <dgm:spPr/>
      <dgm:t>
        <a:bodyPr/>
        <a:lstStyle/>
        <a:p>
          <a:pPr rtl="0"/>
          <a:r>
            <a:rPr lang="es-ES" sz="2000" b="1" i="1" dirty="0" smtClean="0"/>
            <a:t>Formativas e informativas </a:t>
          </a:r>
          <a:endParaRPr lang="es-ES" sz="2000" dirty="0"/>
        </a:p>
      </dgm:t>
    </dgm:pt>
    <dgm:pt modelId="{5FE3EE0F-EAF2-4F0B-A9F0-5572BBFB526B}" type="parTrans" cxnId="{BD0AF702-5CBB-4B5A-B716-29EFB4C29CD6}">
      <dgm:prSet/>
      <dgm:spPr/>
      <dgm:t>
        <a:bodyPr/>
        <a:lstStyle/>
        <a:p>
          <a:endParaRPr lang="es-ES" sz="1400"/>
        </a:p>
      </dgm:t>
    </dgm:pt>
    <dgm:pt modelId="{5D77B4EC-8B69-4AB8-8781-B7556200AEC1}" type="sibTrans" cxnId="{BD0AF702-5CBB-4B5A-B716-29EFB4C29CD6}">
      <dgm:prSet/>
      <dgm:spPr/>
      <dgm:t>
        <a:bodyPr/>
        <a:lstStyle/>
        <a:p>
          <a:endParaRPr lang="es-ES" sz="1400"/>
        </a:p>
      </dgm:t>
    </dgm:pt>
    <dgm:pt modelId="{A00362C0-18D2-482F-A015-A6EF6335A04C}">
      <dgm:prSet custT="1"/>
      <dgm:spPr/>
      <dgm:t>
        <a:bodyPr/>
        <a:lstStyle/>
        <a:p>
          <a:pPr rtl="0"/>
          <a:r>
            <a:rPr lang="es-ES" sz="1000" i="1" dirty="0" smtClean="0"/>
            <a:t>Formar sobre procedimientos de trabajo a seguir y el correcto uso de los equipos. </a:t>
          </a:r>
          <a:endParaRPr lang="es-ES" sz="1000" dirty="0"/>
        </a:p>
      </dgm:t>
    </dgm:pt>
    <dgm:pt modelId="{22D98BB6-0D4B-4010-B95D-BEE9B13594DC}" type="parTrans" cxnId="{DF08090B-E27D-4D61-92E8-04A9DD0C82C2}">
      <dgm:prSet/>
      <dgm:spPr/>
      <dgm:t>
        <a:bodyPr/>
        <a:lstStyle/>
        <a:p>
          <a:endParaRPr lang="es-ES" sz="1400"/>
        </a:p>
      </dgm:t>
    </dgm:pt>
    <dgm:pt modelId="{633810C8-BE15-4C5B-9166-32301F513FEF}" type="sibTrans" cxnId="{DF08090B-E27D-4D61-92E8-04A9DD0C82C2}">
      <dgm:prSet/>
      <dgm:spPr/>
      <dgm:t>
        <a:bodyPr/>
        <a:lstStyle/>
        <a:p>
          <a:endParaRPr lang="es-ES" sz="1400"/>
        </a:p>
      </dgm:t>
    </dgm:pt>
    <dgm:pt modelId="{3E341217-5808-45D4-BBD7-FB89DF6BE066}">
      <dgm:prSet custT="1"/>
      <dgm:spPr/>
      <dgm:t>
        <a:bodyPr/>
        <a:lstStyle/>
        <a:p>
          <a:pPr rtl="0"/>
          <a:r>
            <a:rPr lang="es-ES" sz="1000" i="1" dirty="0" smtClean="0"/>
            <a:t>Impartir formación específica en ergonomía y manipulación de  cargas o usuarios. </a:t>
          </a:r>
          <a:endParaRPr lang="es-ES" sz="1000" dirty="0"/>
        </a:p>
      </dgm:t>
    </dgm:pt>
    <dgm:pt modelId="{50F18CDF-CBE3-4860-AC1B-64E87686F0B0}" type="parTrans" cxnId="{70CAE5A0-E937-4113-A62F-5C1276D3BDAA}">
      <dgm:prSet/>
      <dgm:spPr/>
      <dgm:t>
        <a:bodyPr/>
        <a:lstStyle/>
        <a:p>
          <a:endParaRPr lang="es-ES" sz="1400"/>
        </a:p>
      </dgm:t>
    </dgm:pt>
    <dgm:pt modelId="{0C40C894-4361-4C9F-8D46-1C2C627EA652}" type="sibTrans" cxnId="{70CAE5A0-E937-4113-A62F-5C1276D3BDAA}">
      <dgm:prSet/>
      <dgm:spPr/>
      <dgm:t>
        <a:bodyPr/>
        <a:lstStyle/>
        <a:p>
          <a:endParaRPr lang="es-ES" sz="1400"/>
        </a:p>
      </dgm:t>
    </dgm:pt>
    <dgm:pt modelId="{033337AE-0AC1-420E-ABE2-DAC43A2F19FD}">
      <dgm:prSet custT="1"/>
      <dgm:spPr/>
      <dgm:t>
        <a:bodyPr/>
        <a:lstStyle/>
        <a:p>
          <a:pPr rtl="0"/>
          <a:r>
            <a:rPr lang="es-ES" sz="1000" i="1" dirty="0" smtClean="0"/>
            <a:t>Impartir formación específica en el uso de las medidas preventivas a implantar. </a:t>
          </a:r>
          <a:endParaRPr lang="es-ES" sz="1000" dirty="0"/>
        </a:p>
      </dgm:t>
    </dgm:pt>
    <dgm:pt modelId="{F88359C0-7496-4479-98BB-917691FEA604}" type="parTrans" cxnId="{1275FD44-575B-4498-A3EE-3B8C6CD8D93D}">
      <dgm:prSet/>
      <dgm:spPr/>
      <dgm:t>
        <a:bodyPr/>
        <a:lstStyle/>
        <a:p>
          <a:endParaRPr lang="es-ES" sz="1400"/>
        </a:p>
      </dgm:t>
    </dgm:pt>
    <dgm:pt modelId="{402EB0E9-ECBA-4351-A8DC-84C97B90FBD5}" type="sibTrans" cxnId="{1275FD44-575B-4498-A3EE-3B8C6CD8D93D}">
      <dgm:prSet/>
      <dgm:spPr/>
      <dgm:t>
        <a:bodyPr/>
        <a:lstStyle/>
        <a:p>
          <a:endParaRPr lang="es-ES" sz="1400"/>
        </a:p>
      </dgm:t>
    </dgm:pt>
    <dgm:pt modelId="{CCFA0688-289E-4E03-BFDC-B0B072352EC8}" type="pres">
      <dgm:prSet presAssocID="{1C1B20E2-1A22-479B-B516-A532D8FC1FAD}" presName="Name0" presStyleCnt="0">
        <dgm:presLayoutVars>
          <dgm:dir/>
          <dgm:animLvl val="lvl"/>
          <dgm:resizeHandles val="exact"/>
        </dgm:presLayoutVars>
      </dgm:prSet>
      <dgm:spPr/>
      <dgm:t>
        <a:bodyPr/>
        <a:lstStyle/>
        <a:p>
          <a:endParaRPr lang="es-ES"/>
        </a:p>
      </dgm:t>
    </dgm:pt>
    <dgm:pt modelId="{A837108C-D302-4D91-BF95-6E3DFEFCF999}" type="pres">
      <dgm:prSet presAssocID="{77DA2BA3-4450-4D16-A55B-B991F78B7367}" presName="linNode" presStyleCnt="0"/>
      <dgm:spPr/>
    </dgm:pt>
    <dgm:pt modelId="{4BC4D2CE-B7A3-4FB8-8CE4-B3F6B8949D05}" type="pres">
      <dgm:prSet presAssocID="{77DA2BA3-4450-4D16-A55B-B991F78B7367}" presName="parentText" presStyleLbl="node1" presStyleIdx="0" presStyleCnt="4">
        <dgm:presLayoutVars>
          <dgm:chMax val="1"/>
          <dgm:bulletEnabled val="1"/>
        </dgm:presLayoutVars>
      </dgm:prSet>
      <dgm:spPr/>
      <dgm:t>
        <a:bodyPr/>
        <a:lstStyle/>
        <a:p>
          <a:endParaRPr lang="es-ES"/>
        </a:p>
      </dgm:t>
    </dgm:pt>
    <dgm:pt modelId="{ABDDDB8B-10EE-4484-88F1-6FFEFE33F6C8}" type="pres">
      <dgm:prSet presAssocID="{77DA2BA3-4450-4D16-A55B-B991F78B7367}" presName="descendantText" presStyleLbl="alignAccFollowNode1" presStyleIdx="0" presStyleCnt="4">
        <dgm:presLayoutVars>
          <dgm:bulletEnabled val="1"/>
        </dgm:presLayoutVars>
      </dgm:prSet>
      <dgm:spPr/>
      <dgm:t>
        <a:bodyPr/>
        <a:lstStyle/>
        <a:p>
          <a:endParaRPr lang="es-ES"/>
        </a:p>
      </dgm:t>
    </dgm:pt>
    <dgm:pt modelId="{B30759DD-28A4-4691-8E51-919D9E97384B}" type="pres">
      <dgm:prSet presAssocID="{622A4E89-9D34-4E89-AD23-1B14A9D46826}" presName="sp" presStyleCnt="0"/>
      <dgm:spPr/>
    </dgm:pt>
    <dgm:pt modelId="{2E61274F-FFC4-422E-96AA-7AD6EBA1AA49}" type="pres">
      <dgm:prSet presAssocID="{BEC15234-3C83-4C28-9406-1CA708BB5F80}" presName="linNode" presStyleCnt="0"/>
      <dgm:spPr/>
    </dgm:pt>
    <dgm:pt modelId="{7F370810-72E0-4755-BEF3-BC186161F496}" type="pres">
      <dgm:prSet presAssocID="{BEC15234-3C83-4C28-9406-1CA708BB5F80}" presName="parentText" presStyleLbl="node1" presStyleIdx="1" presStyleCnt="4">
        <dgm:presLayoutVars>
          <dgm:chMax val="1"/>
          <dgm:bulletEnabled val="1"/>
        </dgm:presLayoutVars>
      </dgm:prSet>
      <dgm:spPr/>
      <dgm:t>
        <a:bodyPr/>
        <a:lstStyle/>
        <a:p>
          <a:endParaRPr lang="es-ES"/>
        </a:p>
      </dgm:t>
    </dgm:pt>
    <dgm:pt modelId="{41A39B9C-14D5-44C5-AC28-A5F58F508093}" type="pres">
      <dgm:prSet presAssocID="{BEC15234-3C83-4C28-9406-1CA708BB5F80}" presName="descendantText" presStyleLbl="alignAccFollowNode1" presStyleIdx="1" presStyleCnt="4">
        <dgm:presLayoutVars>
          <dgm:bulletEnabled val="1"/>
        </dgm:presLayoutVars>
      </dgm:prSet>
      <dgm:spPr/>
      <dgm:t>
        <a:bodyPr/>
        <a:lstStyle/>
        <a:p>
          <a:endParaRPr lang="es-ES"/>
        </a:p>
      </dgm:t>
    </dgm:pt>
    <dgm:pt modelId="{31E0F841-55B6-4998-A4E7-171EE98FA841}" type="pres">
      <dgm:prSet presAssocID="{1F4C67C4-A4E1-491A-BA9E-F00693ADF0ED}" presName="sp" presStyleCnt="0"/>
      <dgm:spPr/>
    </dgm:pt>
    <dgm:pt modelId="{2184A6E7-C56F-4AD8-92CF-E106CF525D6B}" type="pres">
      <dgm:prSet presAssocID="{CE226438-D385-4D1B-9888-0BE9F2899886}" presName="linNode" presStyleCnt="0"/>
      <dgm:spPr/>
    </dgm:pt>
    <dgm:pt modelId="{7909671C-CF9D-431D-A9EA-775C30818B7B}" type="pres">
      <dgm:prSet presAssocID="{CE226438-D385-4D1B-9888-0BE9F2899886}" presName="parentText" presStyleLbl="node1" presStyleIdx="2" presStyleCnt="4">
        <dgm:presLayoutVars>
          <dgm:chMax val="1"/>
          <dgm:bulletEnabled val="1"/>
        </dgm:presLayoutVars>
      </dgm:prSet>
      <dgm:spPr/>
      <dgm:t>
        <a:bodyPr/>
        <a:lstStyle/>
        <a:p>
          <a:endParaRPr lang="es-ES"/>
        </a:p>
      </dgm:t>
    </dgm:pt>
    <dgm:pt modelId="{1B17F2AF-DFB8-4E65-B913-B4532E89E4F3}" type="pres">
      <dgm:prSet presAssocID="{CE226438-D385-4D1B-9888-0BE9F2899886}" presName="descendantText" presStyleLbl="alignAccFollowNode1" presStyleIdx="2" presStyleCnt="4">
        <dgm:presLayoutVars>
          <dgm:bulletEnabled val="1"/>
        </dgm:presLayoutVars>
      </dgm:prSet>
      <dgm:spPr/>
      <dgm:t>
        <a:bodyPr/>
        <a:lstStyle/>
        <a:p>
          <a:endParaRPr lang="es-ES"/>
        </a:p>
      </dgm:t>
    </dgm:pt>
    <dgm:pt modelId="{CAED66E6-9E17-4982-9E76-4EBD328C1CF6}" type="pres">
      <dgm:prSet presAssocID="{FF2DCBE8-1960-4006-A34C-A3C2D12FE517}" presName="sp" presStyleCnt="0"/>
      <dgm:spPr/>
    </dgm:pt>
    <dgm:pt modelId="{212F728C-79A4-43BF-8921-D0D95157ADAF}" type="pres">
      <dgm:prSet presAssocID="{AB2DEEDF-56A2-4C8C-852E-334F2F9F15D5}" presName="linNode" presStyleCnt="0"/>
      <dgm:spPr/>
    </dgm:pt>
    <dgm:pt modelId="{82A324CC-34C7-4D96-A413-A1E710577F38}" type="pres">
      <dgm:prSet presAssocID="{AB2DEEDF-56A2-4C8C-852E-334F2F9F15D5}" presName="parentText" presStyleLbl="node1" presStyleIdx="3" presStyleCnt="4">
        <dgm:presLayoutVars>
          <dgm:chMax val="1"/>
          <dgm:bulletEnabled val="1"/>
        </dgm:presLayoutVars>
      </dgm:prSet>
      <dgm:spPr/>
      <dgm:t>
        <a:bodyPr/>
        <a:lstStyle/>
        <a:p>
          <a:endParaRPr lang="es-ES"/>
        </a:p>
      </dgm:t>
    </dgm:pt>
    <dgm:pt modelId="{071F1C07-BFDA-4523-897A-C0C94E3DF489}" type="pres">
      <dgm:prSet presAssocID="{AB2DEEDF-56A2-4C8C-852E-334F2F9F15D5}" presName="descendantText" presStyleLbl="alignAccFollowNode1" presStyleIdx="3" presStyleCnt="4" custScaleY="131019">
        <dgm:presLayoutVars>
          <dgm:bulletEnabled val="1"/>
        </dgm:presLayoutVars>
      </dgm:prSet>
      <dgm:spPr/>
      <dgm:t>
        <a:bodyPr/>
        <a:lstStyle/>
        <a:p>
          <a:endParaRPr lang="es-ES"/>
        </a:p>
      </dgm:t>
    </dgm:pt>
  </dgm:ptLst>
  <dgm:cxnLst>
    <dgm:cxn modelId="{619BDFEE-B363-40CB-93CB-6B2C00B59A12}" srcId="{CE226438-D385-4D1B-9888-0BE9F2899886}" destId="{BDA12FC8-CCBF-42BE-BF76-7335BDAAD8CC}" srcOrd="1" destOrd="0" parTransId="{98B5F88A-137A-4471-A839-D5F1E4D272AB}" sibTransId="{3FB37902-CB8B-4FE0-9C49-1DAC39F8F3B7}"/>
    <dgm:cxn modelId="{3B97379F-B9BF-42B2-9880-BE5F3C850950}" srcId="{BEC15234-3C83-4C28-9406-1CA708BB5F80}" destId="{B67A9395-B086-4C35-86C5-2BC9CAB9C727}" srcOrd="1" destOrd="0" parTransId="{98E4BB71-F99C-4D64-98A6-8E0FD8BE3E5A}" sibTransId="{BBD64991-518C-4112-AEEC-670C0EAA3138}"/>
    <dgm:cxn modelId="{708BC2D5-DDC5-4526-B1EB-B8C9017D9EC7}" srcId="{77DA2BA3-4450-4D16-A55B-B991F78B7367}" destId="{BFD3ED3D-3F12-433D-A637-210A618F3D0E}" srcOrd="1" destOrd="0" parTransId="{7B68E9CD-E9A2-4335-BFB1-6DA0CFBD8D41}" sibTransId="{BEE1C2D1-DF7B-45F1-9D0C-9F31081DE35B}"/>
    <dgm:cxn modelId="{56E97F1B-F3AD-4A9C-B42D-661C9D07BF66}" type="presOf" srcId="{7A8FEAAD-B62B-433A-99EF-0C21B0B8D5AB}" destId="{ABDDDB8B-10EE-4484-88F1-6FFEFE33F6C8}" srcOrd="0" destOrd="0" presId="urn:microsoft.com/office/officeart/2005/8/layout/vList5"/>
    <dgm:cxn modelId="{70CAE5A0-E937-4113-A62F-5C1276D3BDAA}" srcId="{AB2DEEDF-56A2-4C8C-852E-334F2F9F15D5}" destId="{3E341217-5808-45D4-BBD7-FB89DF6BE066}" srcOrd="1" destOrd="0" parTransId="{50F18CDF-CBE3-4860-AC1B-64E87686F0B0}" sibTransId="{0C40C894-4361-4C9F-8D46-1C2C627EA652}"/>
    <dgm:cxn modelId="{186C50DB-32F7-41DB-ACFF-D28A91973566}" type="presOf" srcId="{AB2DEEDF-56A2-4C8C-852E-334F2F9F15D5}" destId="{82A324CC-34C7-4D96-A413-A1E710577F38}" srcOrd="0" destOrd="0" presId="urn:microsoft.com/office/officeart/2005/8/layout/vList5"/>
    <dgm:cxn modelId="{A97DA9FC-AFE9-48DE-BB23-845CFA2C2765}" srcId="{1C1B20E2-1A22-479B-B516-A532D8FC1FAD}" destId="{CE226438-D385-4D1B-9888-0BE9F2899886}" srcOrd="2" destOrd="0" parTransId="{F4E682F8-5D4B-431E-9528-2BD33D44D9C0}" sibTransId="{FF2DCBE8-1960-4006-A34C-A3C2D12FE517}"/>
    <dgm:cxn modelId="{493FB858-2378-46B2-B7A7-DC6C92341707}" srcId="{CE226438-D385-4D1B-9888-0BE9F2899886}" destId="{EB763872-6A18-4FA6-9D32-CDC84EB5EA4E}" srcOrd="0" destOrd="0" parTransId="{F5FD8B4A-4259-4370-A284-84992E4EAB51}" sibTransId="{7E8D23D2-2B03-4798-B97C-72BEF810B265}"/>
    <dgm:cxn modelId="{422FA9FB-A4C2-46DE-B2B4-F6F81A1C8730}" type="presOf" srcId="{3E341217-5808-45D4-BBD7-FB89DF6BE066}" destId="{071F1C07-BFDA-4523-897A-C0C94E3DF489}" srcOrd="0" destOrd="1" presId="urn:microsoft.com/office/officeart/2005/8/layout/vList5"/>
    <dgm:cxn modelId="{B64A5C1E-6E52-49BA-B3C3-8488E9155265}" type="presOf" srcId="{B67A9395-B086-4C35-86C5-2BC9CAB9C727}" destId="{41A39B9C-14D5-44C5-AC28-A5F58F508093}" srcOrd="0" destOrd="1" presId="urn:microsoft.com/office/officeart/2005/8/layout/vList5"/>
    <dgm:cxn modelId="{F42F63C9-CC2B-4F32-A8CA-0D77B59B1A63}" srcId="{BEC15234-3C83-4C28-9406-1CA708BB5F80}" destId="{2ED66F02-760E-4DAC-A7F8-6A49B182CEED}" srcOrd="0" destOrd="0" parTransId="{8915C97D-0E9D-4B56-B726-E1816EB2D64A}" sibTransId="{6B2E174C-ED20-4E96-A1E3-91F3C0F36DC7}"/>
    <dgm:cxn modelId="{C1CFE320-F209-4BA0-BF8D-F9C752722CD1}" srcId="{CE226438-D385-4D1B-9888-0BE9F2899886}" destId="{64934C17-F3AA-4689-9F25-9A364B1F1132}" srcOrd="2" destOrd="0" parTransId="{92C526BD-EFC2-4C81-ABEA-D55B84CFFAC8}" sibTransId="{7AEBDE2B-0214-4057-90AC-4303B9D3DBDE}"/>
    <dgm:cxn modelId="{E2E50207-BD56-4B5D-B59B-466A9DA03B15}" type="presOf" srcId="{A00362C0-18D2-482F-A015-A6EF6335A04C}" destId="{071F1C07-BFDA-4523-897A-C0C94E3DF489}" srcOrd="0" destOrd="0" presId="urn:microsoft.com/office/officeart/2005/8/layout/vList5"/>
    <dgm:cxn modelId="{A182744E-F083-417F-ABB4-B62B57481DAA}" type="presOf" srcId="{BFD3ED3D-3F12-433D-A637-210A618F3D0E}" destId="{ABDDDB8B-10EE-4484-88F1-6FFEFE33F6C8}" srcOrd="0" destOrd="1" presId="urn:microsoft.com/office/officeart/2005/8/layout/vList5"/>
    <dgm:cxn modelId="{109DD4A4-D293-43A5-AB43-E4E0FB0A0FEA}" type="presOf" srcId="{77DA2BA3-4450-4D16-A55B-B991F78B7367}" destId="{4BC4D2CE-B7A3-4FB8-8CE4-B3F6B8949D05}" srcOrd="0" destOrd="0" presId="urn:microsoft.com/office/officeart/2005/8/layout/vList5"/>
    <dgm:cxn modelId="{EF981E7C-3A0A-4752-AC03-75455FECD36B}" type="presOf" srcId="{BDA12FC8-CCBF-42BE-BF76-7335BDAAD8CC}" destId="{1B17F2AF-DFB8-4E65-B913-B4532E89E4F3}" srcOrd="0" destOrd="1" presId="urn:microsoft.com/office/officeart/2005/8/layout/vList5"/>
    <dgm:cxn modelId="{4A515390-055B-4BA3-90BB-0C27C0AFD561}" type="presOf" srcId="{EB763872-6A18-4FA6-9D32-CDC84EB5EA4E}" destId="{1B17F2AF-DFB8-4E65-B913-B4532E89E4F3}" srcOrd="0" destOrd="0" presId="urn:microsoft.com/office/officeart/2005/8/layout/vList5"/>
    <dgm:cxn modelId="{FB96EF2E-7462-4BC2-ACA6-DC066E4A87FD}" type="presOf" srcId="{033337AE-0AC1-420E-ABE2-DAC43A2F19FD}" destId="{071F1C07-BFDA-4523-897A-C0C94E3DF489}" srcOrd="0" destOrd="2" presId="urn:microsoft.com/office/officeart/2005/8/layout/vList5"/>
    <dgm:cxn modelId="{BD0AF702-5CBB-4B5A-B716-29EFB4C29CD6}" srcId="{1C1B20E2-1A22-479B-B516-A532D8FC1FAD}" destId="{AB2DEEDF-56A2-4C8C-852E-334F2F9F15D5}" srcOrd="3" destOrd="0" parTransId="{5FE3EE0F-EAF2-4F0B-A9F0-5572BBFB526B}" sibTransId="{5D77B4EC-8B69-4AB8-8781-B7556200AEC1}"/>
    <dgm:cxn modelId="{C02387A3-BA5B-4E37-A64A-95F4A9B19250}" type="presOf" srcId="{1C1B20E2-1A22-479B-B516-A532D8FC1FAD}" destId="{CCFA0688-289E-4E03-BFDC-B0B072352EC8}" srcOrd="0" destOrd="0" presId="urn:microsoft.com/office/officeart/2005/8/layout/vList5"/>
    <dgm:cxn modelId="{DF08090B-E27D-4D61-92E8-04A9DD0C82C2}" srcId="{AB2DEEDF-56A2-4C8C-852E-334F2F9F15D5}" destId="{A00362C0-18D2-482F-A015-A6EF6335A04C}" srcOrd="0" destOrd="0" parTransId="{22D98BB6-0D4B-4010-B95D-BEE9B13594DC}" sibTransId="{633810C8-BE15-4C5B-9166-32301F513FEF}"/>
    <dgm:cxn modelId="{1275FD44-575B-4498-A3EE-3B8C6CD8D93D}" srcId="{AB2DEEDF-56A2-4C8C-852E-334F2F9F15D5}" destId="{033337AE-0AC1-420E-ABE2-DAC43A2F19FD}" srcOrd="2" destOrd="0" parTransId="{F88359C0-7496-4479-98BB-917691FEA604}" sibTransId="{402EB0E9-ECBA-4351-A8DC-84C97B90FBD5}"/>
    <dgm:cxn modelId="{63C5ECCF-3F0F-4A86-9E15-6B0A302B51FF}" type="presOf" srcId="{2ED66F02-760E-4DAC-A7F8-6A49B182CEED}" destId="{41A39B9C-14D5-44C5-AC28-A5F58F508093}" srcOrd="0" destOrd="0" presId="urn:microsoft.com/office/officeart/2005/8/layout/vList5"/>
    <dgm:cxn modelId="{09110C81-959B-4878-9E04-4373D17EA6FF}" srcId="{1C1B20E2-1A22-479B-B516-A532D8FC1FAD}" destId="{77DA2BA3-4450-4D16-A55B-B991F78B7367}" srcOrd="0" destOrd="0" parTransId="{F9BB3567-D111-4160-9F76-F670D487D278}" sibTransId="{622A4E89-9D34-4E89-AD23-1B14A9D46826}"/>
    <dgm:cxn modelId="{80C835B3-5AAF-4107-B32E-0872FBF62FF0}" type="presOf" srcId="{64934C17-F3AA-4689-9F25-9A364B1F1132}" destId="{1B17F2AF-DFB8-4E65-B913-B4532E89E4F3}" srcOrd="0" destOrd="2" presId="urn:microsoft.com/office/officeart/2005/8/layout/vList5"/>
    <dgm:cxn modelId="{BE730C1A-2DC0-4757-ADB1-CFACA33B91D4}" type="presOf" srcId="{CE226438-D385-4D1B-9888-0BE9F2899886}" destId="{7909671C-CF9D-431D-A9EA-775C30818B7B}" srcOrd="0" destOrd="0" presId="urn:microsoft.com/office/officeart/2005/8/layout/vList5"/>
    <dgm:cxn modelId="{55299D10-D9F8-4AC2-BF20-E03965A34812}" srcId="{1C1B20E2-1A22-479B-B516-A532D8FC1FAD}" destId="{BEC15234-3C83-4C28-9406-1CA708BB5F80}" srcOrd="1" destOrd="0" parTransId="{1CCA7228-C1FF-490D-AFE3-DE824AAA9143}" sibTransId="{1F4C67C4-A4E1-491A-BA9E-F00693ADF0ED}"/>
    <dgm:cxn modelId="{6AF38297-034F-4B66-9365-494D08DF3AF6}" type="presOf" srcId="{BEC15234-3C83-4C28-9406-1CA708BB5F80}" destId="{7F370810-72E0-4755-BEF3-BC186161F496}" srcOrd="0" destOrd="0" presId="urn:microsoft.com/office/officeart/2005/8/layout/vList5"/>
    <dgm:cxn modelId="{34B9DAB1-02FF-4F92-A319-308F1229D947}" srcId="{77DA2BA3-4450-4D16-A55B-B991F78B7367}" destId="{7A8FEAAD-B62B-433A-99EF-0C21B0B8D5AB}" srcOrd="0" destOrd="0" parTransId="{548F50FE-CF96-4956-9752-EE8BF88F08E4}" sibTransId="{DFB2C488-2E4B-44F7-A922-B7C497F8F812}"/>
    <dgm:cxn modelId="{6B75EBF2-5A90-4051-B40D-59118F749BEA}" type="presParOf" srcId="{CCFA0688-289E-4E03-BFDC-B0B072352EC8}" destId="{A837108C-D302-4D91-BF95-6E3DFEFCF999}" srcOrd="0" destOrd="0" presId="urn:microsoft.com/office/officeart/2005/8/layout/vList5"/>
    <dgm:cxn modelId="{571D4EBA-B84C-46CC-865E-EC1BF426EAD2}" type="presParOf" srcId="{A837108C-D302-4D91-BF95-6E3DFEFCF999}" destId="{4BC4D2CE-B7A3-4FB8-8CE4-B3F6B8949D05}" srcOrd="0" destOrd="0" presId="urn:microsoft.com/office/officeart/2005/8/layout/vList5"/>
    <dgm:cxn modelId="{4BD115B5-C13E-4F6F-96F9-13902CFD699A}" type="presParOf" srcId="{A837108C-D302-4D91-BF95-6E3DFEFCF999}" destId="{ABDDDB8B-10EE-4484-88F1-6FFEFE33F6C8}" srcOrd="1" destOrd="0" presId="urn:microsoft.com/office/officeart/2005/8/layout/vList5"/>
    <dgm:cxn modelId="{C42B5788-6394-434F-9427-54CB97B980AF}" type="presParOf" srcId="{CCFA0688-289E-4E03-BFDC-B0B072352EC8}" destId="{B30759DD-28A4-4691-8E51-919D9E97384B}" srcOrd="1" destOrd="0" presId="urn:microsoft.com/office/officeart/2005/8/layout/vList5"/>
    <dgm:cxn modelId="{C13C9435-B2E7-4B48-B00D-F5770194BC41}" type="presParOf" srcId="{CCFA0688-289E-4E03-BFDC-B0B072352EC8}" destId="{2E61274F-FFC4-422E-96AA-7AD6EBA1AA49}" srcOrd="2" destOrd="0" presId="urn:microsoft.com/office/officeart/2005/8/layout/vList5"/>
    <dgm:cxn modelId="{4F866AD7-BB82-4661-B39B-246991EDFE80}" type="presParOf" srcId="{2E61274F-FFC4-422E-96AA-7AD6EBA1AA49}" destId="{7F370810-72E0-4755-BEF3-BC186161F496}" srcOrd="0" destOrd="0" presId="urn:microsoft.com/office/officeart/2005/8/layout/vList5"/>
    <dgm:cxn modelId="{6FB6FCA1-70F9-4081-9E18-5C6079A8501D}" type="presParOf" srcId="{2E61274F-FFC4-422E-96AA-7AD6EBA1AA49}" destId="{41A39B9C-14D5-44C5-AC28-A5F58F508093}" srcOrd="1" destOrd="0" presId="urn:microsoft.com/office/officeart/2005/8/layout/vList5"/>
    <dgm:cxn modelId="{3E6A338C-6E41-45E6-988C-F3B45105E90A}" type="presParOf" srcId="{CCFA0688-289E-4E03-BFDC-B0B072352EC8}" destId="{31E0F841-55B6-4998-A4E7-171EE98FA841}" srcOrd="3" destOrd="0" presId="urn:microsoft.com/office/officeart/2005/8/layout/vList5"/>
    <dgm:cxn modelId="{711E844E-E98D-4D96-9C73-594337AFF5DA}" type="presParOf" srcId="{CCFA0688-289E-4E03-BFDC-B0B072352EC8}" destId="{2184A6E7-C56F-4AD8-92CF-E106CF525D6B}" srcOrd="4" destOrd="0" presId="urn:microsoft.com/office/officeart/2005/8/layout/vList5"/>
    <dgm:cxn modelId="{F9237D34-3C0F-4135-A4F1-836920C91163}" type="presParOf" srcId="{2184A6E7-C56F-4AD8-92CF-E106CF525D6B}" destId="{7909671C-CF9D-431D-A9EA-775C30818B7B}" srcOrd="0" destOrd="0" presId="urn:microsoft.com/office/officeart/2005/8/layout/vList5"/>
    <dgm:cxn modelId="{541B6950-7A3A-4BD9-AA1F-A2FFB8EB30B1}" type="presParOf" srcId="{2184A6E7-C56F-4AD8-92CF-E106CF525D6B}" destId="{1B17F2AF-DFB8-4E65-B913-B4532E89E4F3}" srcOrd="1" destOrd="0" presId="urn:microsoft.com/office/officeart/2005/8/layout/vList5"/>
    <dgm:cxn modelId="{603A8A36-5124-4016-8A22-44D6617ED58F}" type="presParOf" srcId="{CCFA0688-289E-4E03-BFDC-B0B072352EC8}" destId="{CAED66E6-9E17-4982-9E76-4EBD328C1CF6}" srcOrd="5" destOrd="0" presId="urn:microsoft.com/office/officeart/2005/8/layout/vList5"/>
    <dgm:cxn modelId="{C53DABFE-7A34-4E04-B371-A9BD35CF10CA}" type="presParOf" srcId="{CCFA0688-289E-4E03-BFDC-B0B072352EC8}" destId="{212F728C-79A4-43BF-8921-D0D95157ADAF}" srcOrd="6" destOrd="0" presId="urn:microsoft.com/office/officeart/2005/8/layout/vList5"/>
    <dgm:cxn modelId="{FFD6AC2A-262D-40E2-B683-76460A8E1734}" type="presParOf" srcId="{212F728C-79A4-43BF-8921-D0D95157ADAF}" destId="{82A324CC-34C7-4D96-A413-A1E710577F38}" srcOrd="0" destOrd="0" presId="urn:microsoft.com/office/officeart/2005/8/layout/vList5"/>
    <dgm:cxn modelId="{7BEE58E9-BEBB-4537-94A7-D2D5736D4BC6}" type="presParOf" srcId="{212F728C-79A4-43BF-8921-D0D95157ADAF}" destId="{071F1C07-BFDA-4523-897A-C0C94E3DF489}" srcOrd="1" destOrd="0" presId="urn:microsoft.com/office/officeart/2005/8/layout/vList5"/>
  </dgm:cxnLst>
  <dgm:bg/>
  <dgm:whole/>
</dgm:dataModel>
</file>

<file path=ppt/diagrams/data14.xml><?xml version="1.0" encoding="utf-8"?>
<dgm:dataModel xmlns:dgm="http://schemas.openxmlformats.org/drawingml/2006/diagram" xmlns:a="http://schemas.openxmlformats.org/drawingml/2006/main">
  <dgm:ptLst>
    <dgm:pt modelId="{CF69F005-B900-4683-B837-FF9DC652084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S"/>
        </a:p>
      </dgm:t>
    </dgm:pt>
    <dgm:pt modelId="{D67BB284-8DB1-4372-8783-4F3CA2781ED2}">
      <dgm:prSet custT="1"/>
      <dgm:spPr/>
      <dgm:t>
        <a:bodyPr/>
        <a:lstStyle/>
        <a:p>
          <a:pPr rtl="0"/>
          <a:r>
            <a:rPr lang="es-ES" sz="2000" b="1" dirty="0" smtClean="0"/>
            <a:t>CONDICIONES DE TRABAJO ERGONÓMICAS DEFICIENTES: </a:t>
          </a:r>
          <a:endParaRPr lang="es-ES" sz="2000" b="1" dirty="0"/>
        </a:p>
      </dgm:t>
    </dgm:pt>
    <dgm:pt modelId="{90EFAC7F-09D3-46CD-BE7D-10A583B7EE8A}" type="parTrans" cxnId="{93478044-6AA7-4DFD-BDAB-4E8FC5F6AF65}">
      <dgm:prSet/>
      <dgm:spPr/>
      <dgm:t>
        <a:bodyPr/>
        <a:lstStyle/>
        <a:p>
          <a:endParaRPr lang="es-ES" sz="2400"/>
        </a:p>
      </dgm:t>
    </dgm:pt>
    <dgm:pt modelId="{00867E54-7BB1-4822-89DE-5B0257227F67}" type="sibTrans" cxnId="{93478044-6AA7-4DFD-BDAB-4E8FC5F6AF65}">
      <dgm:prSet/>
      <dgm:spPr/>
      <dgm:t>
        <a:bodyPr/>
        <a:lstStyle/>
        <a:p>
          <a:endParaRPr lang="es-ES" sz="2400"/>
        </a:p>
      </dgm:t>
    </dgm:pt>
    <dgm:pt modelId="{5A900DCB-9579-46F7-8EC5-27A125E0F71D}">
      <dgm:prSet custT="1"/>
      <dgm:spPr/>
      <dgm:t>
        <a:bodyPr/>
        <a:lstStyle/>
        <a:p>
          <a:pPr rtl="0"/>
          <a:r>
            <a:rPr lang="es-ES" sz="1600" i="1" dirty="0" smtClean="0"/>
            <a:t>(Factor de riesgo ergonómico y causas de exposición).</a:t>
          </a:r>
          <a:endParaRPr lang="es-ES" sz="1600" i="1" dirty="0"/>
        </a:p>
      </dgm:t>
    </dgm:pt>
    <dgm:pt modelId="{1141388D-3CA4-4F83-ADC8-987B5FCEA92D}" type="parTrans" cxnId="{5065D60A-9E8D-4AF9-A0AC-F2C6FABAAF8E}">
      <dgm:prSet/>
      <dgm:spPr/>
      <dgm:t>
        <a:bodyPr/>
        <a:lstStyle/>
        <a:p>
          <a:endParaRPr lang="es-ES" sz="2400"/>
        </a:p>
      </dgm:t>
    </dgm:pt>
    <dgm:pt modelId="{01F186F0-9D2F-4F73-A608-414BE514E37F}" type="sibTrans" cxnId="{5065D60A-9E8D-4AF9-A0AC-F2C6FABAAF8E}">
      <dgm:prSet/>
      <dgm:spPr/>
      <dgm:t>
        <a:bodyPr/>
        <a:lstStyle/>
        <a:p>
          <a:endParaRPr lang="es-ES" sz="2400"/>
        </a:p>
      </dgm:t>
    </dgm:pt>
    <dgm:pt modelId="{D179D47E-4B7D-456C-B0EA-58D4FEAB26F3}">
      <dgm:prSet custT="1"/>
      <dgm:spPr/>
      <dgm:t>
        <a:bodyPr/>
        <a:lstStyle/>
        <a:p>
          <a:pPr rtl="0"/>
          <a:r>
            <a:rPr lang="es-ES" sz="1600" i="1" dirty="0" smtClean="0"/>
            <a:t>(Factor de riesgo ergonómico y causas de exposición).</a:t>
          </a:r>
          <a:r>
            <a:rPr lang="es-ES" sz="1600" dirty="0" smtClean="0"/>
            <a:t> </a:t>
          </a:r>
          <a:endParaRPr lang="es-ES" sz="1600" dirty="0"/>
        </a:p>
      </dgm:t>
    </dgm:pt>
    <dgm:pt modelId="{8BFC2D7C-3B96-4890-8C30-E08DA868AAEC}" type="parTrans" cxnId="{BF7F4890-C26E-47FA-95DC-1C1919EFA25D}">
      <dgm:prSet/>
      <dgm:spPr/>
      <dgm:t>
        <a:bodyPr/>
        <a:lstStyle/>
        <a:p>
          <a:endParaRPr lang="es-ES" sz="2400"/>
        </a:p>
      </dgm:t>
    </dgm:pt>
    <dgm:pt modelId="{42129317-CBA5-4A32-876A-6C24508E1B30}" type="sibTrans" cxnId="{BF7F4890-C26E-47FA-95DC-1C1919EFA25D}">
      <dgm:prSet/>
      <dgm:spPr/>
      <dgm:t>
        <a:bodyPr/>
        <a:lstStyle/>
        <a:p>
          <a:endParaRPr lang="es-ES" sz="2400"/>
        </a:p>
      </dgm:t>
    </dgm:pt>
    <dgm:pt modelId="{A4BA6AE0-3EB2-4D92-8035-7D768D4EDCD6}">
      <dgm:prSet custT="1"/>
      <dgm:spPr/>
      <dgm:t>
        <a:bodyPr/>
        <a:lstStyle/>
        <a:p>
          <a:pPr rtl="0"/>
          <a:r>
            <a:rPr lang="es-ES" sz="2000" b="1" dirty="0" smtClean="0"/>
            <a:t>PROPUESTA DE MEDIDAS PREVENTIVAS:</a:t>
          </a:r>
          <a:endParaRPr lang="es-ES" sz="2000" dirty="0"/>
        </a:p>
      </dgm:t>
    </dgm:pt>
    <dgm:pt modelId="{FED1EC37-CCCF-44DB-9D1A-201E5472D844}" type="parTrans" cxnId="{A718EC1A-D206-480B-8BB6-748DFD5425B4}">
      <dgm:prSet/>
      <dgm:spPr/>
      <dgm:t>
        <a:bodyPr/>
        <a:lstStyle/>
        <a:p>
          <a:endParaRPr lang="es-ES" sz="2400"/>
        </a:p>
      </dgm:t>
    </dgm:pt>
    <dgm:pt modelId="{A587DDF5-6530-4B43-BC39-BC3014B65C7D}" type="sibTrans" cxnId="{A718EC1A-D206-480B-8BB6-748DFD5425B4}">
      <dgm:prSet/>
      <dgm:spPr/>
      <dgm:t>
        <a:bodyPr/>
        <a:lstStyle/>
        <a:p>
          <a:endParaRPr lang="es-ES" sz="2400"/>
        </a:p>
      </dgm:t>
    </dgm:pt>
    <dgm:pt modelId="{713DA45F-54A9-4EC7-8795-C3EFDEECA606}">
      <dgm:prSet custT="1"/>
      <dgm:spPr/>
      <dgm:t>
        <a:bodyPr/>
        <a:lstStyle/>
        <a:p>
          <a:r>
            <a:rPr lang="es-ES" sz="2000" dirty="0" smtClean="0"/>
            <a:t>_____________________</a:t>
          </a:r>
        </a:p>
      </dgm:t>
    </dgm:pt>
    <dgm:pt modelId="{ABF92EA7-11C8-4364-AD49-8FE4296F90DF}" type="parTrans" cxnId="{78DD8564-4016-4E43-AFCF-EE26DA4FE17A}">
      <dgm:prSet/>
      <dgm:spPr/>
      <dgm:t>
        <a:bodyPr/>
        <a:lstStyle/>
        <a:p>
          <a:endParaRPr lang="es-ES" sz="2400"/>
        </a:p>
      </dgm:t>
    </dgm:pt>
    <dgm:pt modelId="{23A19E90-FD8E-4E30-B4A8-FEECA7C5A87B}" type="sibTrans" cxnId="{78DD8564-4016-4E43-AFCF-EE26DA4FE17A}">
      <dgm:prSet/>
      <dgm:spPr/>
      <dgm:t>
        <a:bodyPr/>
        <a:lstStyle/>
        <a:p>
          <a:endParaRPr lang="es-ES" sz="2400"/>
        </a:p>
      </dgm:t>
    </dgm:pt>
    <dgm:pt modelId="{D11292DF-D38A-4483-B2E5-F18E1FC34772}">
      <dgm:prSet custT="1"/>
      <dgm:spPr/>
      <dgm:t>
        <a:bodyPr/>
        <a:lstStyle/>
        <a:p>
          <a:r>
            <a:rPr lang="es-ES" sz="2000" dirty="0" smtClean="0"/>
            <a:t>_____________________</a:t>
          </a:r>
        </a:p>
      </dgm:t>
    </dgm:pt>
    <dgm:pt modelId="{44096126-B2D0-428F-AD2A-80AA7FFD0BF3}" type="parTrans" cxnId="{0B95F9D9-4784-4A8D-821F-78C3DDB5B96D}">
      <dgm:prSet/>
      <dgm:spPr/>
      <dgm:t>
        <a:bodyPr/>
        <a:lstStyle/>
        <a:p>
          <a:endParaRPr lang="es-ES" sz="2400"/>
        </a:p>
      </dgm:t>
    </dgm:pt>
    <dgm:pt modelId="{A737C8FA-BC85-4426-B066-B9F1CEC0DEC0}" type="sibTrans" cxnId="{0B95F9D9-4784-4A8D-821F-78C3DDB5B96D}">
      <dgm:prSet/>
      <dgm:spPr/>
      <dgm:t>
        <a:bodyPr/>
        <a:lstStyle/>
        <a:p>
          <a:endParaRPr lang="es-ES" sz="2400"/>
        </a:p>
      </dgm:t>
    </dgm:pt>
    <dgm:pt modelId="{BE930E85-ED9A-4153-8F51-FF4BD3CEC891}">
      <dgm:prSet custT="1"/>
      <dgm:spPr/>
      <dgm:t>
        <a:bodyPr/>
        <a:lstStyle/>
        <a:p>
          <a:r>
            <a:rPr lang="es-ES" sz="2000" dirty="0" smtClean="0"/>
            <a:t>_____________________</a:t>
          </a:r>
          <a:endParaRPr lang="es-ES" sz="2000" dirty="0"/>
        </a:p>
      </dgm:t>
    </dgm:pt>
    <dgm:pt modelId="{BD431DF3-BBAE-4D05-93D7-1B1D7FBBF66F}" type="parTrans" cxnId="{7D00666B-5A63-4D3B-983D-206AF859CEDC}">
      <dgm:prSet/>
      <dgm:spPr/>
      <dgm:t>
        <a:bodyPr/>
        <a:lstStyle/>
        <a:p>
          <a:endParaRPr lang="es-ES" sz="2400"/>
        </a:p>
      </dgm:t>
    </dgm:pt>
    <dgm:pt modelId="{7FF3A2BD-8522-4436-99FA-73F8083E51B9}" type="sibTrans" cxnId="{7D00666B-5A63-4D3B-983D-206AF859CEDC}">
      <dgm:prSet/>
      <dgm:spPr/>
      <dgm:t>
        <a:bodyPr/>
        <a:lstStyle/>
        <a:p>
          <a:endParaRPr lang="es-ES" sz="2400"/>
        </a:p>
      </dgm:t>
    </dgm:pt>
    <dgm:pt modelId="{C26605FB-DFAA-44AB-84B5-CF4C14E76340}">
      <dgm:prSet custT="1"/>
      <dgm:spPr/>
      <dgm:t>
        <a:bodyPr/>
        <a:lstStyle/>
        <a:p>
          <a:pPr rtl="0"/>
          <a:r>
            <a:rPr lang="es-ES" sz="1600" i="1" dirty="0" smtClean="0"/>
            <a:t>(Factor de riesgo ergonómico y causas de exposición).</a:t>
          </a:r>
          <a:endParaRPr lang="es-ES" sz="1600" i="1" dirty="0"/>
        </a:p>
      </dgm:t>
    </dgm:pt>
    <dgm:pt modelId="{D77147E8-E5F2-46A8-A91D-301D1938521D}" type="parTrans" cxnId="{28474BD8-AE24-4EF7-823E-37E72547DDB3}">
      <dgm:prSet/>
      <dgm:spPr/>
      <dgm:t>
        <a:bodyPr/>
        <a:lstStyle/>
        <a:p>
          <a:endParaRPr lang="es-ES"/>
        </a:p>
      </dgm:t>
    </dgm:pt>
    <dgm:pt modelId="{59A029E1-7A16-4714-8CC9-FE7CEC397D36}" type="sibTrans" cxnId="{28474BD8-AE24-4EF7-823E-37E72547DDB3}">
      <dgm:prSet/>
      <dgm:spPr/>
      <dgm:t>
        <a:bodyPr/>
        <a:lstStyle/>
        <a:p>
          <a:endParaRPr lang="es-ES"/>
        </a:p>
      </dgm:t>
    </dgm:pt>
    <dgm:pt modelId="{65F2CAEA-3FA4-4375-8D76-D12060A244B9}" type="pres">
      <dgm:prSet presAssocID="{CF69F005-B900-4683-B837-FF9DC6520843}" presName="Name0" presStyleCnt="0">
        <dgm:presLayoutVars>
          <dgm:dir/>
          <dgm:animLvl val="lvl"/>
          <dgm:resizeHandles val="exact"/>
        </dgm:presLayoutVars>
      </dgm:prSet>
      <dgm:spPr/>
      <dgm:t>
        <a:bodyPr/>
        <a:lstStyle/>
        <a:p>
          <a:endParaRPr lang="es-ES"/>
        </a:p>
      </dgm:t>
    </dgm:pt>
    <dgm:pt modelId="{5A54ADC3-4AA2-42F7-8054-65209F6AD3D8}" type="pres">
      <dgm:prSet presAssocID="{D67BB284-8DB1-4372-8783-4F3CA2781ED2}" presName="composite" presStyleCnt="0"/>
      <dgm:spPr/>
    </dgm:pt>
    <dgm:pt modelId="{CAB86CBB-3DBA-44F8-A874-3EC6EB8884B2}" type="pres">
      <dgm:prSet presAssocID="{D67BB284-8DB1-4372-8783-4F3CA2781ED2}" presName="parTx" presStyleLbl="alignNode1" presStyleIdx="0" presStyleCnt="2">
        <dgm:presLayoutVars>
          <dgm:chMax val="0"/>
          <dgm:chPref val="0"/>
          <dgm:bulletEnabled val="1"/>
        </dgm:presLayoutVars>
      </dgm:prSet>
      <dgm:spPr/>
      <dgm:t>
        <a:bodyPr/>
        <a:lstStyle/>
        <a:p>
          <a:endParaRPr lang="es-ES"/>
        </a:p>
      </dgm:t>
    </dgm:pt>
    <dgm:pt modelId="{75CD3BCB-1145-4D55-A653-4A0242B8AF99}" type="pres">
      <dgm:prSet presAssocID="{D67BB284-8DB1-4372-8783-4F3CA2781ED2}" presName="desTx" presStyleLbl="alignAccFollowNode1" presStyleIdx="0" presStyleCnt="2">
        <dgm:presLayoutVars>
          <dgm:bulletEnabled val="1"/>
        </dgm:presLayoutVars>
      </dgm:prSet>
      <dgm:spPr/>
      <dgm:t>
        <a:bodyPr/>
        <a:lstStyle/>
        <a:p>
          <a:endParaRPr lang="es-ES"/>
        </a:p>
      </dgm:t>
    </dgm:pt>
    <dgm:pt modelId="{008B15F2-E53E-466A-88C2-6309AD940556}" type="pres">
      <dgm:prSet presAssocID="{00867E54-7BB1-4822-89DE-5B0257227F67}" presName="space" presStyleCnt="0"/>
      <dgm:spPr/>
    </dgm:pt>
    <dgm:pt modelId="{B243A141-8049-4367-9709-9277675F6E9C}" type="pres">
      <dgm:prSet presAssocID="{A4BA6AE0-3EB2-4D92-8035-7D768D4EDCD6}" presName="composite" presStyleCnt="0"/>
      <dgm:spPr/>
    </dgm:pt>
    <dgm:pt modelId="{3687E3B9-675E-4088-A3A9-A3D12A53879A}" type="pres">
      <dgm:prSet presAssocID="{A4BA6AE0-3EB2-4D92-8035-7D768D4EDCD6}" presName="parTx" presStyleLbl="alignNode1" presStyleIdx="1" presStyleCnt="2">
        <dgm:presLayoutVars>
          <dgm:chMax val="0"/>
          <dgm:chPref val="0"/>
          <dgm:bulletEnabled val="1"/>
        </dgm:presLayoutVars>
      </dgm:prSet>
      <dgm:spPr/>
      <dgm:t>
        <a:bodyPr/>
        <a:lstStyle/>
        <a:p>
          <a:endParaRPr lang="es-ES"/>
        </a:p>
      </dgm:t>
    </dgm:pt>
    <dgm:pt modelId="{83BFCB17-80A7-495E-B8AE-4C9CC54CAB4B}" type="pres">
      <dgm:prSet presAssocID="{A4BA6AE0-3EB2-4D92-8035-7D768D4EDCD6}" presName="desTx" presStyleLbl="alignAccFollowNode1" presStyleIdx="1" presStyleCnt="2">
        <dgm:presLayoutVars>
          <dgm:bulletEnabled val="1"/>
        </dgm:presLayoutVars>
      </dgm:prSet>
      <dgm:spPr/>
      <dgm:t>
        <a:bodyPr/>
        <a:lstStyle/>
        <a:p>
          <a:endParaRPr lang="es-ES"/>
        </a:p>
      </dgm:t>
    </dgm:pt>
  </dgm:ptLst>
  <dgm:cxnLst>
    <dgm:cxn modelId="{93478044-6AA7-4DFD-BDAB-4E8FC5F6AF65}" srcId="{CF69F005-B900-4683-B837-FF9DC6520843}" destId="{D67BB284-8DB1-4372-8783-4F3CA2781ED2}" srcOrd="0" destOrd="0" parTransId="{90EFAC7F-09D3-46CD-BE7D-10A583B7EE8A}" sibTransId="{00867E54-7BB1-4822-89DE-5B0257227F67}"/>
    <dgm:cxn modelId="{78DD8564-4016-4E43-AFCF-EE26DA4FE17A}" srcId="{A4BA6AE0-3EB2-4D92-8035-7D768D4EDCD6}" destId="{713DA45F-54A9-4EC7-8795-C3EFDEECA606}" srcOrd="0" destOrd="0" parTransId="{ABF92EA7-11C8-4364-AD49-8FE4296F90DF}" sibTransId="{23A19E90-FD8E-4E30-B4A8-FEECA7C5A87B}"/>
    <dgm:cxn modelId="{0B95F9D9-4784-4A8D-821F-78C3DDB5B96D}" srcId="{A4BA6AE0-3EB2-4D92-8035-7D768D4EDCD6}" destId="{D11292DF-D38A-4483-B2E5-F18E1FC34772}" srcOrd="1" destOrd="0" parTransId="{44096126-B2D0-428F-AD2A-80AA7FFD0BF3}" sibTransId="{A737C8FA-BC85-4426-B066-B9F1CEC0DEC0}"/>
    <dgm:cxn modelId="{A718EC1A-D206-480B-8BB6-748DFD5425B4}" srcId="{CF69F005-B900-4683-B837-FF9DC6520843}" destId="{A4BA6AE0-3EB2-4D92-8035-7D768D4EDCD6}" srcOrd="1" destOrd="0" parTransId="{FED1EC37-CCCF-44DB-9D1A-201E5472D844}" sibTransId="{A587DDF5-6530-4B43-BC39-BC3014B65C7D}"/>
    <dgm:cxn modelId="{675666DC-824E-4080-A5E7-276BBB26ACEA}" type="presOf" srcId="{BE930E85-ED9A-4153-8F51-FF4BD3CEC891}" destId="{83BFCB17-80A7-495E-B8AE-4C9CC54CAB4B}" srcOrd="0" destOrd="2" presId="urn:microsoft.com/office/officeart/2005/8/layout/hList1"/>
    <dgm:cxn modelId="{BF7F4890-C26E-47FA-95DC-1C1919EFA25D}" srcId="{D67BB284-8DB1-4372-8783-4F3CA2781ED2}" destId="{D179D47E-4B7D-456C-B0EA-58D4FEAB26F3}" srcOrd="2" destOrd="0" parTransId="{8BFC2D7C-3B96-4890-8C30-E08DA868AAEC}" sibTransId="{42129317-CBA5-4A32-876A-6C24508E1B30}"/>
    <dgm:cxn modelId="{F478B2FD-CBCB-496C-A492-D85877120F50}" type="presOf" srcId="{A4BA6AE0-3EB2-4D92-8035-7D768D4EDCD6}" destId="{3687E3B9-675E-4088-A3A9-A3D12A53879A}" srcOrd="0" destOrd="0" presId="urn:microsoft.com/office/officeart/2005/8/layout/hList1"/>
    <dgm:cxn modelId="{4FE84DD1-1EE5-4F95-93BE-AA571720A92D}" type="presOf" srcId="{CF69F005-B900-4683-B837-FF9DC6520843}" destId="{65F2CAEA-3FA4-4375-8D76-D12060A244B9}" srcOrd="0" destOrd="0" presId="urn:microsoft.com/office/officeart/2005/8/layout/hList1"/>
    <dgm:cxn modelId="{7D00666B-5A63-4D3B-983D-206AF859CEDC}" srcId="{A4BA6AE0-3EB2-4D92-8035-7D768D4EDCD6}" destId="{BE930E85-ED9A-4153-8F51-FF4BD3CEC891}" srcOrd="2" destOrd="0" parTransId="{BD431DF3-BBAE-4D05-93D7-1B1D7FBBF66F}" sibTransId="{7FF3A2BD-8522-4436-99FA-73F8083E51B9}"/>
    <dgm:cxn modelId="{986EE593-514C-412E-B94D-A8C3ACF2D492}" type="presOf" srcId="{5A900DCB-9579-46F7-8EC5-27A125E0F71D}" destId="{75CD3BCB-1145-4D55-A653-4A0242B8AF99}" srcOrd="0" destOrd="0" presId="urn:microsoft.com/office/officeart/2005/8/layout/hList1"/>
    <dgm:cxn modelId="{A792955F-DBFA-4ADD-9174-0E6654FE3FB3}" type="presOf" srcId="{713DA45F-54A9-4EC7-8795-C3EFDEECA606}" destId="{83BFCB17-80A7-495E-B8AE-4C9CC54CAB4B}" srcOrd="0" destOrd="0" presId="urn:microsoft.com/office/officeart/2005/8/layout/hList1"/>
    <dgm:cxn modelId="{5065D60A-9E8D-4AF9-A0AC-F2C6FABAAF8E}" srcId="{D67BB284-8DB1-4372-8783-4F3CA2781ED2}" destId="{5A900DCB-9579-46F7-8EC5-27A125E0F71D}" srcOrd="0" destOrd="0" parTransId="{1141388D-3CA4-4F83-ADC8-987B5FCEA92D}" sibTransId="{01F186F0-9D2F-4F73-A608-414BE514E37F}"/>
    <dgm:cxn modelId="{9EEA3C9F-F266-4BD3-992D-83024DC1A16E}" type="presOf" srcId="{D67BB284-8DB1-4372-8783-4F3CA2781ED2}" destId="{CAB86CBB-3DBA-44F8-A874-3EC6EB8884B2}" srcOrd="0" destOrd="0" presId="urn:microsoft.com/office/officeart/2005/8/layout/hList1"/>
    <dgm:cxn modelId="{3E3EDB77-832D-4DE8-B311-4C1098166344}" type="presOf" srcId="{D179D47E-4B7D-456C-B0EA-58D4FEAB26F3}" destId="{75CD3BCB-1145-4D55-A653-4A0242B8AF99}" srcOrd="0" destOrd="2" presId="urn:microsoft.com/office/officeart/2005/8/layout/hList1"/>
    <dgm:cxn modelId="{486EFC65-C943-4513-A86E-0721901445B0}" type="presOf" srcId="{D11292DF-D38A-4483-B2E5-F18E1FC34772}" destId="{83BFCB17-80A7-495E-B8AE-4C9CC54CAB4B}" srcOrd="0" destOrd="1" presId="urn:microsoft.com/office/officeart/2005/8/layout/hList1"/>
    <dgm:cxn modelId="{28474BD8-AE24-4EF7-823E-37E72547DDB3}" srcId="{D67BB284-8DB1-4372-8783-4F3CA2781ED2}" destId="{C26605FB-DFAA-44AB-84B5-CF4C14E76340}" srcOrd="1" destOrd="0" parTransId="{D77147E8-E5F2-46A8-A91D-301D1938521D}" sibTransId="{59A029E1-7A16-4714-8CC9-FE7CEC397D36}"/>
    <dgm:cxn modelId="{0EF23D59-F19D-43A0-8980-B569CC43F00D}" type="presOf" srcId="{C26605FB-DFAA-44AB-84B5-CF4C14E76340}" destId="{75CD3BCB-1145-4D55-A653-4A0242B8AF99}" srcOrd="0" destOrd="1" presId="urn:microsoft.com/office/officeart/2005/8/layout/hList1"/>
    <dgm:cxn modelId="{DB087031-1D05-4A49-B2CE-9742171366A6}" type="presParOf" srcId="{65F2CAEA-3FA4-4375-8D76-D12060A244B9}" destId="{5A54ADC3-4AA2-42F7-8054-65209F6AD3D8}" srcOrd="0" destOrd="0" presId="urn:microsoft.com/office/officeart/2005/8/layout/hList1"/>
    <dgm:cxn modelId="{A69EBA67-2285-42D8-9B8B-D47B96FE8763}" type="presParOf" srcId="{5A54ADC3-4AA2-42F7-8054-65209F6AD3D8}" destId="{CAB86CBB-3DBA-44F8-A874-3EC6EB8884B2}" srcOrd="0" destOrd="0" presId="urn:microsoft.com/office/officeart/2005/8/layout/hList1"/>
    <dgm:cxn modelId="{A19B6F20-4DBE-461F-BA16-EC31F5ADB4D5}" type="presParOf" srcId="{5A54ADC3-4AA2-42F7-8054-65209F6AD3D8}" destId="{75CD3BCB-1145-4D55-A653-4A0242B8AF99}" srcOrd="1" destOrd="0" presId="urn:microsoft.com/office/officeart/2005/8/layout/hList1"/>
    <dgm:cxn modelId="{88A27D76-7DED-4A89-A2D8-385F5E024DC8}" type="presParOf" srcId="{65F2CAEA-3FA4-4375-8D76-D12060A244B9}" destId="{008B15F2-E53E-466A-88C2-6309AD940556}" srcOrd="1" destOrd="0" presId="urn:microsoft.com/office/officeart/2005/8/layout/hList1"/>
    <dgm:cxn modelId="{4556A45B-B4A6-4B7B-8A91-43DA53BF0E14}" type="presParOf" srcId="{65F2CAEA-3FA4-4375-8D76-D12060A244B9}" destId="{B243A141-8049-4367-9709-9277675F6E9C}" srcOrd="2" destOrd="0" presId="urn:microsoft.com/office/officeart/2005/8/layout/hList1"/>
    <dgm:cxn modelId="{E088BFF9-59E8-47FA-BE82-3B0CAD83D2DC}" type="presParOf" srcId="{B243A141-8049-4367-9709-9277675F6E9C}" destId="{3687E3B9-675E-4088-A3A9-A3D12A53879A}" srcOrd="0" destOrd="0" presId="urn:microsoft.com/office/officeart/2005/8/layout/hList1"/>
    <dgm:cxn modelId="{3777218A-3182-4331-8AEB-8AA80BF5DCEB}" type="presParOf" srcId="{B243A141-8049-4367-9709-9277675F6E9C}" destId="{83BFCB17-80A7-495E-B8AE-4C9CC54CAB4B}" srcOrd="1" destOrd="0" presId="urn:microsoft.com/office/officeart/2005/8/layout/hList1"/>
  </dgm:cxnLst>
  <dgm:bg/>
  <dgm:whole/>
</dgm:dataModel>
</file>

<file path=ppt/diagrams/data2.xml><?xml version="1.0" encoding="utf-8"?>
<dgm:dataModel xmlns:dgm="http://schemas.openxmlformats.org/drawingml/2006/diagram" xmlns:a="http://schemas.openxmlformats.org/drawingml/2006/main">
  <dgm:ptLst>
    <dgm:pt modelId="{06A32503-F3A6-42E8-BA82-B9228F9DB4E9}"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s-ES"/>
        </a:p>
      </dgm:t>
    </dgm:pt>
    <dgm:pt modelId="{04A7CB8A-F996-4E91-A42B-629A59551B65}">
      <dgm:prSet custT="1"/>
      <dgm:spPr>
        <a:ln>
          <a:solidFill>
            <a:srgbClr val="EF4A1D"/>
          </a:solidFill>
        </a:ln>
      </dgm:spPr>
      <dgm:t>
        <a:bodyPr/>
        <a:lstStyle/>
        <a:p>
          <a:pPr rtl="0"/>
          <a:r>
            <a:rPr lang="es-ES" sz="2000" dirty="0" smtClean="0"/>
            <a:t>Conceptos y términos sobre ergonomía</a:t>
          </a:r>
          <a:endParaRPr lang="es-ES" sz="2000" dirty="0"/>
        </a:p>
      </dgm:t>
    </dgm:pt>
    <dgm:pt modelId="{FBC7840D-D123-48D2-9AAE-7C22FF0AF9CD}" type="parTrans" cxnId="{ED125EFF-28B7-4EDF-B370-0DD9B1EEDF89}">
      <dgm:prSet/>
      <dgm:spPr/>
      <dgm:t>
        <a:bodyPr/>
        <a:lstStyle/>
        <a:p>
          <a:endParaRPr lang="es-ES" sz="2800"/>
        </a:p>
      </dgm:t>
    </dgm:pt>
    <dgm:pt modelId="{6BD10494-0388-486D-849B-0CBA42E6AC18}" type="sibTrans" cxnId="{ED125EFF-28B7-4EDF-B370-0DD9B1EEDF89}">
      <dgm:prSet/>
      <dgm:spPr/>
      <dgm:t>
        <a:bodyPr/>
        <a:lstStyle/>
        <a:p>
          <a:endParaRPr lang="es-ES" sz="2800"/>
        </a:p>
      </dgm:t>
    </dgm:pt>
    <dgm:pt modelId="{3384ADDB-83C0-4899-B2EA-83EB8E8B56E9}">
      <dgm:prSet custT="1"/>
      <dgm:spPr>
        <a:ln>
          <a:solidFill>
            <a:srgbClr val="EF4A1D"/>
          </a:solidFill>
        </a:ln>
      </dgm:spPr>
      <dgm:t>
        <a:bodyPr/>
        <a:lstStyle/>
        <a:p>
          <a:pPr rtl="0"/>
          <a:r>
            <a:rPr lang="es-ES" sz="2000" dirty="0" smtClean="0"/>
            <a:t>Daños a la salud por trastornos musculoesqueléticos</a:t>
          </a:r>
          <a:endParaRPr lang="es-ES" sz="2000" dirty="0"/>
        </a:p>
      </dgm:t>
    </dgm:pt>
    <dgm:pt modelId="{0C6327BB-28C0-4B90-B761-BF182B7776DA}" type="parTrans" cxnId="{03710179-F090-4CEE-9102-FE5675EA7711}">
      <dgm:prSet/>
      <dgm:spPr/>
      <dgm:t>
        <a:bodyPr/>
        <a:lstStyle/>
        <a:p>
          <a:endParaRPr lang="es-ES" sz="2800"/>
        </a:p>
      </dgm:t>
    </dgm:pt>
    <dgm:pt modelId="{BAEF5189-EB7E-4016-BD4B-1DF22E7A27E9}" type="sibTrans" cxnId="{03710179-F090-4CEE-9102-FE5675EA7711}">
      <dgm:prSet/>
      <dgm:spPr/>
      <dgm:t>
        <a:bodyPr/>
        <a:lstStyle/>
        <a:p>
          <a:endParaRPr lang="es-ES" sz="2800"/>
        </a:p>
      </dgm:t>
    </dgm:pt>
    <dgm:pt modelId="{21624DE9-98FB-4117-93CF-F2C23D023B1F}">
      <dgm:prSet custT="1"/>
      <dgm:spPr>
        <a:ln>
          <a:solidFill>
            <a:srgbClr val="EF4A1D"/>
          </a:solidFill>
        </a:ln>
      </dgm:spPr>
      <dgm:t>
        <a:bodyPr/>
        <a:lstStyle/>
        <a:p>
          <a:pPr rtl="0"/>
          <a:r>
            <a:rPr lang="es-ES" sz="2000" dirty="0" smtClean="0"/>
            <a:t>El riesgo ergonómico: factores de riesgo y sus causas de exposición</a:t>
          </a:r>
          <a:endParaRPr lang="es-ES" sz="2000" dirty="0"/>
        </a:p>
      </dgm:t>
    </dgm:pt>
    <dgm:pt modelId="{96A6045A-9225-4227-94AB-84E9441E7AFD}" type="parTrans" cxnId="{A730D21C-9FC8-4CFF-9A68-BE88A9AA66A6}">
      <dgm:prSet/>
      <dgm:spPr/>
      <dgm:t>
        <a:bodyPr/>
        <a:lstStyle/>
        <a:p>
          <a:endParaRPr lang="es-ES" sz="2800"/>
        </a:p>
      </dgm:t>
    </dgm:pt>
    <dgm:pt modelId="{1CA9593D-3D83-4676-9F87-3F984ED168CD}" type="sibTrans" cxnId="{A730D21C-9FC8-4CFF-9A68-BE88A9AA66A6}">
      <dgm:prSet/>
      <dgm:spPr/>
      <dgm:t>
        <a:bodyPr/>
        <a:lstStyle/>
        <a:p>
          <a:endParaRPr lang="es-ES" sz="2800"/>
        </a:p>
      </dgm:t>
    </dgm:pt>
    <dgm:pt modelId="{591EED81-140A-4174-9706-6C42F6F7BFA0}">
      <dgm:prSet custT="1"/>
      <dgm:spPr>
        <a:ln>
          <a:solidFill>
            <a:srgbClr val="EF4A1D"/>
          </a:solidFill>
        </a:ln>
      </dgm:spPr>
      <dgm:t>
        <a:bodyPr/>
        <a:lstStyle/>
        <a:p>
          <a:pPr rtl="0"/>
          <a:r>
            <a:rPr lang="es-ES" sz="2000" dirty="0" smtClean="0"/>
            <a:t>Medidas preventivas frente al riesgo ergonómico</a:t>
          </a:r>
          <a:endParaRPr lang="es-ES" sz="2000" dirty="0"/>
        </a:p>
      </dgm:t>
    </dgm:pt>
    <dgm:pt modelId="{DB81FA0C-8C29-4774-ABA7-A1D40051940D}" type="parTrans" cxnId="{24D1704E-D620-4E2A-B74D-2006F20A19F3}">
      <dgm:prSet/>
      <dgm:spPr/>
      <dgm:t>
        <a:bodyPr/>
        <a:lstStyle/>
        <a:p>
          <a:endParaRPr lang="es-ES" sz="2800"/>
        </a:p>
      </dgm:t>
    </dgm:pt>
    <dgm:pt modelId="{7ACA2DE6-4535-4CD7-B7C7-47512E2D3555}" type="sibTrans" cxnId="{24D1704E-D620-4E2A-B74D-2006F20A19F3}">
      <dgm:prSet/>
      <dgm:spPr/>
      <dgm:t>
        <a:bodyPr/>
        <a:lstStyle/>
        <a:p>
          <a:endParaRPr lang="es-ES" sz="2800"/>
        </a:p>
      </dgm:t>
    </dgm:pt>
    <dgm:pt modelId="{D4F762D7-3494-4146-BDB8-4684DBBF8402}" type="pres">
      <dgm:prSet presAssocID="{06A32503-F3A6-42E8-BA82-B9228F9DB4E9}" presName="linear" presStyleCnt="0">
        <dgm:presLayoutVars>
          <dgm:dir/>
          <dgm:animLvl val="lvl"/>
          <dgm:resizeHandles val="exact"/>
        </dgm:presLayoutVars>
      </dgm:prSet>
      <dgm:spPr/>
      <dgm:t>
        <a:bodyPr/>
        <a:lstStyle/>
        <a:p>
          <a:endParaRPr lang="es-ES"/>
        </a:p>
      </dgm:t>
    </dgm:pt>
    <dgm:pt modelId="{1C1197C2-C083-4900-96CD-47E209722DCE}" type="pres">
      <dgm:prSet presAssocID="{04A7CB8A-F996-4E91-A42B-629A59551B65}" presName="parentLin" presStyleCnt="0"/>
      <dgm:spPr/>
    </dgm:pt>
    <dgm:pt modelId="{E2AF85CE-D423-45CC-90AE-CADD2518F0B6}" type="pres">
      <dgm:prSet presAssocID="{04A7CB8A-F996-4E91-A42B-629A59551B65}" presName="parentLeftMargin" presStyleLbl="node1" presStyleIdx="0" presStyleCnt="4"/>
      <dgm:spPr/>
      <dgm:t>
        <a:bodyPr/>
        <a:lstStyle/>
        <a:p>
          <a:endParaRPr lang="es-ES"/>
        </a:p>
      </dgm:t>
    </dgm:pt>
    <dgm:pt modelId="{285F7F84-F7C6-4F49-BDDF-76B01A751DEC}" type="pres">
      <dgm:prSet presAssocID="{04A7CB8A-F996-4E91-A42B-629A59551B65}" presName="parentText" presStyleLbl="node1" presStyleIdx="0" presStyleCnt="4">
        <dgm:presLayoutVars>
          <dgm:chMax val="0"/>
          <dgm:bulletEnabled val="1"/>
        </dgm:presLayoutVars>
      </dgm:prSet>
      <dgm:spPr/>
      <dgm:t>
        <a:bodyPr/>
        <a:lstStyle/>
        <a:p>
          <a:endParaRPr lang="es-ES"/>
        </a:p>
      </dgm:t>
    </dgm:pt>
    <dgm:pt modelId="{A3AAE90C-B6E9-4844-9E68-80996B5AE31F}" type="pres">
      <dgm:prSet presAssocID="{04A7CB8A-F996-4E91-A42B-629A59551B65}" presName="negativeSpace" presStyleCnt="0"/>
      <dgm:spPr/>
    </dgm:pt>
    <dgm:pt modelId="{3DCF95DB-B3FC-4E3B-8B51-CBB61E279FD6}" type="pres">
      <dgm:prSet presAssocID="{04A7CB8A-F996-4E91-A42B-629A59551B65}" presName="childText" presStyleLbl="conFgAcc1" presStyleIdx="0" presStyleCnt="4">
        <dgm:presLayoutVars>
          <dgm:bulletEnabled val="1"/>
        </dgm:presLayoutVars>
      </dgm:prSet>
      <dgm:spPr>
        <a:solidFill>
          <a:srgbClr val="F48162">
            <a:alpha val="90000"/>
          </a:srgbClr>
        </a:solidFill>
        <a:ln>
          <a:solidFill>
            <a:srgbClr val="EF4A1D"/>
          </a:solidFill>
        </a:ln>
      </dgm:spPr>
      <dgm:t>
        <a:bodyPr/>
        <a:lstStyle/>
        <a:p>
          <a:endParaRPr lang="es-ES"/>
        </a:p>
      </dgm:t>
    </dgm:pt>
    <dgm:pt modelId="{B26119AA-5676-40B0-9F95-5887F805E931}" type="pres">
      <dgm:prSet presAssocID="{6BD10494-0388-486D-849B-0CBA42E6AC18}" presName="spaceBetweenRectangles" presStyleCnt="0"/>
      <dgm:spPr/>
    </dgm:pt>
    <dgm:pt modelId="{06E57D52-09C9-46A5-BB94-E2CB5B6D59DF}" type="pres">
      <dgm:prSet presAssocID="{3384ADDB-83C0-4899-B2EA-83EB8E8B56E9}" presName="parentLin" presStyleCnt="0"/>
      <dgm:spPr/>
    </dgm:pt>
    <dgm:pt modelId="{AF5E9947-7D10-4BAE-8352-21B879A087AC}" type="pres">
      <dgm:prSet presAssocID="{3384ADDB-83C0-4899-B2EA-83EB8E8B56E9}" presName="parentLeftMargin" presStyleLbl="node1" presStyleIdx="0" presStyleCnt="4"/>
      <dgm:spPr/>
      <dgm:t>
        <a:bodyPr/>
        <a:lstStyle/>
        <a:p>
          <a:endParaRPr lang="es-ES"/>
        </a:p>
      </dgm:t>
    </dgm:pt>
    <dgm:pt modelId="{E98B72ED-E047-41EA-BCA1-158D0140DB09}" type="pres">
      <dgm:prSet presAssocID="{3384ADDB-83C0-4899-B2EA-83EB8E8B56E9}" presName="parentText" presStyleLbl="node1" presStyleIdx="1" presStyleCnt="4">
        <dgm:presLayoutVars>
          <dgm:chMax val="0"/>
          <dgm:bulletEnabled val="1"/>
        </dgm:presLayoutVars>
      </dgm:prSet>
      <dgm:spPr/>
      <dgm:t>
        <a:bodyPr/>
        <a:lstStyle/>
        <a:p>
          <a:endParaRPr lang="es-ES"/>
        </a:p>
      </dgm:t>
    </dgm:pt>
    <dgm:pt modelId="{7517998C-191E-407A-9BB5-467C7A3DB7FC}" type="pres">
      <dgm:prSet presAssocID="{3384ADDB-83C0-4899-B2EA-83EB8E8B56E9}" presName="negativeSpace" presStyleCnt="0"/>
      <dgm:spPr/>
    </dgm:pt>
    <dgm:pt modelId="{19C57CDF-1C71-415F-81C1-54B7DBC3F9A0}" type="pres">
      <dgm:prSet presAssocID="{3384ADDB-83C0-4899-B2EA-83EB8E8B56E9}" presName="childText" presStyleLbl="conFgAcc1" presStyleIdx="1" presStyleCnt="4">
        <dgm:presLayoutVars>
          <dgm:bulletEnabled val="1"/>
        </dgm:presLayoutVars>
      </dgm:prSet>
      <dgm:spPr>
        <a:solidFill>
          <a:srgbClr val="F48162">
            <a:alpha val="90000"/>
          </a:srgbClr>
        </a:solidFill>
        <a:ln>
          <a:solidFill>
            <a:srgbClr val="EF4A1D"/>
          </a:solidFill>
        </a:ln>
      </dgm:spPr>
      <dgm:t>
        <a:bodyPr/>
        <a:lstStyle/>
        <a:p>
          <a:endParaRPr lang="es-ES"/>
        </a:p>
      </dgm:t>
    </dgm:pt>
    <dgm:pt modelId="{259BD78C-1C1E-4858-8319-0724ECAD8413}" type="pres">
      <dgm:prSet presAssocID="{BAEF5189-EB7E-4016-BD4B-1DF22E7A27E9}" presName="spaceBetweenRectangles" presStyleCnt="0"/>
      <dgm:spPr/>
    </dgm:pt>
    <dgm:pt modelId="{FAB74D9B-91BB-46A5-9C1B-FFF33BA9C007}" type="pres">
      <dgm:prSet presAssocID="{21624DE9-98FB-4117-93CF-F2C23D023B1F}" presName="parentLin" presStyleCnt="0"/>
      <dgm:spPr/>
    </dgm:pt>
    <dgm:pt modelId="{B0E16D61-1467-4FBC-A493-34BFA8126A56}" type="pres">
      <dgm:prSet presAssocID="{21624DE9-98FB-4117-93CF-F2C23D023B1F}" presName="parentLeftMargin" presStyleLbl="node1" presStyleIdx="1" presStyleCnt="4"/>
      <dgm:spPr/>
      <dgm:t>
        <a:bodyPr/>
        <a:lstStyle/>
        <a:p>
          <a:endParaRPr lang="es-ES"/>
        </a:p>
      </dgm:t>
    </dgm:pt>
    <dgm:pt modelId="{B9CB6641-9466-4CE6-96F4-8333D7EFFDA8}" type="pres">
      <dgm:prSet presAssocID="{21624DE9-98FB-4117-93CF-F2C23D023B1F}" presName="parentText" presStyleLbl="node1" presStyleIdx="2" presStyleCnt="4">
        <dgm:presLayoutVars>
          <dgm:chMax val="0"/>
          <dgm:bulletEnabled val="1"/>
        </dgm:presLayoutVars>
      </dgm:prSet>
      <dgm:spPr/>
      <dgm:t>
        <a:bodyPr/>
        <a:lstStyle/>
        <a:p>
          <a:endParaRPr lang="es-ES"/>
        </a:p>
      </dgm:t>
    </dgm:pt>
    <dgm:pt modelId="{E5240C85-5450-4FFC-BEB5-72A926800AF2}" type="pres">
      <dgm:prSet presAssocID="{21624DE9-98FB-4117-93CF-F2C23D023B1F}" presName="negativeSpace" presStyleCnt="0"/>
      <dgm:spPr/>
    </dgm:pt>
    <dgm:pt modelId="{A06B6E33-7AD1-40AE-9F44-9BF523EB3627}" type="pres">
      <dgm:prSet presAssocID="{21624DE9-98FB-4117-93CF-F2C23D023B1F}" presName="childText" presStyleLbl="conFgAcc1" presStyleIdx="2" presStyleCnt="4">
        <dgm:presLayoutVars>
          <dgm:bulletEnabled val="1"/>
        </dgm:presLayoutVars>
      </dgm:prSet>
      <dgm:spPr>
        <a:solidFill>
          <a:srgbClr val="F48162">
            <a:alpha val="90000"/>
          </a:srgbClr>
        </a:solidFill>
        <a:ln>
          <a:solidFill>
            <a:srgbClr val="EF4A1D"/>
          </a:solidFill>
        </a:ln>
      </dgm:spPr>
      <dgm:t>
        <a:bodyPr/>
        <a:lstStyle/>
        <a:p>
          <a:endParaRPr lang="es-ES"/>
        </a:p>
      </dgm:t>
    </dgm:pt>
    <dgm:pt modelId="{3C41139C-CA40-4BE9-9E39-2695FCFCEA53}" type="pres">
      <dgm:prSet presAssocID="{1CA9593D-3D83-4676-9F87-3F984ED168CD}" presName="spaceBetweenRectangles" presStyleCnt="0"/>
      <dgm:spPr/>
    </dgm:pt>
    <dgm:pt modelId="{80EB8FCE-0FCC-4DDE-8156-5220653A3972}" type="pres">
      <dgm:prSet presAssocID="{591EED81-140A-4174-9706-6C42F6F7BFA0}" presName="parentLin" presStyleCnt="0"/>
      <dgm:spPr/>
    </dgm:pt>
    <dgm:pt modelId="{13D4EDCB-2B55-4256-9351-2DF44296ACCE}" type="pres">
      <dgm:prSet presAssocID="{591EED81-140A-4174-9706-6C42F6F7BFA0}" presName="parentLeftMargin" presStyleLbl="node1" presStyleIdx="2" presStyleCnt="4"/>
      <dgm:spPr/>
      <dgm:t>
        <a:bodyPr/>
        <a:lstStyle/>
        <a:p>
          <a:endParaRPr lang="es-ES"/>
        </a:p>
      </dgm:t>
    </dgm:pt>
    <dgm:pt modelId="{4021446F-1AAF-45FF-B9EF-899AC5AA50FE}" type="pres">
      <dgm:prSet presAssocID="{591EED81-140A-4174-9706-6C42F6F7BFA0}" presName="parentText" presStyleLbl="node1" presStyleIdx="3" presStyleCnt="4">
        <dgm:presLayoutVars>
          <dgm:chMax val="0"/>
          <dgm:bulletEnabled val="1"/>
        </dgm:presLayoutVars>
      </dgm:prSet>
      <dgm:spPr/>
      <dgm:t>
        <a:bodyPr/>
        <a:lstStyle/>
        <a:p>
          <a:endParaRPr lang="es-ES"/>
        </a:p>
      </dgm:t>
    </dgm:pt>
    <dgm:pt modelId="{9CD6BD39-1429-4F67-84DC-F0DA3C42E4CD}" type="pres">
      <dgm:prSet presAssocID="{591EED81-140A-4174-9706-6C42F6F7BFA0}" presName="negativeSpace" presStyleCnt="0"/>
      <dgm:spPr/>
    </dgm:pt>
    <dgm:pt modelId="{81B3C0B9-E548-4100-8AAF-329D79367289}" type="pres">
      <dgm:prSet presAssocID="{591EED81-140A-4174-9706-6C42F6F7BFA0}" presName="childText" presStyleLbl="conFgAcc1" presStyleIdx="3" presStyleCnt="4">
        <dgm:presLayoutVars>
          <dgm:bulletEnabled val="1"/>
        </dgm:presLayoutVars>
      </dgm:prSet>
      <dgm:spPr>
        <a:solidFill>
          <a:srgbClr val="F48162">
            <a:alpha val="90000"/>
          </a:srgbClr>
        </a:solidFill>
        <a:ln>
          <a:solidFill>
            <a:srgbClr val="EF4A1D"/>
          </a:solidFill>
        </a:ln>
      </dgm:spPr>
      <dgm:t>
        <a:bodyPr/>
        <a:lstStyle/>
        <a:p>
          <a:endParaRPr lang="es-ES"/>
        </a:p>
      </dgm:t>
    </dgm:pt>
  </dgm:ptLst>
  <dgm:cxnLst>
    <dgm:cxn modelId="{CA5B4443-2210-43DE-AD67-6B595D9FCC1A}" type="presOf" srcId="{04A7CB8A-F996-4E91-A42B-629A59551B65}" destId="{285F7F84-F7C6-4F49-BDDF-76B01A751DEC}" srcOrd="1" destOrd="0" presId="urn:microsoft.com/office/officeart/2005/8/layout/list1"/>
    <dgm:cxn modelId="{24D1704E-D620-4E2A-B74D-2006F20A19F3}" srcId="{06A32503-F3A6-42E8-BA82-B9228F9DB4E9}" destId="{591EED81-140A-4174-9706-6C42F6F7BFA0}" srcOrd="3" destOrd="0" parTransId="{DB81FA0C-8C29-4774-ABA7-A1D40051940D}" sibTransId="{7ACA2DE6-4535-4CD7-B7C7-47512E2D3555}"/>
    <dgm:cxn modelId="{BD1EACD7-3BF7-4A2A-B02F-A8D47555FBAC}" type="presOf" srcId="{04A7CB8A-F996-4E91-A42B-629A59551B65}" destId="{E2AF85CE-D423-45CC-90AE-CADD2518F0B6}" srcOrd="0" destOrd="0" presId="urn:microsoft.com/office/officeart/2005/8/layout/list1"/>
    <dgm:cxn modelId="{A730D21C-9FC8-4CFF-9A68-BE88A9AA66A6}" srcId="{06A32503-F3A6-42E8-BA82-B9228F9DB4E9}" destId="{21624DE9-98FB-4117-93CF-F2C23D023B1F}" srcOrd="2" destOrd="0" parTransId="{96A6045A-9225-4227-94AB-84E9441E7AFD}" sibTransId="{1CA9593D-3D83-4676-9F87-3F984ED168CD}"/>
    <dgm:cxn modelId="{4285AE9D-BE53-42C8-BCD2-1CB545EEAC97}" type="presOf" srcId="{3384ADDB-83C0-4899-B2EA-83EB8E8B56E9}" destId="{AF5E9947-7D10-4BAE-8352-21B879A087AC}" srcOrd="0" destOrd="0" presId="urn:microsoft.com/office/officeart/2005/8/layout/list1"/>
    <dgm:cxn modelId="{C069C5DE-C165-44BB-A2A1-D91E6BD08DB6}" type="presOf" srcId="{06A32503-F3A6-42E8-BA82-B9228F9DB4E9}" destId="{D4F762D7-3494-4146-BDB8-4684DBBF8402}" srcOrd="0" destOrd="0" presId="urn:microsoft.com/office/officeart/2005/8/layout/list1"/>
    <dgm:cxn modelId="{4D611B35-E1FD-4A1A-8690-B5C32ECF4957}" type="presOf" srcId="{3384ADDB-83C0-4899-B2EA-83EB8E8B56E9}" destId="{E98B72ED-E047-41EA-BCA1-158D0140DB09}" srcOrd="1" destOrd="0" presId="urn:microsoft.com/office/officeart/2005/8/layout/list1"/>
    <dgm:cxn modelId="{ED125EFF-28B7-4EDF-B370-0DD9B1EEDF89}" srcId="{06A32503-F3A6-42E8-BA82-B9228F9DB4E9}" destId="{04A7CB8A-F996-4E91-A42B-629A59551B65}" srcOrd="0" destOrd="0" parTransId="{FBC7840D-D123-48D2-9AAE-7C22FF0AF9CD}" sibTransId="{6BD10494-0388-486D-849B-0CBA42E6AC18}"/>
    <dgm:cxn modelId="{166CEAE6-0538-4E26-BADB-3614D194A108}" type="presOf" srcId="{591EED81-140A-4174-9706-6C42F6F7BFA0}" destId="{4021446F-1AAF-45FF-B9EF-899AC5AA50FE}" srcOrd="1" destOrd="0" presId="urn:microsoft.com/office/officeart/2005/8/layout/list1"/>
    <dgm:cxn modelId="{EE33456F-3B07-4DF8-B4DC-A8369E9C7EEF}" type="presOf" srcId="{21624DE9-98FB-4117-93CF-F2C23D023B1F}" destId="{B0E16D61-1467-4FBC-A493-34BFA8126A56}" srcOrd="0" destOrd="0" presId="urn:microsoft.com/office/officeart/2005/8/layout/list1"/>
    <dgm:cxn modelId="{D4637274-8C3A-4767-9334-230B063F568D}" type="presOf" srcId="{21624DE9-98FB-4117-93CF-F2C23D023B1F}" destId="{B9CB6641-9466-4CE6-96F4-8333D7EFFDA8}" srcOrd="1" destOrd="0" presId="urn:microsoft.com/office/officeart/2005/8/layout/list1"/>
    <dgm:cxn modelId="{03710179-F090-4CEE-9102-FE5675EA7711}" srcId="{06A32503-F3A6-42E8-BA82-B9228F9DB4E9}" destId="{3384ADDB-83C0-4899-B2EA-83EB8E8B56E9}" srcOrd="1" destOrd="0" parTransId="{0C6327BB-28C0-4B90-B761-BF182B7776DA}" sibTransId="{BAEF5189-EB7E-4016-BD4B-1DF22E7A27E9}"/>
    <dgm:cxn modelId="{AC945CDF-180E-43A4-9E73-44DCDF30BC1E}" type="presOf" srcId="{591EED81-140A-4174-9706-6C42F6F7BFA0}" destId="{13D4EDCB-2B55-4256-9351-2DF44296ACCE}" srcOrd="0" destOrd="0" presId="urn:microsoft.com/office/officeart/2005/8/layout/list1"/>
    <dgm:cxn modelId="{C445FE46-F30A-4008-9698-C8A9486AC560}" type="presParOf" srcId="{D4F762D7-3494-4146-BDB8-4684DBBF8402}" destId="{1C1197C2-C083-4900-96CD-47E209722DCE}" srcOrd="0" destOrd="0" presId="urn:microsoft.com/office/officeart/2005/8/layout/list1"/>
    <dgm:cxn modelId="{E35801B7-2D2B-4A6D-97F2-976650E090F9}" type="presParOf" srcId="{1C1197C2-C083-4900-96CD-47E209722DCE}" destId="{E2AF85CE-D423-45CC-90AE-CADD2518F0B6}" srcOrd="0" destOrd="0" presId="urn:microsoft.com/office/officeart/2005/8/layout/list1"/>
    <dgm:cxn modelId="{AEA2A835-6315-409A-98B3-E31BFA7DD828}" type="presParOf" srcId="{1C1197C2-C083-4900-96CD-47E209722DCE}" destId="{285F7F84-F7C6-4F49-BDDF-76B01A751DEC}" srcOrd="1" destOrd="0" presId="urn:microsoft.com/office/officeart/2005/8/layout/list1"/>
    <dgm:cxn modelId="{45D67229-DC7E-493C-8372-23FEB5C63437}" type="presParOf" srcId="{D4F762D7-3494-4146-BDB8-4684DBBF8402}" destId="{A3AAE90C-B6E9-4844-9E68-80996B5AE31F}" srcOrd="1" destOrd="0" presId="urn:microsoft.com/office/officeart/2005/8/layout/list1"/>
    <dgm:cxn modelId="{2DB19EF9-E213-46F8-9D1B-7C69ED4085A9}" type="presParOf" srcId="{D4F762D7-3494-4146-BDB8-4684DBBF8402}" destId="{3DCF95DB-B3FC-4E3B-8B51-CBB61E279FD6}" srcOrd="2" destOrd="0" presId="urn:microsoft.com/office/officeart/2005/8/layout/list1"/>
    <dgm:cxn modelId="{31C13952-D6AB-4A66-A151-149FFEDEE20D}" type="presParOf" srcId="{D4F762D7-3494-4146-BDB8-4684DBBF8402}" destId="{B26119AA-5676-40B0-9F95-5887F805E931}" srcOrd="3" destOrd="0" presId="urn:microsoft.com/office/officeart/2005/8/layout/list1"/>
    <dgm:cxn modelId="{5D4194BE-A6BF-4447-92A5-C124DCBC2099}" type="presParOf" srcId="{D4F762D7-3494-4146-BDB8-4684DBBF8402}" destId="{06E57D52-09C9-46A5-BB94-E2CB5B6D59DF}" srcOrd="4" destOrd="0" presId="urn:microsoft.com/office/officeart/2005/8/layout/list1"/>
    <dgm:cxn modelId="{F97D47F3-DF69-48ED-93D7-ED10560C3D7E}" type="presParOf" srcId="{06E57D52-09C9-46A5-BB94-E2CB5B6D59DF}" destId="{AF5E9947-7D10-4BAE-8352-21B879A087AC}" srcOrd="0" destOrd="0" presId="urn:microsoft.com/office/officeart/2005/8/layout/list1"/>
    <dgm:cxn modelId="{6870F0C5-3382-43C3-B001-3655EF226749}" type="presParOf" srcId="{06E57D52-09C9-46A5-BB94-E2CB5B6D59DF}" destId="{E98B72ED-E047-41EA-BCA1-158D0140DB09}" srcOrd="1" destOrd="0" presId="urn:microsoft.com/office/officeart/2005/8/layout/list1"/>
    <dgm:cxn modelId="{4DFE9DAE-2B0D-47B1-86EE-D5A596CB07A9}" type="presParOf" srcId="{D4F762D7-3494-4146-BDB8-4684DBBF8402}" destId="{7517998C-191E-407A-9BB5-467C7A3DB7FC}" srcOrd="5" destOrd="0" presId="urn:microsoft.com/office/officeart/2005/8/layout/list1"/>
    <dgm:cxn modelId="{9954C93E-8AC8-4636-A822-B67775DF2566}" type="presParOf" srcId="{D4F762D7-3494-4146-BDB8-4684DBBF8402}" destId="{19C57CDF-1C71-415F-81C1-54B7DBC3F9A0}" srcOrd="6" destOrd="0" presId="urn:microsoft.com/office/officeart/2005/8/layout/list1"/>
    <dgm:cxn modelId="{ACF8D565-EFC8-427C-84FE-F77741359DBB}" type="presParOf" srcId="{D4F762D7-3494-4146-BDB8-4684DBBF8402}" destId="{259BD78C-1C1E-4858-8319-0724ECAD8413}" srcOrd="7" destOrd="0" presId="urn:microsoft.com/office/officeart/2005/8/layout/list1"/>
    <dgm:cxn modelId="{82C975EE-410B-4B79-9C7E-DB5309B84AA4}" type="presParOf" srcId="{D4F762D7-3494-4146-BDB8-4684DBBF8402}" destId="{FAB74D9B-91BB-46A5-9C1B-FFF33BA9C007}" srcOrd="8" destOrd="0" presId="urn:microsoft.com/office/officeart/2005/8/layout/list1"/>
    <dgm:cxn modelId="{BE554A35-9927-48CA-9B30-6C4A39DA1F7D}" type="presParOf" srcId="{FAB74D9B-91BB-46A5-9C1B-FFF33BA9C007}" destId="{B0E16D61-1467-4FBC-A493-34BFA8126A56}" srcOrd="0" destOrd="0" presId="urn:microsoft.com/office/officeart/2005/8/layout/list1"/>
    <dgm:cxn modelId="{1762B8E2-C7B8-43A1-8588-BC27D65FAF0F}" type="presParOf" srcId="{FAB74D9B-91BB-46A5-9C1B-FFF33BA9C007}" destId="{B9CB6641-9466-4CE6-96F4-8333D7EFFDA8}" srcOrd="1" destOrd="0" presId="urn:microsoft.com/office/officeart/2005/8/layout/list1"/>
    <dgm:cxn modelId="{230B4560-CC71-4BEA-B2ED-F0484C819278}" type="presParOf" srcId="{D4F762D7-3494-4146-BDB8-4684DBBF8402}" destId="{E5240C85-5450-4FFC-BEB5-72A926800AF2}" srcOrd="9" destOrd="0" presId="urn:microsoft.com/office/officeart/2005/8/layout/list1"/>
    <dgm:cxn modelId="{290CE20F-E22A-4D35-9FE1-1E13452B6E03}" type="presParOf" srcId="{D4F762D7-3494-4146-BDB8-4684DBBF8402}" destId="{A06B6E33-7AD1-40AE-9F44-9BF523EB3627}" srcOrd="10" destOrd="0" presId="urn:microsoft.com/office/officeart/2005/8/layout/list1"/>
    <dgm:cxn modelId="{CF74725A-ECD4-4190-84D2-3ADEE78BC09A}" type="presParOf" srcId="{D4F762D7-3494-4146-BDB8-4684DBBF8402}" destId="{3C41139C-CA40-4BE9-9E39-2695FCFCEA53}" srcOrd="11" destOrd="0" presId="urn:microsoft.com/office/officeart/2005/8/layout/list1"/>
    <dgm:cxn modelId="{887598AB-110A-4773-A771-3C5C8C4FFF9C}" type="presParOf" srcId="{D4F762D7-3494-4146-BDB8-4684DBBF8402}" destId="{80EB8FCE-0FCC-4DDE-8156-5220653A3972}" srcOrd="12" destOrd="0" presId="urn:microsoft.com/office/officeart/2005/8/layout/list1"/>
    <dgm:cxn modelId="{D49D467E-FCF0-4EC1-A33C-6ED7B65A0D04}" type="presParOf" srcId="{80EB8FCE-0FCC-4DDE-8156-5220653A3972}" destId="{13D4EDCB-2B55-4256-9351-2DF44296ACCE}" srcOrd="0" destOrd="0" presId="urn:microsoft.com/office/officeart/2005/8/layout/list1"/>
    <dgm:cxn modelId="{7AC983B7-BBB0-41EA-8728-ED11FB0EACBF}" type="presParOf" srcId="{80EB8FCE-0FCC-4DDE-8156-5220653A3972}" destId="{4021446F-1AAF-45FF-B9EF-899AC5AA50FE}" srcOrd="1" destOrd="0" presId="urn:microsoft.com/office/officeart/2005/8/layout/list1"/>
    <dgm:cxn modelId="{36C55305-240C-415C-B96B-B4D47F227A0B}" type="presParOf" srcId="{D4F762D7-3494-4146-BDB8-4684DBBF8402}" destId="{9CD6BD39-1429-4F67-84DC-F0DA3C42E4CD}" srcOrd="13" destOrd="0" presId="urn:microsoft.com/office/officeart/2005/8/layout/list1"/>
    <dgm:cxn modelId="{5BA3B0CF-95C0-42C2-8341-ADB5279B104B}" type="presParOf" srcId="{D4F762D7-3494-4146-BDB8-4684DBBF8402}" destId="{81B3C0B9-E548-4100-8AAF-329D79367289}" srcOrd="14"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19D71A8A-E54E-472C-8855-5CC7FB8A1AD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7F8A2ADA-1BA2-4E15-AA26-0170BDF105EF}">
      <dgm:prSet/>
      <dgm:spPr/>
      <dgm:t>
        <a:bodyPr/>
        <a:lstStyle/>
        <a:p>
          <a:pPr rtl="0"/>
          <a:r>
            <a:rPr lang="es-ES" b="1" dirty="0" smtClean="0"/>
            <a:t>CONDICIONES DE TRABAJO (artículo 4.7 LPRL) </a:t>
          </a:r>
          <a:endParaRPr lang="es-ES" b="1" dirty="0"/>
        </a:p>
      </dgm:t>
    </dgm:pt>
    <dgm:pt modelId="{0CFEA207-39E7-4CDE-A714-C61D10DF1457}" type="parTrans" cxnId="{9496C737-9C0D-4343-9BD0-BC5B265C47D5}">
      <dgm:prSet/>
      <dgm:spPr/>
      <dgm:t>
        <a:bodyPr/>
        <a:lstStyle/>
        <a:p>
          <a:endParaRPr lang="es-ES"/>
        </a:p>
      </dgm:t>
    </dgm:pt>
    <dgm:pt modelId="{F3EDA4E2-976D-4BE7-BC23-25D55EEBD7CE}" type="sibTrans" cxnId="{9496C737-9C0D-4343-9BD0-BC5B265C47D5}">
      <dgm:prSet/>
      <dgm:spPr/>
      <dgm:t>
        <a:bodyPr/>
        <a:lstStyle/>
        <a:p>
          <a:endParaRPr lang="es-ES"/>
        </a:p>
      </dgm:t>
    </dgm:pt>
    <dgm:pt modelId="{B4DD5B7E-DD54-481B-9E7C-2B52C3B82082}">
      <dgm:prSet/>
      <dgm:spPr/>
      <dgm:t>
        <a:bodyPr/>
        <a:lstStyle/>
        <a:p>
          <a:pPr rtl="0"/>
          <a:r>
            <a:rPr lang="es-ES" b="1" dirty="0" smtClean="0"/>
            <a:t>“</a:t>
          </a:r>
          <a:r>
            <a:rPr lang="es-ES" i="1" dirty="0" smtClean="0"/>
            <a:t>Cualquier </a:t>
          </a:r>
          <a:r>
            <a:rPr lang="es-ES" i="1" u="sng" dirty="0" smtClean="0"/>
            <a:t>característica del puesto de trabajo</a:t>
          </a:r>
          <a:r>
            <a:rPr lang="es-ES" i="1" dirty="0" smtClean="0"/>
            <a:t> que pueda tener una influencia significativa en la generación de riesgos para la seguridad y salud del trabajador”. </a:t>
          </a:r>
          <a:endParaRPr lang="es-ES" i="1" dirty="0"/>
        </a:p>
      </dgm:t>
    </dgm:pt>
    <dgm:pt modelId="{ED735B41-81F7-41F8-AA52-30637E978066}" type="parTrans" cxnId="{68644735-C163-4C9C-B240-A0D7EF8C18A7}">
      <dgm:prSet/>
      <dgm:spPr/>
      <dgm:t>
        <a:bodyPr/>
        <a:lstStyle/>
        <a:p>
          <a:endParaRPr lang="es-ES"/>
        </a:p>
      </dgm:t>
    </dgm:pt>
    <dgm:pt modelId="{E0DE0338-00EE-4267-9522-5A48EE866E3C}" type="sibTrans" cxnId="{68644735-C163-4C9C-B240-A0D7EF8C18A7}">
      <dgm:prSet/>
      <dgm:spPr/>
      <dgm:t>
        <a:bodyPr/>
        <a:lstStyle/>
        <a:p>
          <a:endParaRPr lang="es-ES"/>
        </a:p>
      </dgm:t>
    </dgm:pt>
    <dgm:pt modelId="{8EB900FB-3270-4A58-9C66-072EA57E7329}">
      <dgm:prSet/>
      <dgm:spPr/>
      <dgm:t>
        <a:bodyPr/>
        <a:lstStyle/>
        <a:p>
          <a:pPr rtl="0"/>
          <a:r>
            <a:rPr lang="es-ES" b="1" dirty="0" smtClean="0"/>
            <a:t>Incluye: </a:t>
          </a:r>
          <a:r>
            <a:rPr lang="es-ES" dirty="0" smtClean="0"/>
            <a:t>Características de las instalaciones, equipos, productos y demás útiles del centro de trabajo; agentes físicos (ruido, vibraciones, temperatura…), químicos (vapores, gases, polvo…), y biológicos (virus, hongos…), y los procedimientos en su uso; y todas aquellas otras características como la organización del trabajo.</a:t>
          </a:r>
          <a:endParaRPr lang="es-ES" dirty="0"/>
        </a:p>
      </dgm:t>
    </dgm:pt>
    <dgm:pt modelId="{E2E3E322-AE04-43ED-8845-EDFD48687D00}" type="parTrans" cxnId="{AF1A5E71-CFF0-4733-919C-3C2E09061A8F}">
      <dgm:prSet/>
      <dgm:spPr/>
      <dgm:t>
        <a:bodyPr/>
        <a:lstStyle/>
        <a:p>
          <a:endParaRPr lang="es-ES"/>
        </a:p>
      </dgm:t>
    </dgm:pt>
    <dgm:pt modelId="{EA5BF62E-956F-49DC-952D-142F75438920}" type="sibTrans" cxnId="{AF1A5E71-CFF0-4733-919C-3C2E09061A8F}">
      <dgm:prSet/>
      <dgm:spPr/>
      <dgm:t>
        <a:bodyPr/>
        <a:lstStyle/>
        <a:p>
          <a:endParaRPr lang="es-ES"/>
        </a:p>
      </dgm:t>
    </dgm:pt>
    <dgm:pt modelId="{32642286-6E91-4E90-ACD7-5283120EE872}" type="pres">
      <dgm:prSet presAssocID="{19D71A8A-E54E-472C-8855-5CC7FB8A1AD8}" presName="linear" presStyleCnt="0">
        <dgm:presLayoutVars>
          <dgm:animLvl val="lvl"/>
          <dgm:resizeHandles val="exact"/>
        </dgm:presLayoutVars>
      </dgm:prSet>
      <dgm:spPr/>
      <dgm:t>
        <a:bodyPr/>
        <a:lstStyle/>
        <a:p>
          <a:endParaRPr lang="es-ES"/>
        </a:p>
      </dgm:t>
    </dgm:pt>
    <dgm:pt modelId="{F1AF16B2-01D2-40C3-9F0D-B0F4295C1A7E}" type="pres">
      <dgm:prSet presAssocID="{7F8A2ADA-1BA2-4E15-AA26-0170BDF105EF}" presName="parentText" presStyleLbl="node1" presStyleIdx="0" presStyleCnt="1">
        <dgm:presLayoutVars>
          <dgm:chMax val="0"/>
          <dgm:bulletEnabled val="1"/>
        </dgm:presLayoutVars>
      </dgm:prSet>
      <dgm:spPr/>
      <dgm:t>
        <a:bodyPr/>
        <a:lstStyle/>
        <a:p>
          <a:endParaRPr lang="es-ES"/>
        </a:p>
      </dgm:t>
    </dgm:pt>
    <dgm:pt modelId="{C098EFAE-C38D-4A42-BAC3-463350B484BB}" type="pres">
      <dgm:prSet presAssocID="{7F8A2ADA-1BA2-4E15-AA26-0170BDF105EF}" presName="childText" presStyleLbl="revTx" presStyleIdx="0" presStyleCnt="1">
        <dgm:presLayoutVars>
          <dgm:bulletEnabled val="1"/>
        </dgm:presLayoutVars>
      </dgm:prSet>
      <dgm:spPr/>
      <dgm:t>
        <a:bodyPr/>
        <a:lstStyle/>
        <a:p>
          <a:endParaRPr lang="es-ES"/>
        </a:p>
      </dgm:t>
    </dgm:pt>
  </dgm:ptLst>
  <dgm:cxnLst>
    <dgm:cxn modelId="{FAF14DD5-4D74-482A-A253-3A0EF9B08820}" type="presOf" srcId="{B4DD5B7E-DD54-481B-9E7C-2B52C3B82082}" destId="{C098EFAE-C38D-4A42-BAC3-463350B484BB}" srcOrd="0" destOrd="0" presId="urn:microsoft.com/office/officeart/2005/8/layout/vList2"/>
    <dgm:cxn modelId="{876F1424-7937-458A-BE06-28F7FD4D9296}" type="presOf" srcId="{7F8A2ADA-1BA2-4E15-AA26-0170BDF105EF}" destId="{F1AF16B2-01D2-40C3-9F0D-B0F4295C1A7E}" srcOrd="0" destOrd="0" presId="urn:microsoft.com/office/officeart/2005/8/layout/vList2"/>
    <dgm:cxn modelId="{9803A366-DE68-4447-87DC-E37D2031DA5A}" type="presOf" srcId="{19D71A8A-E54E-472C-8855-5CC7FB8A1AD8}" destId="{32642286-6E91-4E90-ACD7-5283120EE872}" srcOrd="0" destOrd="0" presId="urn:microsoft.com/office/officeart/2005/8/layout/vList2"/>
    <dgm:cxn modelId="{C7D380B1-5E99-4459-B16B-EE090B44F55F}" type="presOf" srcId="{8EB900FB-3270-4A58-9C66-072EA57E7329}" destId="{C098EFAE-C38D-4A42-BAC3-463350B484BB}" srcOrd="0" destOrd="1" presId="urn:microsoft.com/office/officeart/2005/8/layout/vList2"/>
    <dgm:cxn modelId="{AF1A5E71-CFF0-4733-919C-3C2E09061A8F}" srcId="{7F8A2ADA-1BA2-4E15-AA26-0170BDF105EF}" destId="{8EB900FB-3270-4A58-9C66-072EA57E7329}" srcOrd="1" destOrd="0" parTransId="{E2E3E322-AE04-43ED-8845-EDFD48687D00}" sibTransId="{EA5BF62E-956F-49DC-952D-142F75438920}"/>
    <dgm:cxn modelId="{9496C737-9C0D-4343-9BD0-BC5B265C47D5}" srcId="{19D71A8A-E54E-472C-8855-5CC7FB8A1AD8}" destId="{7F8A2ADA-1BA2-4E15-AA26-0170BDF105EF}" srcOrd="0" destOrd="0" parTransId="{0CFEA207-39E7-4CDE-A714-C61D10DF1457}" sibTransId="{F3EDA4E2-976D-4BE7-BC23-25D55EEBD7CE}"/>
    <dgm:cxn modelId="{68644735-C163-4C9C-B240-A0D7EF8C18A7}" srcId="{7F8A2ADA-1BA2-4E15-AA26-0170BDF105EF}" destId="{B4DD5B7E-DD54-481B-9E7C-2B52C3B82082}" srcOrd="0" destOrd="0" parTransId="{ED735B41-81F7-41F8-AA52-30637E978066}" sibTransId="{E0DE0338-00EE-4267-9522-5A48EE866E3C}"/>
    <dgm:cxn modelId="{962C1FC4-4254-48E7-A66F-1472ED50EB76}" type="presParOf" srcId="{32642286-6E91-4E90-ACD7-5283120EE872}" destId="{F1AF16B2-01D2-40C3-9F0D-B0F4295C1A7E}" srcOrd="0" destOrd="0" presId="urn:microsoft.com/office/officeart/2005/8/layout/vList2"/>
    <dgm:cxn modelId="{EA6B0FC7-BCCD-4BF7-A5F0-A69B55AC65C9}" type="presParOf" srcId="{32642286-6E91-4E90-ACD7-5283120EE872}" destId="{C098EFAE-C38D-4A42-BAC3-463350B484BB}" srcOrd="1"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96C4EA89-C4A6-488E-888B-2668D48C2E0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1A428D2B-947D-4140-B28B-A74143EDBA89}">
      <dgm:prSet/>
      <dgm:spPr/>
      <dgm:t>
        <a:bodyPr/>
        <a:lstStyle/>
        <a:p>
          <a:pPr rtl="0"/>
          <a:r>
            <a:rPr lang="es-ES" b="1" dirty="0" smtClean="0"/>
            <a:t>Factores de riesgo </a:t>
          </a:r>
          <a:endParaRPr lang="es-ES" b="1" dirty="0"/>
        </a:p>
      </dgm:t>
    </dgm:pt>
    <dgm:pt modelId="{38983227-BD89-4CC6-A78E-8F0F4D706293}" type="parTrans" cxnId="{71A0ABC5-28C4-40FF-8AD8-2875E40A5E20}">
      <dgm:prSet/>
      <dgm:spPr/>
      <dgm:t>
        <a:bodyPr/>
        <a:lstStyle/>
        <a:p>
          <a:endParaRPr lang="es-ES"/>
        </a:p>
      </dgm:t>
    </dgm:pt>
    <dgm:pt modelId="{B805149E-4C56-497F-87C4-448BC2BBE3E8}" type="sibTrans" cxnId="{71A0ABC5-28C4-40FF-8AD8-2875E40A5E20}">
      <dgm:prSet/>
      <dgm:spPr/>
      <dgm:t>
        <a:bodyPr/>
        <a:lstStyle/>
        <a:p>
          <a:endParaRPr lang="es-ES"/>
        </a:p>
      </dgm:t>
    </dgm:pt>
    <dgm:pt modelId="{7108F921-4AEF-41C8-BE2F-966677634316}">
      <dgm:prSet/>
      <dgm:spPr/>
      <dgm:t>
        <a:bodyPr/>
        <a:lstStyle/>
        <a:p>
          <a:pPr rtl="0"/>
          <a:r>
            <a:rPr lang="es-ES" dirty="0" smtClean="0"/>
            <a:t>Las condiciones de trabajo que de manera individual o combinada, </a:t>
          </a:r>
          <a:r>
            <a:rPr lang="es-ES" u="sng" dirty="0" smtClean="0"/>
            <a:t>aumentan la probabilidad de que el trabajador sufra un daño </a:t>
          </a:r>
          <a:r>
            <a:rPr lang="es-ES" dirty="0" smtClean="0"/>
            <a:t>en el trabajo, ya sea por la intensidad de la exposición, la duración de la exposición o la frecuencia de exposición.</a:t>
          </a:r>
          <a:endParaRPr lang="es-ES" dirty="0"/>
        </a:p>
      </dgm:t>
    </dgm:pt>
    <dgm:pt modelId="{8C0B08E3-0A7D-44DF-863A-6B45484317FF}" type="parTrans" cxnId="{7BB8C11E-4E23-4B73-977E-C120E925854D}">
      <dgm:prSet/>
      <dgm:spPr/>
      <dgm:t>
        <a:bodyPr/>
        <a:lstStyle/>
        <a:p>
          <a:endParaRPr lang="es-ES"/>
        </a:p>
      </dgm:t>
    </dgm:pt>
    <dgm:pt modelId="{2CE5CFB4-DF05-4A54-8186-8B4C65A342C8}" type="sibTrans" cxnId="{7BB8C11E-4E23-4B73-977E-C120E925854D}">
      <dgm:prSet/>
      <dgm:spPr/>
      <dgm:t>
        <a:bodyPr/>
        <a:lstStyle/>
        <a:p>
          <a:endParaRPr lang="es-ES"/>
        </a:p>
      </dgm:t>
    </dgm:pt>
    <dgm:pt modelId="{FBC0CFD3-F226-4C6B-9555-9C289356F90F}">
      <dgm:prSet/>
      <dgm:spPr/>
      <dgm:t>
        <a:bodyPr/>
        <a:lstStyle/>
        <a:p>
          <a:pPr rtl="0"/>
          <a:r>
            <a:rPr lang="es-ES" b="1" dirty="0" smtClean="0"/>
            <a:t>Factores de riesgo ergonómicos destacados: </a:t>
          </a:r>
          <a:r>
            <a:rPr lang="es-ES" dirty="0" smtClean="0"/>
            <a:t>los factores biomecánicos (manipulación manual de cargas, la adopción de posturas forzadas, la repetición de movimientos, vibraciones mecánicas…) y otros factores de riesgo ambientales, del entorno de trabajo, de la organización del trabajo… que pueden agravar o aumentar la probabilidad de sufrir un trastorno musculoesquelético. </a:t>
          </a:r>
          <a:endParaRPr lang="es-ES" dirty="0"/>
        </a:p>
      </dgm:t>
    </dgm:pt>
    <dgm:pt modelId="{520AD679-DF16-4168-921F-4FA5E73A354C}" type="parTrans" cxnId="{E5EA90B3-F921-4740-A430-F02D2B6D40E6}">
      <dgm:prSet/>
      <dgm:spPr/>
      <dgm:t>
        <a:bodyPr/>
        <a:lstStyle/>
        <a:p>
          <a:endParaRPr lang="es-ES"/>
        </a:p>
      </dgm:t>
    </dgm:pt>
    <dgm:pt modelId="{7354DF1C-B8F5-4F9F-B710-38E7A39D8DBC}" type="sibTrans" cxnId="{E5EA90B3-F921-4740-A430-F02D2B6D40E6}">
      <dgm:prSet/>
      <dgm:spPr/>
      <dgm:t>
        <a:bodyPr/>
        <a:lstStyle/>
        <a:p>
          <a:endParaRPr lang="es-ES"/>
        </a:p>
      </dgm:t>
    </dgm:pt>
    <dgm:pt modelId="{10127978-822F-4D64-8280-A5752C1904CA}">
      <dgm:prSet/>
      <dgm:spPr/>
      <dgm:t>
        <a:bodyPr/>
        <a:lstStyle/>
        <a:p>
          <a:pPr rtl="0"/>
          <a:r>
            <a:rPr lang="es-ES" b="1" dirty="0" smtClean="0"/>
            <a:t>Riesgo laboral </a:t>
          </a:r>
          <a:endParaRPr lang="es-ES" b="1" dirty="0"/>
        </a:p>
      </dgm:t>
    </dgm:pt>
    <dgm:pt modelId="{BF4548CF-1F25-400F-A501-A830837AA307}" type="parTrans" cxnId="{26B2DDD8-5D88-4B7B-8C12-AF7339BE3ED5}">
      <dgm:prSet/>
      <dgm:spPr/>
      <dgm:t>
        <a:bodyPr/>
        <a:lstStyle/>
        <a:p>
          <a:endParaRPr lang="es-ES"/>
        </a:p>
      </dgm:t>
    </dgm:pt>
    <dgm:pt modelId="{9697AF81-F08E-428F-BEC9-D07D2EE2D7A9}" type="sibTrans" cxnId="{26B2DDD8-5D88-4B7B-8C12-AF7339BE3ED5}">
      <dgm:prSet/>
      <dgm:spPr/>
      <dgm:t>
        <a:bodyPr/>
        <a:lstStyle/>
        <a:p>
          <a:endParaRPr lang="es-ES"/>
        </a:p>
      </dgm:t>
    </dgm:pt>
    <dgm:pt modelId="{BEC2EC84-9BEA-4A00-886C-1814ACBE296A}">
      <dgm:prSet/>
      <dgm:spPr/>
      <dgm:t>
        <a:bodyPr/>
        <a:lstStyle/>
        <a:p>
          <a:pPr rtl="0"/>
          <a:r>
            <a:rPr lang="es-ES" u="sng" dirty="0" smtClean="0"/>
            <a:t>Posibilidad de que el trabajador sufra daños a la salud</a:t>
          </a:r>
          <a:r>
            <a:rPr lang="es-ES" dirty="0" smtClean="0"/>
            <a:t> derivados de su trabajo, que será de mayor o menor nivel dependiendo de la probabilidad de que se produzca el daño, gravedad del daño y número de expuestos.  </a:t>
          </a:r>
          <a:endParaRPr lang="es-ES" dirty="0"/>
        </a:p>
      </dgm:t>
    </dgm:pt>
    <dgm:pt modelId="{20EE0BD7-CF11-4E78-95A7-72E88DB96760}" type="parTrans" cxnId="{BB53663B-AA9B-4535-805A-4CF9AB0F2EFA}">
      <dgm:prSet/>
      <dgm:spPr/>
      <dgm:t>
        <a:bodyPr/>
        <a:lstStyle/>
        <a:p>
          <a:endParaRPr lang="es-ES"/>
        </a:p>
      </dgm:t>
    </dgm:pt>
    <dgm:pt modelId="{1A473579-6A3D-42EB-8736-15A94D9D0C14}" type="sibTrans" cxnId="{BB53663B-AA9B-4535-805A-4CF9AB0F2EFA}">
      <dgm:prSet/>
      <dgm:spPr/>
      <dgm:t>
        <a:bodyPr/>
        <a:lstStyle/>
        <a:p>
          <a:endParaRPr lang="es-ES"/>
        </a:p>
      </dgm:t>
    </dgm:pt>
    <dgm:pt modelId="{B97D2576-D75B-4585-9654-086D5B67E439}">
      <dgm:prSet/>
      <dgm:spPr/>
      <dgm:t>
        <a:bodyPr/>
        <a:lstStyle/>
        <a:p>
          <a:pPr rtl="0"/>
          <a:r>
            <a:rPr lang="es-ES" b="1" dirty="0" smtClean="0"/>
            <a:t>El riesgo ergonómico produce trastornos musculoesqueléticos. </a:t>
          </a:r>
          <a:endParaRPr lang="es-ES" b="1" dirty="0"/>
        </a:p>
      </dgm:t>
    </dgm:pt>
    <dgm:pt modelId="{A07B3CFA-F086-4389-82BA-6E65B6E9C7B4}" type="parTrans" cxnId="{92659BE4-AC44-43E6-AF57-D08C33E4B626}">
      <dgm:prSet/>
      <dgm:spPr/>
      <dgm:t>
        <a:bodyPr/>
        <a:lstStyle/>
        <a:p>
          <a:endParaRPr lang="es-ES"/>
        </a:p>
      </dgm:t>
    </dgm:pt>
    <dgm:pt modelId="{45CD03F1-7051-4696-9275-F548041FB30F}" type="sibTrans" cxnId="{92659BE4-AC44-43E6-AF57-D08C33E4B626}">
      <dgm:prSet/>
      <dgm:spPr/>
      <dgm:t>
        <a:bodyPr/>
        <a:lstStyle/>
        <a:p>
          <a:endParaRPr lang="es-ES"/>
        </a:p>
      </dgm:t>
    </dgm:pt>
    <dgm:pt modelId="{C2DDF4B8-3887-498A-BD4E-71D87CCDC080}" type="pres">
      <dgm:prSet presAssocID="{96C4EA89-C4A6-488E-888B-2668D48C2E03}" presName="linear" presStyleCnt="0">
        <dgm:presLayoutVars>
          <dgm:animLvl val="lvl"/>
          <dgm:resizeHandles val="exact"/>
        </dgm:presLayoutVars>
      </dgm:prSet>
      <dgm:spPr/>
      <dgm:t>
        <a:bodyPr/>
        <a:lstStyle/>
        <a:p>
          <a:endParaRPr lang="es-ES"/>
        </a:p>
      </dgm:t>
    </dgm:pt>
    <dgm:pt modelId="{BD710152-BB85-408E-B4F6-3881F3824960}" type="pres">
      <dgm:prSet presAssocID="{1A428D2B-947D-4140-B28B-A74143EDBA89}" presName="parentText" presStyleLbl="node1" presStyleIdx="0" presStyleCnt="2">
        <dgm:presLayoutVars>
          <dgm:chMax val="0"/>
          <dgm:bulletEnabled val="1"/>
        </dgm:presLayoutVars>
      </dgm:prSet>
      <dgm:spPr/>
      <dgm:t>
        <a:bodyPr/>
        <a:lstStyle/>
        <a:p>
          <a:endParaRPr lang="es-ES"/>
        </a:p>
      </dgm:t>
    </dgm:pt>
    <dgm:pt modelId="{492042AA-19DD-4EFB-B19D-08198B725608}" type="pres">
      <dgm:prSet presAssocID="{1A428D2B-947D-4140-B28B-A74143EDBA89}" presName="childText" presStyleLbl="revTx" presStyleIdx="0" presStyleCnt="2">
        <dgm:presLayoutVars>
          <dgm:bulletEnabled val="1"/>
        </dgm:presLayoutVars>
      </dgm:prSet>
      <dgm:spPr/>
      <dgm:t>
        <a:bodyPr/>
        <a:lstStyle/>
        <a:p>
          <a:endParaRPr lang="es-ES"/>
        </a:p>
      </dgm:t>
    </dgm:pt>
    <dgm:pt modelId="{F4866814-E004-4C73-9CA2-0C426284E7CC}" type="pres">
      <dgm:prSet presAssocID="{10127978-822F-4D64-8280-A5752C1904CA}" presName="parentText" presStyleLbl="node1" presStyleIdx="1" presStyleCnt="2">
        <dgm:presLayoutVars>
          <dgm:chMax val="0"/>
          <dgm:bulletEnabled val="1"/>
        </dgm:presLayoutVars>
      </dgm:prSet>
      <dgm:spPr/>
      <dgm:t>
        <a:bodyPr/>
        <a:lstStyle/>
        <a:p>
          <a:endParaRPr lang="es-ES"/>
        </a:p>
      </dgm:t>
    </dgm:pt>
    <dgm:pt modelId="{AC2E14C5-3199-43BE-9400-4BC7DFE62297}" type="pres">
      <dgm:prSet presAssocID="{10127978-822F-4D64-8280-A5752C1904CA}" presName="childText" presStyleLbl="revTx" presStyleIdx="1" presStyleCnt="2">
        <dgm:presLayoutVars>
          <dgm:bulletEnabled val="1"/>
        </dgm:presLayoutVars>
      </dgm:prSet>
      <dgm:spPr/>
      <dgm:t>
        <a:bodyPr/>
        <a:lstStyle/>
        <a:p>
          <a:endParaRPr lang="es-ES"/>
        </a:p>
      </dgm:t>
    </dgm:pt>
  </dgm:ptLst>
  <dgm:cxnLst>
    <dgm:cxn modelId="{92659BE4-AC44-43E6-AF57-D08C33E4B626}" srcId="{10127978-822F-4D64-8280-A5752C1904CA}" destId="{B97D2576-D75B-4585-9654-086D5B67E439}" srcOrd="1" destOrd="0" parTransId="{A07B3CFA-F086-4389-82BA-6E65B6E9C7B4}" sibTransId="{45CD03F1-7051-4696-9275-F548041FB30F}"/>
    <dgm:cxn modelId="{71A0ABC5-28C4-40FF-8AD8-2875E40A5E20}" srcId="{96C4EA89-C4A6-488E-888B-2668D48C2E03}" destId="{1A428D2B-947D-4140-B28B-A74143EDBA89}" srcOrd="0" destOrd="0" parTransId="{38983227-BD89-4CC6-A78E-8F0F4D706293}" sibTransId="{B805149E-4C56-497F-87C4-448BC2BBE3E8}"/>
    <dgm:cxn modelId="{56B56876-950B-4A25-AA69-BEDBF3E737F6}" type="presOf" srcId="{BEC2EC84-9BEA-4A00-886C-1814ACBE296A}" destId="{AC2E14C5-3199-43BE-9400-4BC7DFE62297}" srcOrd="0" destOrd="0" presId="urn:microsoft.com/office/officeart/2005/8/layout/vList2"/>
    <dgm:cxn modelId="{26B2DDD8-5D88-4B7B-8C12-AF7339BE3ED5}" srcId="{96C4EA89-C4A6-488E-888B-2668D48C2E03}" destId="{10127978-822F-4D64-8280-A5752C1904CA}" srcOrd="1" destOrd="0" parTransId="{BF4548CF-1F25-400F-A501-A830837AA307}" sibTransId="{9697AF81-F08E-428F-BEC9-D07D2EE2D7A9}"/>
    <dgm:cxn modelId="{AADD9A50-E514-4449-AD62-AA50C1B70280}" type="presOf" srcId="{96C4EA89-C4A6-488E-888B-2668D48C2E03}" destId="{C2DDF4B8-3887-498A-BD4E-71D87CCDC080}" srcOrd="0" destOrd="0" presId="urn:microsoft.com/office/officeart/2005/8/layout/vList2"/>
    <dgm:cxn modelId="{CE6173B5-51FC-48A9-A860-A14A0E443F73}" type="presOf" srcId="{B97D2576-D75B-4585-9654-086D5B67E439}" destId="{AC2E14C5-3199-43BE-9400-4BC7DFE62297}" srcOrd="0" destOrd="1" presId="urn:microsoft.com/office/officeart/2005/8/layout/vList2"/>
    <dgm:cxn modelId="{5DBBBB16-93E7-4993-9E37-D5A571CFD95C}" type="presOf" srcId="{7108F921-4AEF-41C8-BE2F-966677634316}" destId="{492042AA-19DD-4EFB-B19D-08198B725608}" srcOrd="0" destOrd="0" presId="urn:microsoft.com/office/officeart/2005/8/layout/vList2"/>
    <dgm:cxn modelId="{832AE91B-4100-4173-BCB4-44FCF27BF05D}" type="presOf" srcId="{1A428D2B-947D-4140-B28B-A74143EDBA89}" destId="{BD710152-BB85-408E-B4F6-3881F3824960}" srcOrd="0" destOrd="0" presId="urn:microsoft.com/office/officeart/2005/8/layout/vList2"/>
    <dgm:cxn modelId="{22766313-AFED-4FE6-86B1-482FF7CD8084}" type="presOf" srcId="{10127978-822F-4D64-8280-A5752C1904CA}" destId="{F4866814-E004-4C73-9CA2-0C426284E7CC}" srcOrd="0" destOrd="0" presId="urn:microsoft.com/office/officeart/2005/8/layout/vList2"/>
    <dgm:cxn modelId="{BB53663B-AA9B-4535-805A-4CF9AB0F2EFA}" srcId="{10127978-822F-4D64-8280-A5752C1904CA}" destId="{BEC2EC84-9BEA-4A00-886C-1814ACBE296A}" srcOrd="0" destOrd="0" parTransId="{20EE0BD7-CF11-4E78-95A7-72E88DB96760}" sibTransId="{1A473579-6A3D-42EB-8736-15A94D9D0C14}"/>
    <dgm:cxn modelId="{7BB8C11E-4E23-4B73-977E-C120E925854D}" srcId="{1A428D2B-947D-4140-B28B-A74143EDBA89}" destId="{7108F921-4AEF-41C8-BE2F-966677634316}" srcOrd="0" destOrd="0" parTransId="{8C0B08E3-0A7D-44DF-863A-6B45484317FF}" sibTransId="{2CE5CFB4-DF05-4A54-8186-8B4C65A342C8}"/>
    <dgm:cxn modelId="{62C724BF-1106-4C9A-9BC6-075D1FCECACD}" type="presOf" srcId="{FBC0CFD3-F226-4C6B-9555-9C289356F90F}" destId="{492042AA-19DD-4EFB-B19D-08198B725608}" srcOrd="0" destOrd="1" presId="urn:microsoft.com/office/officeart/2005/8/layout/vList2"/>
    <dgm:cxn modelId="{E5EA90B3-F921-4740-A430-F02D2B6D40E6}" srcId="{1A428D2B-947D-4140-B28B-A74143EDBA89}" destId="{FBC0CFD3-F226-4C6B-9555-9C289356F90F}" srcOrd="1" destOrd="0" parTransId="{520AD679-DF16-4168-921F-4FA5E73A354C}" sibTransId="{7354DF1C-B8F5-4F9F-B710-38E7A39D8DBC}"/>
    <dgm:cxn modelId="{24494DCA-3357-4124-816D-BB4018BF8ACA}" type="presParOf" srcId="{C2DDF4B8-3887-498A-BD4E-71D87CCDC080}" destId="{BD710152-BB85-408E-B4F6-3881F3824960}" srcOrd="0" destOrd="0" presId="urn:microsoft.com/office/officeart/2005/8/layout/vList2"/>
    <dgm:cxn modelId="{F37079C0-CC5C-4F48-81BC-0469F981ADB9}" type="presParOf" srcId="{C2DDF4B8-3887-498A-BD4E-71D87CCDC080}" destId="{492042AA-19DD-4EFB-B19D-08198B725608}" srcOrd="1" destOrd="0" presId="urn:microsoft.com/office/officeart/2005/8/layout/vList2"/>
    <dgm:cxn modelId="{05E92464-2455-428D-818E-885D92E7CBEC}" type="presParOf" srcId="{C2DDF4B8-3887-498A-BD4E-71D87CCDC080}" destId="{F4866814-E004-4C73-9CA2-0C426284E7CC}" srcOrd="2" destOrd="0" presId="urn:microsoft.com/office/officeart/2005/8/layout/vList2"/>
    <dgm:cxn modelId="{4F272721-E2E7-497D-9432-E55342EF8C87}" type="presParOf" srcId="{C2DDF4B8-3887-498A-BD4E-71D87CCDC080}" destId="{AC2E14C5-3199-43BE-9400-4BC7DFE62297}" srcOrd="3"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F6E4DE72-4F0E-4A99-8038-F4AF5F11915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CC356C9D-D530-4F80-A881-28AB87A8F2D7}">
      <dgm:prSet/>
      <dgm:spPr/>
      <dgm:t>
        <a:bodyPr/>
        <a:lstStyle/>
        <a:p>
          <a:pPr rtl="0"/>
          <a:r>
            <a:rPr lang="es-ES" b="1" dirty="0" smtClean="0"/>
            <a:t>Fatiga muscular </a:t>
          </a:r>
          <a:endParaRPr lang="es-ES" dirty="0"/>
        </a:p>
      </dgm:t>
    </dgm:pt>
    <dgm:pt modelId="{B8496A79-F83F-4E14-A1B4-7337EA298ED1}" type="parTrans" cxnId="{2129C92F-CF5B-4973-9153-621F6A8D1E43}">
      <dgm:prSet/>
      <dgm:spPr/>
      <dgm:t>
        <a:bodyPr/>
        <a:lstStyle/>
        <a:p>
          <a:endParaRPr lang="es-ES"/>
        </a:p>
      </dgm:t>
    </dgm:pt>
    <dgm:pt modelId="{A540FCD8-857D-4146-BA68-2222521E5DB1}" type="sibTrans" cxnId="{2129C92F-CF5B-4973-9153-621F6A8D1E43}">
      <dgm:prSet/>
      <dgm:spPr/>
      <dgm:t>
        <a:bodyPr/>
        <a:lstStyle/>
        <a:p>
          <a:endParaRPr lang="es-ES"/>
        </a:p>
      </dgm:t>
    </dgm:pt>
    <dgm:pt modelId="{C44C8914-B55D-4842-B947-902E2180A29E}">
      <dgm:prSet/>
      <dgm:spPr/>
      <dgm:t>
        <a:bodyPr/>
        <a:lstStyle/>
        <a:p>
          <a:pPr rtl="0"/>
          <a:r>
            <a:rPr lang="es-ES" dirty="0" smtClean="0"/>
            <a:t>Disminución de la capacidad física. </a:t>
          </a:r>
          <a:endParaRPr lang="es-ES" dirty="0"/>
        </a:p>
      </dgm:t>
    </dgm:pt>
    <dgm:pt modelId="{C3E2D5EC-C13A-4308-9467-6CD9B5A2B458}" type="parTrans" cxnId="{62FA479E-E9F3-46B5-97CE-C2CABF413019}">
      <dgm:prSet/>
      <dgm:spPr/>
      <dgm:t>
        <a:bodyPr/>
        <a:lstStyle/>
        <a:p>
          <a:endParaRPr lang="es-ES"/>
        </a:p>
      </dgm:t>
    </dgm:pt>
    <dgm:pt modelId="{CADE12D2-7117-46C6-8FEB-FFC0EA44E715}" type="sibTrans" cxnId="{62FA479E-E9F3-46B5-97CE-C2CABF413019}">
      <dgm:prSet/>
      <dgm:spPr/>
      <dgm:t>
        <a:bodyPr/>
        <a:lstStyle/>
        <a:p>
          <a:endParaRPr lang="es-ES"/>
        </a:p>
      </dgm:t>
    </dgm:pt>
    <dgm:pt modelId="{87526A43-62BC-4222-BD12-057BD59E8513}">
      <dgm:prSet/>
      <dgm:spPr/>
      <dgm:t>
        <a:bodyPr/>
        <a:lstStyle/>
        <a:p>
          <a:pPr rtl="0"/>
          <a:r>
            <a:rPr lang="es-ES" dirty="0" smtClean="0"/>
            <a:t>Cansancio generalizado. </a:t>
          </a:r>
          <a:endParaRPr lang="es-ES" dirty="0"/>
        </a:p>
      </dgm:t>
    </dgm:pt>
    <dgm:pt modelId="{48714807-241B-4F2F-8735-AE25E777715B}" type="parTrans" cxnId="{58AF148F-677A-4C01-91F4-B512EA068C49}">
      <dgm:prSet/>
      <dgm:spPr/>
      <dgm:t>
        <a:bodyPr/>
        <a:lstStyle/>
        <a:p>
          <a:endParaRPr lang="es-ES"/>
        </a:p>
      </dgm:t>
    </dgm:pt>
    <dgm:pt modelId="{FDED9F3F-7E49-49F4-8F78-5ECBFDCEF5C6}" type="sibTrans" cxnId="{58AF148F-677A-4C01-91F4-B512EA068C49}">
      <dgm:prSet/>
      <dgm:spPr/>
      <dgm:t>
        <a:bodyPr/>
        <a:lstStyle/>
        <a:p>
          <a:endParaRPr lang="es-ES"/>
        </a:p>
      </dgm:t>
    </dgm:pt>
    <dgm:pt modelId="{0EC0D4B3-C288-4578-8C9E-954AA9AFD0C5}">
      <dgm:prSet/>
      <dgm:spPr/>
      <dgm:t>
        <a:bodyPr/>
        <a:lstStyle/>
        <a:p>
          <a:pPr rtl="0"/>
          <a:r>
            <a:rPr lang="es-ES" dirty="0" smtClean="0"/>
            <a:t>Disminución del rendimiento (calidad y cantidad).</a:t>
          </a:r>
          <a:endParaRPr lang="es-ES" dirty="0"/>
        </a:p>
      </dgm:t>
    </dgm:pt>
    <dgm:pt modelId="{B44E8D9F-F4AF-4337-A926-DD09CC3D7148}" type="parTrans" cxnId="{DE3B369A-3A4E-4F88-94FB-A127B2F48694}">
      <dgm:prSet/>
      <dgm:spPr/>
      <dgm:t>
        <a:bodyPr/>
        <a:lstStyle/>
        <a:p>
          <a:endParaRPr lang="es-ES"/>
        </a:p>
      </dgm:t>
    </dgm:pt>
    <dgm:pt modelId="{93D04B77-F19A-411C-A6B3-5DC231396760}" type="sibTrans" cxnId="{DE3B369A-3A4E-4F88-94FB-A127B2F48694}">
      <dgm:prSet/>
      <dgm:spPr/>
      <dgm:t>
        <a:bodyPr/>
        <a:lstStyle/>
        <a:p>
          <a:endParaRPr lang="es-ES"/>
        </a:p>
      </dgm:t>
    </dgm:pt>
    <dgm:pt modelId="{7766B5CB-9835-4575-AEA9-0AB2E524410F}">
      <dgm:prSet/>
      <dgm:spPr/>
      <dgm:t>
        <a:bodyPr/>
        <a:lstStyle/>
        <a:p>
          <a:pPr rtl="0"/>
          <a:r>
            <a:rPr lang="es-ES" b="1" dirty="0" smtClean="0"/>
            <a:t>Daños a la salud de origen laboral </a:t>
          </a:r>
          <a:r>
            <a:rPr lang="es-ES" dirty="0" smtClean="0"/>
            <a:t> </a:t>
          </a:r>
          <a:endParaRPr lang="es-ES" dirty="0"/>
        </a:p>
      </dgm:t>
    </dgm:pt>
    <dgm:pt modelId="{1BF4E339-B06C-4115-A31E-0944C3872380}" type="parTrans" cxnId="{4ED4481C-BAAC-4588-9E9D-E191EF9D302F}">
      <dgm:prSet/>
      <dgm:spPr/>
      <dgm:t>
        <a:bodyPr/>
        <a:lstStyle/>
        <a:p>
          <a:endParaRPr lang="es-ES"/>
        </a:p>
      </dgm:t>
    </dgm:pt>
    <dgm:pt modelId="{9D4828AA-6645-48F9-8E03-6C2833ACE27F}" type="sibTrans" cxnId="{4ED4481C-BAAC-4588-9E9D-E191EF9D302F}">
      <dgm:prSet/>
      <dgm:spPr/>
      <dgm:t>
        <a:bodyPr/>
        <a:lstStyle/>
        <a:p>
          <a:endParaRPr lang="es-ES"/>
        </a:p>
      </dgm:t>
    </dgm:pt>
    <dgm:pt modelId="{977AC7F5-EF53-42D9-B31B-CE53590130C7}">
      <dgm:prSet/>
      <dgm:spPr/>
      <dgm:t>
        <a:bodyPr/>
        <a:lstStyle/>
        <a:p>
          <a:pPr rtl="0"/>
          <a:r>
            <a:rPr lang="es-ES" dirty="0" smtClean="0"/>
            <a:t>Enfermedades, patologías o lesiones sufridas con motivo u ocasión del trabajo, derivadas de la exposición a factores de riesgo laborales.</a:t>
          </a:r>
          <a:endParaRPr lang="es-ES" dirty="0"/>
        </a:p>
      </dgm:t>
    </dgm:pt>
    <dgm:pt modelId="{9C525054-B14E-4D33-AA64-7B6CADBA03B4}" type="parTrans" cxnId="{942B30E7-83AA-4385-B490-9DB725DE8A15}">
      <dgm:prSet/>
      <dgm:spPr/>
      <dgm:t>
        <a:bodyPr/>
        <a:lstStyle/>
        <a:p>
          <a:endParaRPr lang="es-ES"/>
        </a:p>
      </dgm:t>
    </dgm:pt>
    <dgm:pt modelId="{868A2467-E13F-45AE-ABFE-2FA1C6050EA2}" type="sibTrans" cxnId="{942B30E7-83AA-4385-B490-9DB725DE8A15}">
      <dgm:prSet/>
      <dgm:spPr/>
      <dgm:t>
        <a:bodyPr/>
        <a:lstStyle/>
        <a:p>
          <a:endParaRPr lang="es-ES"/>
        </a:p>
      </dgm:t>
    </dgm:pt>
    <dgm:pt modelId="{0F51F202-F77E-4ECC-9C88-5F1C47237180}">
      <dgm:prSet/>
      <dgm:spPr/>
      <dgm:t>
        <a:bodyPr/>
        <a:lstStyle/>
        <a:p>
          <a:pPr rtl="0"/>
          <a:r>
            <a:rPr lang="es-ES" b="1" dirty="0" smtClean="0"/>
            <a:t>Los Trastornos Musculoesqueléticos (TME) son daños derivados de la falta de condiciones ergonómicas en los puestos de trabajo. </a:t>
          </a:r>
          <a:endParaRPr lang="es-ES" b="1" i="1" dirty="0"/>
        </a:p>
      </dgm:t>
    </dgm:pt>
    <dgm:pt modelId="{EF197D1B-C255-4A83-8449-4F84B8883730}" type="parTrans" cxnId="{87364D36-906F-48DA-810E-D3AEE199C27C}">
      <dgm:prSet/>
      <dgm:spPr/>
      <dgm:t>
        <a:bodyPr/>
        <a:lstStyle/>
        <a:p>
          <a:endParaRPr lang="es-ES"/>
        </a:p>
      </dgm:t>
    </dgm:pt>
    <dgm:pt modelId="{C11A0D25-7C1A-4BAA-9E6C-6188A5A7825C}" type="sibTrans" cxnId="{87364D36-906F-48DA-810E-D3AEE199C27C}">
      <dgm:prSet/>
      <dgm:spPr/>
      <dgm:t>
        <a:bodyPr/>
        <a:lstStyle/>
        <a:p>
          <a:endParaRPr lang="es-ES"/>
        </a:p>
      </dgm:t>
    </dgm:pt>
    <dgm:pt modelId="{F1CFC793-F918-400A-9CF3-434E6CACC404}" type="pres">
      <dgm:prSet presAssocID="{F6E4DE72-4F0E-4A99-8038-F4AF5F119151}" presName="linear" presStyleCnt="0">
        <dgm:presLayoutVars>
          <dgm:animLvl val="lvl"/>
          <dgm:resizeHandles val="exact"/>
        </dgm:presLayoutVars>
      </dgm:prSet>
      <dgm:spPr/>
      <dgm:t>
        <a:bodyPr/>
        <a:lstStyle/>
        <a:p>
          <a:endParaRPr lang="es-ES"/>
        </a:p>
      </dgm:t>
    </dgm:pt>
    <dgm:pt modelId="{9C2E4CFF-926A-43C2-AD48-06B4E96FA7AB}" type="pres">
      <dgm:prSet presAssocID="{CC356C9D-D530-4F80-A881-28AB87A8F2D7}" presName="parentText" presStyleLbl="node1" presStyleIdx="0" presStyleCnt="2">
        <dgm:presLayoutVars>
          <dgm:chMax val="0"/>
          <dgm:bulletEnabled val="1"/>
        </dgm:presLayoutVars>
      </dgm:prSet>
      <dgm:spPr/>
      <dgm:t>
        <a:bodyPr/>
        <a:lstStyle/>
        <a:p>
          <a:endParaRPr lang="es-ES"/>
        </a:p>
      </dgm:t>
    </dgm:pt>
    <dgm:pt modelId="{C950E4EB-37DF-41EE-9875-38DC297A37EC}" type="pres">
      <dgm:prSet presAssocID="{CC356C9D-D530-4F80-A881-28AB87A8F2D7}" presName="childText" presStyleLbl="revTx" presStyleIdx="0" presStyleCnt="2">
        <dgm:presLayoutVars>
          <dgm:bulletEnabled val="1"/>
        </dgm:presLayoutVars>
      </dgm:prSet>
      <dgm:spPr/>
      <dgm:t>
        <a:bodyPr/>
        <a:lstStyle/>
        <a:p>
          <a:endParaRPr lang="es-ES"/>
        </a:p>
      </dgm:t>
    </dgm:pt>
    <dgm:pt modelId="{E96A1E38-C152-41A4-B545-EADD9C221A66}" type="pres">
      <dgm:prSet presAssocID="{7766B5CB-9835-4575-AEA9-0AB2E524410F}" presName="parentText" presStyleLbl="node1" presStyleIdx="1" presStyleCnt="2">
        <dgm:presLayoutVars>
          <dgm:chMax val="0"/>
          <dgm:bulletEnabled val="1"/>
        </dgm:presLayoutVars>
      </dgm:prSet>
      <dgm:spPr/>
      <dgm:t>
        <a:bodyPr/>
        <a:lstStyle/>
        <a:p>
          <a:endParaRPr lang="es-ES"/>
        </a:p>
      </dgm:t>
    </dgm:pt>
    <dgm:pt modelId="{7D4B4EC2-40E4-4FA7-AF0F-70711D1E7D1F}" type="pres">
      <dgm:prSet presAssocID="{7766B5CB-9835-4575-AEA9-0AB2E524410F}" presName="childText" presStyleLbl="revTx" presStyleIdx="1" presStyleCnt="2">
        <dgm:presLayoutVars>
          <dgm:bulletEnabled val="1"/>
        </dgm:presLayoutVars>
      </dgm:prSet>
      <dgm:spPr/>
      <dgm:t>
        <a:bodyPr/>
        <a:lstStyle/>
        <a:p>
          <a:endParaRPr lang="es-ES"/>
        </a:p>
      </dgm:t>
    </dgm:pt>
  </dgm:ptLst>
  <dgm:cxnLst>
    <dgm:cxn modelId="{086F1732-E886-4410-A090-2D33AA4A722D}" type="presOf" srcId="{87526A43-62BC-4222-BD12-057BD59E8513}" destId="{C950E4EB-37DF-41EE-9875-38DC297A37EC}" srcOrd="0" destOrd="1" presId="urn:microsoft.com/office/officeart/2005/8/layout/vList2"/>
    <dgm:cxn modelId="{62FA479E-E9F3-46B5-97CE-C2CABF413019}" srcId="{CC356C9D-D530-4F80-A881-28AB87A8F2D7}" destId="{C44C8914-B55D-4842-B947-902E2180A29E}" srcOrd="0" destOrd="0" parTransId="{C3E2D5EC-C13A-4308-9467-6CD9B5A2B458}" sibTransId="{CADE12D2-7117-46C6-8FEB-FFC0EA44E715}"/>
    <dgm:cxn modelId="{87364D36-906F-48DA-810E-D3AEE199C27C}" srcId="{7766B5CB-9835-4575-AEA9-0AB2E524410F}" destId="{0F51F202-F77E-4ECC-9C88-5F1C47237180}" srcOrd="1" destOrd="0" parTransId="{EF197D1B-C255-4A83-8449-4F84B8883730}" sibTransId="{C11A0D25-7C1A-4BAA-9E6C-6188A5A7825C}"/>
    <dgm:cxn modelId="{2129C92F-CF5B-4973-9153-621F6A8D1E43}" srcId="{F6E4DE72-4F0E-4A99-8038-F4AF5F119151}" destId="{CC356C9D-D530-4F80-A881-28AB87A8F2D7}" srcOrd="0" destOrd="0" parTransId="{B8496A79-F83F-4E14-A1B4-7337EA298ED1}" sibTransId="{A540FCD8-857D-4146-BA68-2222521E5DB1}"/>
    <dgm:cxn modelId="{4ED4481C-BAAC-4588-9E9D-E191EF9D302F}" srcId="{F6E4DE72-4F0E-4A99-8038-F4AF5F119151}" destId="{7766B5CB-9835-4575-AEA9-0AB2E524410F}" srcOrd="1" destOrd="0" parTransId="{1BF4E339-B06C-4115-A31E-0944C3872380}" sibTransId="{9D4828AA-6645-48F9-8E03-6C2833ACE27F}"/>
    <dgm:cxn modelId="{DE3B369A-3A4E-4F88-94FB-A127B2F48694}" srcId="{CC356C9D-D530-4F80-A881-28AB87A8F2D7}" destId="{0EC0D4B3-C288-4578-8C9E-954AA9AFD0C5}" srcOrd="2" destOrd="0" parTransId="{B44E8D9F-F4AF-4337-A926-DD09CC3D7148}" sibTransId="{93D04B77-F19A-411C-A6B3-5DC231396760}"/>
    <dgm:cxn modelId="{58AF148F-677A-4C01-91F4-B512EA068C49}" srcId="{CC356C9D-D530-4F80-A881-28AB87A8F2D7}" destId="{87526A43-62BC-4222-BD12-057BD59E8513}" srcOrd="1" destOrd="0" parTransId="{48714807-241B-4F2F-8735-AE25E777715B}" sibTransId="{FDED9F3F-7E49-49F4-8F78-5ECBFDCEF5C6}"/>
    <dgm:cxn modelId="{525C5AAF-1FA1-4D07-91D8-0C86C4B84662}" type="presOf" srcId="{0EC0D4B3-C288-4578-8C9E-954AA9AFD0C5}" destId="{C950E4EB-37DF-41EE-9875-38DC297A37EC}" srcOrd="0" destOrd="2" presId="urn:microsoft.com/office/officeart/2005/8/layout/vList2"/>
    <dgm:cxn modelId="{DA37EAC8-970A-413B-863B-895849C59B01}" type="presOf" srcId="{F6E4DE72-4F0E-4A99-8038-F4AF5F119151}" destId="{F1CFC793-F918-400A-9CF3-434E6CACC404}" srcOrd="0" destOrd="0" presId="urn:microsoft.com/office/officeart/2005/8/layout/vList2"/>
    <dgm:cxn modelId="{7BD3D588-3F2C-468D-82D6-170989FCFACC}" type="presOf" srcId="{7766B5CB-9835-4575-AEA9-0AB2E524410F}" destId="{E96A1E38-C152-41A4-B545-EADD9C221A66}" srcOrd="0" destOrd="0" presId="urn:microsoft.com/office/officeart/2005/8/layout/vList2"/>
    <dgm:cxn modelId="{47FCB280-B6F2-46B6-A1D1-484CBB8C7C88}" type="presOf" srcId="{0F51F202-F77E-4ECC-9C88-5F1C47237180}" destId="{7D4B4EC2-40E4-4FA7-AF0F-70711D1E7D1F}" srcOrd="0" destOrd="1" presId="urn:microsoft.com/office/officeart/2005/8/layout/vList2"/>
    <dgm:cxn modelId="{594EE782-2F3F-4623-80CA-33145FF66C71}" type="presOf" srcId="{C44C8914-B55D-4842-B947-902E2180A29E}" destId="{C950E4EB-37DF-41EE-9875-38DC297A37EC}" srcOrd="0" destOrd="0" presId="urn:microsoft.com/office/officeart/2005/8/layout/vList2"/>
    <dgm:cxn modelId="{78052013-AA03-42A9-BA0A-6BF16DA3A4E3}" type="presOf" srcId="{977AC7F5-EF53-42D9-B31B-CE53590130C7}" destId="{7D4B4EC2-40E4-4FA7-AF0F-70711D1E7D1F}" srcOrd="0" destOrd="0" presId="urn:microsoft.com/office/officeart/2005/8/layout/vList2"/>
    <dgm:cxn modelId="{942B30E7-83AA-4385-B490-9DB725DE8A15}" srcId="{7766B5CB-9835-4575-AEA9-0AB2E524410F}" destId="{977AC7F5-EF53-42D9-B31B-CE53590130C7}" srcOrd="0" destOrd="0" parTransId="{9C525054-B14E-4D33-AA64-7B6CADBA03B4}" sibTransId="{868A2467-E13F-45AE-ABFE-2FA1C6050EA2}"/>
    <dgm:cxn modelId="{37912C9F-235B-41FD-9D41-6A8B3DCC1DCD}" type="presOf" srcId="{CC356C9D-D530-4F80-A881-28AB87A8F2D7}" destId="{9C2E4CFF-926A-43C2-AD48-06B4E96FA7AB}" srcOrd="0" destOrd="0" presId="urn:microsoft.com/office/officeart/2005/8/layout/vList2"/>
    <dgm:cxn modelId="{D56DFD5E-D772-4DFB-B1CE-35D10E6C1FD9}" type="presParOf" srcId="{F1CFC793-F918-400A-9CF3-434E6CACC404}" destId="{9C2E4CFF-926A-43C2-AD48-06B4E96FA7AB}" srcOrd="0" destOrd="0" presId="urn:microsoft.com/office/officeart/2005/8/layout/vList2"/>
    <dgm:cxn modelId="{F6670FC1-32E4-4BD7-89AE-41138B34FB98}" type="presParOf" srcId="{F1CFC793-F918-400A-9CF3-434E6CACC404}" destId="{C950E4EB-37DF-41EE-9875-38DC297A37EC}" srcOrd="1" destOrd="0" presId="urn:microsoft.com/office/officeart/2005/8/layout/vList2"/>
    <dgm:cxn modelId="{5E7F6933-FCC9-4CDD-A45D-FF6092619C73}" type="presParOf" srcId="{F1CFC793-F918-400A-9CF3-434E6CACC404}" destId="{E96A1E38-C152-41A4-B545-EADD9C221A66}" srcOrd="2" destOrd="0" presId="urn:microsoft.com/office/officeart/2005/8/layout/vList2"/>
    <dgm:cxn modelId="{2551C38F-916A-40DE-9C8F-8AC754E1B368}" type="presParOf" srcId="{F1CFC793-F918-400A-9CF3-434E6CACC404}" destId="{7D4B4EC2-40E4-4FA7-AF0F-70711D1E7D1F}" srcOrd="3"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4D794BB3-BB3C-4E3F-AE84-A6D95FF4C1DA}"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0F5903DD-3576-458C-AED0-6A2B89911F84}">
      <dgm:prSet phldrT="[Texto]" custT="1"/>
      <dgm:spPr/>
      <dgm:t>
        <a:bodyPr/>
        <a:lstStyle/>
        <a:p>
          <a:r>
            <a:rPr lang="es-ES" sz="1600" b="1" u="none" dirty="0" smtClean="0">
              <a:latin typeface="+mn-lt"/>
            </a:rPr>
            <a:t>R.D. 487/1997</a:t>
          </a:r>
          <a:r>
            <a:rPr lang="es-ES" sz="1600" u="none" dirty="0" smtClean="0">
              <a:latin typeface="+mn-lt"/>
            </a:rPr>
            <a:t>, manipulación manual de cargas. </a:t>
          </a:r>
          <a:endParaRPr lang="es-ES" sz="1600" u="none" dirty="0"/>
        </a:p>
      </dgm:t>
    </dgm:pt>
    <dgm:pt modelId="{291282D1-424C-46BF-BE51-7DF729D23585}" type="parTrans" cxnId="{6C58CDEE-0E33-42B1-8843-68D8DD16A24B}">
      <dgm:prSet/>
      <dgm:spPr/>
      <dgm:t>
        <a:bodyPr/>
        <a:lstStyle/>
        <a:p>
          <a:endParaRPr lang="es-ES" sz="4400" u="none">
            <a:solidFill>
              <a:schemeClr val="tx1"/>
            </a:solidFill>
          </a:endParaRPr>
        </a:p>
      </dgm:t>
    </dgm:pt>
    <dgm:pt modelId="{F793C2B9-D05C-4C5B-89CF-2C941B9549B0}" type="sibTrans" cxnId="{6C58CDEE-0E33-42B1-8843-68D8DD16A24B}">
      <dgm:prSet/>
      <dgm:spPr/>
      <dgm:t>
        <a:bodyPr/>
        <a:lstStyle/>
        <a:p>
          <a:endParaRPr lang="es-ES" sz="4400" u="none">
            <a:solidFill>
              <a:schemeClr val="tx1"/>
            </a:solidFill>
          </a:endParaRPr>
        </a:p>
      </dgm:t>
    </dgm:pt>
    <dgm:pt modelId="{52B362E0-ECCA-410C-BF18-088C7AF46365}">
      <dgm:prSet custT="1"/>
      <dgm:spPr/>
      <dgm:t>
        <a:bodyPr/>
        <a:lstStyle/>
        <a:p>
          <a:r>
            <a:rPr lang="es-ES" sz="1600" b="1" u="none" dirty="0" smtClean="0">
              <a:latin typeface="+mn-lt"/>
            </a:rPr>
            <a:t>R.D. 488/1997</a:t>
          </a:r>
          <a:r>
            <a:rPr lang="es-ES" sz="1600" u="none" dirty="0" smtClean="0">
              <a:latin typeface="+mn-lt"/>
            </a:rPr>
            <a:t>, pantallas de visualización de datos. </a:t>
          </a:r>
        </a:p>
      </dgm:t>
    </dgm:pt>
    <dgm:pt modelId="{995E9EE1-7C00-4840-86B9-C68D9DE5842A}" type="parTrans" cxnId="{F7899FBC-B842-470A-BDE8-73A52D064A89}">
      <dgm:prSet/>
      <dgm:spPr/>
      <dgm:t>
        <a:bodyPr/>
        <a:lstStyle/>
        <a:p>
          <a:endParaRPr lang="es-ES" sz="4400" u="none">
            <a:solidFill>
              <a:schemeClr val="tx1"/>
            </a:solidFill>
          </a:endParaRPr>
        </a:p>
      </dgm:t>
    </dgm:pt>
    <dgm:pt modelId="{ED9A0F39-8161-45C9-B5C1-2E8A9373D9EC}" type="sibTrans" cxnId="{F7899FBC-B842-470A-BDE8-73A52D064A89}">
      <dgm:prSet/>
      <dgm:spPr/>
      <dgm:t>
        <a:bodyPr/>
        <a:lstStyle/>
        <a:p>
          <a:endParaRPr lang="es-ES" sz="4400" u="none">
            <a:solidFill>
              <a:schemeClr val="tx1"/>
            </a:solidFill>
          </a:endParaRPr>
        </a:p>
      </dgm:t>
    </dgm:pt>
    <dgm:pt modelId="{FF398127-9B3A-4778-9461-5A3FDC7DCBD6}">
      <dgm:prSet custT="1"/>
      <dgm:spPr/>
      <dgm:t>
        <a:bodyPr/>
        <a:lstStyle/>
        <a:p>
          <a:r>
            <a:rPr lang="es-ES" sz="1600" b="1" u="none" dirty="0" smtClean="0">
              <a:latin typeface="+mn-lt"/>
            </a:rPr>
            <a:t>R.D. 1311/2005</a:t>
          </a:r>
          <a:r>
            <a:rPr lang="es-ES" sz="1600" u="none" dirty="0" smtClean="0">
              <a:latin typeface="+mn-lt"/>
            </a:rPr>
            <a:t>, vibraciones mecánicas.</a:t>
          </a:r>
        </a:p>
      </dgm:t>
    </dgm:pt>
    <dgm:pt modelId="{45FDFC73-D7C7-41E3-BAE2-42716C386BF5}" type="parTrans" cxnId="{4CCAE937-A299-473E-A8F0-D21F8737E7DC}">
      <dgm:prSet/>
      <dgm:spPr/>
      <dgm:t>
        <a:bodyPr/>
        <a:lstStyle/>
        <a:p>
          <a:endParaRPr lang="es-ES" sz="4400" u="none">
            <a:solidFill>
              <a:schemeClr val="tx1"/>
            </a:solidFill>
          </a:endParaRPr>
        </a:p>
      </dgm:t>
    </dgm:pt>
    <dgm:pt modelId="{110A343D-16A3-47AA-9BD3-3A8EB1484490}" type="sibTrans" cxnId="{4CCAE937-A299-473E-A8F0-D21F8737E7DC}">
      <dgm:prSet/>
      <dgm:spPr/>
      <dgm:t>
        <a:bodyPr/>
        <a:lstStyle/>
        <a:p>
          <a:endParaRPr lang="es-ES" sz="4400" u="none">
            <a:solidFill>
              <a:schemeClr val="tx1"/>
            </a:solidFill>
          </a:endParaRPr>
        </a:p>
      </dgm:t>
    </dgm:pt>
    <dgm:pt modelId="{29967DD7-734D-4C88-BB43-52DE87970321}">
      <dgm:prSet custT="1"/>
      <dgm:spPr/>
      <dgm:t>
        <a:bodyPr/>
        <a:lstStyle/>
        <a:p>
          <a:r>
            <a:rPr lang="es-ES" sz="1600" b="1" u="none" dirty="0" smtClean="0">
              <a:latin typeface="+mn-lt"/>
              <a:ea typeface="+mn-ea"/>
              <a:cs typeface="+mn-cs"/>
            </a:rPr>
            <a:t>Real Decreto 486/1997</a:t>
          </a:r>
          <a:r>
            <a:rPr lang="es-ES" sz="1600" u="none" dirty="0" smtClean="0">
              <a:latin typeface="+mn-lt"/>
              <a:ea typeface="+mn-ea"/>
              <a:cs typeface="+mn-cs"/>
            </a:rPr>
            <a:t>, lugares de trabajo. </a:t>
          </a:r>
          <a:endParaRPr lang="es-ES" sz="1600" u="none" dirty="0" smtClean="0">
            <a:latin typeface="+mn-lt"/>
          </a:endParaRPr>
        </a:p>
      </dgm:t>
    </dgm:pt>
    <dgm:pt modelId="{71D45696-A80D-41F6-ACB2-4AB083615D15}" type="parTrans" cxnId="{BEF0CAE4-BBAA-4F6E-AED9-A68FED7D081C}">
      <dgm:prSet/>
      <dgm:spPr/>
      <dgm:t>
        <a:bodyPr/>
        <a:lstStyle/>
        <a:p>
          <a:endParaRPr lang="es-ES" sz="4400" u="none">
            <a:solidFill>
              <a:schemeClr val="tx1"/>
            </a:solidFill>
          </a:endParaRPr>
        </a:p>
      </dgm:t>
    </dgm:pt>
    <dgm:pt modelId="{7CCB0085-CA45-4AFD-9CF0-C251607D0A77}" type="sibTrans" cxnId="{BEF0CAE4-BBAA-4F6E-AED9-A68FED7D081C}">
      <dgm:prSet/>
      <dgm:spPr/>
      <dgm:t>
        <a:bodyPr/>
        <a:lstStyle/>
        <a:p>
          <a:endParaRPr lang="es-ES" sz="4400" u="none">
            <a:solidFill>
              <a:schemeClr val="tx1"/>
            </a:solidFill>
          </a:endParaRPr>
        </a:p>
      </dgm:t>
    </dgm:pt>
    <dgm:pt modelId="{D08C9B67-05C3-47AE-B9F6-EF92135C62AA}">
      <dgm:prSet custT="1"/>
      <dgm:spPr/>
      <dgm:t>
        <a:bodyPr/>
        <a:lstStyle/>
        <a:p>
          <a:r>
            <a:rPr lang="es-ES" sz="1600" b="1" u="none" dirty="0" smtClean="0">
              <a:latin typeface="+mn-lt"/>
              <a:ea typeface="+mn-ea"/>
              <a:cs typeface="+mn-cs"/>
            </a:rPr>
            <a:t>R.D. 773/1997</a:t>
          </a:r>
          <a:r>
            <a:rPr lang="es-ES" sz="1600" u="none" dirty="0" smtClean="0">
              <a:latin typeface="+mn-lt"/>
              <a:ea typeface="+mn-ea"/>
              <a:cs typeface="+mn-cs"/>
            </a:rPr>
            <a:t>, equipos de protección individual</a:t>
          </a:r>
          <a:r>
            <a:rPr lang="es-ES" sz="1600" i="1" u="none" dirty="0" smtClean="0">
              <a:latin typeface="+mn-lt"/>
              <a:ea typeface="+mn-ea"/>
              <a:cs typeface="+mn-cs"/>
            </a:rPr>
            <a:t>. </a:t>
          </a:r>
          <a:endParaRPr lang="es-ES" sz="1600" u="none" dirty="0" smtClean="0">
            <a:latin typeface="+mn-lt"/>
          </a:endParaRPr>
        </a:p>
      </dgm:t>
    </dgm:pt>
    <dgm:pt modelId="{DC6D5525-F1A0-49F6-81A0-5DE03E261D98}" type="parTrans" cxnId="{C773787C-A475-4F08-8189-2B88B63035A6}">
      <dgm:prSet/>
      <dgm:spPr/>
      <dgm:t>
        <a:bodyPr/>
        <a:lstStyle/>
        <a:p>
          <a:endParaRPr lang="es-ES" sz="4400" u="none">
            <a:solidFill>
              <a:schemeClr val="tx1"/>
            </a:solidFill>
          </a:endParaRPr>
        </a:p>
      </dgm:t>
    </dgm:pt>
    <dgm:pt modelId="{427609F4-51EC-487E-A412-37E4D697E6B7}" type="sibTrans" cxnId="{C773787C-A475-4F08-8189-2B88B63035A6}">
      <dgm:prSet/>
      <dgm:spPr/>
      <dgm:t>
        <a:bodyPr/>
        <a:lstStyle/>
        <a:p>
          <a:endParaRPr lang="es-ES" sz="4400" u="none">
            <a:solidFill>
              <a:schemeClr val="tx1"/>
            </a:solidFill>
          </a:endParaRPr>
        </a:p>
      </dgm:t>
    </dgm:pt>
    <dgm:pt modelId="{8C8A56A2-47F6-4945-931E-3C792B28B74A}">
      <dgm:prSet custT="1"/>
      <dgm:spPr/>
      <dgm:t>
        <a:bodyPr/>
        <a:lstStyle/>
        <a:p>
          <a:r>
            <a:rPr lang="es-ES" sz="1600" b="1" u="none" dirty="0" smtClean="0">
              <a:latin typeface="+mn-lt"/>
              <a:ea typeface="+mn-ea"/>
              <a:cs typeface="+mn-cs"/>
            </a:rPr>
            <a:t>R.D. 1215/1997</a:t>
          </a:r>
          <a:r>
            <a:rPr lang="es-ES" sz="1600" u="none" dirty="0" smtClean="0">
              <a:latin typeface="+mn-lt"/>
              <a:ea typeface="+mn-ea"/>
              <a:cs typeface="+mn-cs"/>
            </a:rPr>
            <a:t>, equipos de trabajo. </a:t>
          </a:r>
          <a:endParaRPr lang="es-ES" sz="1600" u="none" dirty="0" smtClean="0">
            <a:latin typeface="+mn-lt"/>
          </a:endParaRPr>
        </a:p>
      </dgm:t>
    </dgm:pt>
    <dgm:pt modelId="{567A388A-BF01-4776-B5C0-110B122814AE}" type="parTrans" cxnId="{ABEFB05C-68FF-415C-9074-2768CE6501AA}">
      <dgm:prSet/>
      <dgm:spPr/>
      <dgm:t>
        <a:bodyPr/>
        <a:lstStyle/>
        <a:p>
          <a:endParaRPr lang="es-ES" sz="4400" u="none">
            <a:solidFill>
              <a:schemeClr val="tx1"/>
            </a:solidFill>
          </a:endParaRPr>
        </a:p>
      </dgm:t>
    </dgm:pt>
    <dgm:pt modelId="{EB1B72FF-859A-4404-9B50-6687CF1F8094}" type="sibTrans" cxnId="{ABEFB05C-68FF-415C-9074-2768CE6501AA}">
      <dgm:prSet/>
      <dgm:spPr/>
      <dgm:t>
        <a:bodyPr/>
        <a:lstStyle/>
        <a:p>
          <a:endParaRPr lang="es-ES" sz="4400" u="none">
            <a:solidFill>
              <a:schemeClr val="tx1"/>
            </a:solidFill>
          </a:endParaRPr>
        </a:p>
      </dgm:t>
    </dgm:pt>
    <dgm:pt modelId="{8EC95D18-3309-4785-A57B-63D882905699}" type="pres">
      <dgm:prSet presAssocID="{4D794BB3-BB3C-4E3F-AE84-A6D95FF4C1DA}" presName="linear" presStyleCnt="0">
        <dgm:presLayoutVars>
          <dgm:dir/>
          <dgm:animLvl val="lvl"/>
          <dgm:resizeHandles val="exact"/>
        </dgm:presLayoutVars>
      </dgm:prSet>
      <dgm:spPr/>
      <dgm:t>
        <a:bodyPr/>
        <a:lstStyle/>
        <a:p>
          <a:endParaRPr lang="es-ES"/>
        </a:p>
      </dgm:t>
    </dgm:pt>
    <dgm:pt modelId="{C953B288-8757-4BEF-803A-5FC32BF423B0}" type="pres">
      <dgm:prSet presAssocID="{0F5903DD-3576-458C-AED0-6A2B89911F84}" presName="parentLin" presStyleCnt="0"/>
      <dgm:spPr/>
    </dgm:pt>
    <dgm:pt modelId="{9B9D633D-0D88-40B7-971E-C4FC81EFE376}" type="pres">
      <dgm:prSet presAssocID="{0F5903DD-3576-458C-AED0-6A2B89911F84}" presName="parentLeftMargin" presStyleLbl="node1" presStyleIdx="0" presStyleCnt="6"/>
      <dgm:spPr/>
      <dgm:t>
        <a:bodyPr/>
        <a:lstStyle/>
        <a:p>
          <a:endParaRPr lang="es-ES"/>
        </a:p>
      </dgm:t>
    </dgm:pt>
    <dgm:pt modelId="{45819F51-1AF9-4EC0-B7E2-9CD57CF50983}" type="pres">
      <dgm:prSet presAssocID="{0F5903DD-3576-458C-AED0-6A2B89911F84}" presName="parentText" presStyleLbl="node1" presStyleIdx="0" presStyleCnt="6">
        <dgm:presLayoutVars>
          <dgm:chMax val="0"/>
          <dgm:bulletEnabled val="1"/>
        </dgm:presLayoutVars>
      </dgm:prSet>
      <dgm:spPr/>
      <dgm:t>
        <a:bodyPr/>
        <a:lstStyle/>
        <a:p>
          <a:endParaRPr lang="es-ES"/>
        </a:p>
      </dgm:t>
    </dgm:pt>
    <dgm:pt modelId="{C99A8B71-9FF8-4C15-85E2-CE650B1556A6}" type="pres">
      <dgm:prSet presAssocID="{0F5903DD-3576-458C-AED0-6A2B89911F84}" presName="negativeSpace" presStyleCnt="0"/>
      <dgm:spPr/>
    </dgm:pt>
    <dgm:pt modelId="{92F1519A-E2A1-42C1-9690-592C4084237E}" type="pres">
      <dgm:prSet presAssocID="{0F5903DD-3576-458C-AED0-6A2B89911F84}" presName="childText" presStyleLbl="conFgAcc1" presStyleIdx="0" presStyleCnt="6">
        <dgm:presLayoutVars>
          <dgm:bulletEnabled val="1"/>
        </dgm:presLayoutVars>
      </dgm:prSet>
      <dgm:spPr/>
    </dgm:pt>
    <dgm:pt modelId="{9E53E36C-E748-456F-9B0E-D89D621DDE75}" type="pres">
      <dgm:prSet presAssocID="{F793C2B9-D05C-4C5B-89CF-2C941B9549B0}" presName="spaceBetweenRectangles" presStyleCnt="0"/>
      <dgm:spPr/>
    </dgm:pt>
    <dgm:pt modelId="{BFA1A9C1-1B2A-4BA9-AE20-52DD47C7765F}" type="pres">
      <dgm:prSet presAssocID="{52B362E0-ECCA-410C-BF18-088C7AF46365}" presName="parentLin" presStyleCnt="0"/>
      <dgm:spPr/>
    </dgm:pt>
    <dgm:pt modelId="{474EA42D-C14C-4A24-AD53-060306BDC0CD}" type="pres">
      <dgm:prSet presAssocID="{52B362E0-ECCA-410C-BF18-088C7AF46365}" presName="parentLeftMargin" presStyleLbl="node1" presStyleIdx="0" presStyleCnt="6"/>
      <dgm:spPr/>
      <dgm:t>
        <a:bodyPr/>
        <a:lstStyle/>
        <a:p>
          <a:endParaRPr lang="es-ES"/>
        </a:p>
      </dgm:t>
    </dgm:pt>
    <dgm:pt modelId="{36C2F0AD-B825-4095-8A8E-215A20CBB8E2}" type="pres">
      <dgm:prSet presAssocID="{52B362E0-ECCA-410C-BF18-088C7AF46365}" presName="parentText" presStyleLbl="node1" presStyleIdx="1" presStyleCnt="6">
        <dgm:presLayoutVars>
          <dgm:chMax val="0"/>
          <dgm:bulletEnabled val="1"/>
        </dgm:presLayoutVars>
      </dgm:prSet>
      <dgm:spPr/>
      <dgm:t>
        <a:bodyPr/>
        <a:lstStyle/>
        <a:p>
          <a:endParaRPr lang="es-ES"/>
        </a:p>
      </dgm:t>
    </dgm:pt>
    <dgm:pt modelId="{E49F78F3-13BA-493A-8BAC-8A71CBD57B76}" type="pres">
      <dgm:prSet presAssocID="{52B362E0-ECCA-410C-BF18-088C7AF46365}" presName="negativeSpace" presStyleCnt="0"/>
      <dgm:spPr/>
    </dgm:pt>
    <dgm:pt modelId="{CAF1F36C-1530-48A9-919D-02E44C81D1AA}" type="pres">
      <dgm:prSet presAssocID="{52B362E0-ECCA-410C-BF18-088C7AF46365}" presName="childText" presStyleLbl="conFgAcc1" presStyleIdx="1" presStyleCnt="6">
        <dgm:presLayoutVars>
          <dgm:bulletEnabled val="1"/>
        </dgm:presLayoutVars>
      </dgm:prSet>
      <dgm:spPr/>
    </dgm:pt>
    <dgm:pt modelId="{955EBE33-A264-469B-A2CA-D593EC0B19D9}" type="pres">
      <dgm:prSet presAssocID="{ED9A0F39-8161-45C9-B5C1-2E8A9373D9EC}" presName="spaceBetweenRectangles" presStyleCnt="0"/>
      <dgm:spPr/>
    </dgm:pt>
    <dgm:pt modelId="{48104A2A-881C-4021-BAD2-3BFB5A6A6E00}" type="pres">
      <dgm:prSet presAssocID="{FF398127-9B3A-4778-9461-5A3FDC7DCBD6}" presName="parentLin" presStyleCnt="0"/>
      <dgm:spPr/>
    </dgm:pt>
    <dgm:pt modelId="{6A1019B1-6761-4B3B-A6A3-819B8430D99D}" type="pres">
      <dgm:prSet presAssocID="{FF398127-9B3A-4778-9461-5A3FDC7DCBD6}" presName="parentLeftMargin" presStyleLbl="node1" presStyleIdx="1" presStyleCnt="6"/>
      <dgm:spPr/>
      <dgm:t>
        <a:bodyPr/>
        <a:lstStyle/>
        <a:p>
          <a:endParaRPr lang="es-ES"/>
        </a:p>
      </dgm:t>
    </dgm:pt>
    <dgm:pt modelId="{FE1DC342-4C15-42C1-B87A-831033D9EFA0}" type="pres">
      <dgm:prSet presAssocID="{FF398127-9B3A-4778-9461-5A3FDC7DCBD6}" presName="parentText" presStyleLbl="node1" presStyleIdx="2" presStyleCnt="6">
        <dgm:presLayoutVars>
          <dgm:chMax val="0"/>
          <dgm:bulletEnabled val="1"/>
        </dgm:presLayoutVars>
      </dgm:prSet>
      <dgm:spPr/>
      <dgm:t>
        <a:bodyPr/>
        <a:lstStyle/>
        <a:p>
          <a:endParaRPr lang="es-ES"/>
        </a:p>
      </dgm:t>
    </dgm:pt>
    <dgm:pt modelId="{72A04E9A-06F1-4AB3-AA8B-F575282DF1A6}" type="pres">
      <dgm:prSet presAssocID="{FF398127-9B3A-4778-9461-5A3FDC7DCBD6}" presName="negativeSpace" presStyleCnt="0"/>
      <dgm:spPr/>
    </dgm:pt>
    <dgm:pt modelId="{A13D9685-B890-47F7-9952-1048527E0636}" type="pres">
      <dgm:prSet presAssocID="{FF398127-9B3A-4778-9461-5A3FDC7DCBD6}" presName="childText" presStyleLbl="conFgAcc1" presStyleIdx="2" presStyleCnt="6">
        <dgm:presLayoutVars>
          <dgm:bulletEnabled val="1"/>
        </dgm:presLayoutVars>
      </dgm:prSet>
      <dgm:spPr/>
    </dgm:pt>
    <dgm:pt modelId="{6F974A9E-DFE2-484D-9E93-81874E07902A}" type="pres">
      <dgm:prSet presAssocID="{110A343D-16A3-47AA-9BD3-3A8EB1484490}" presName="spaceBetweenRectangles" presStyleCnt="0"/>
      <dgm:spPr/>
    </dgm:pt>
    <dgm:pt modelId="{7044FD71-89CD-443E-9778-89FFAB21034B}" type="pres">
      <dgm:prSet presAssocID="{29967DD7-734D-4C88-BB43-52DE87970321}" presName="parentLin" presStyleCnt="0"/>
      <dgm:spPr/>
    </dgm:pt>
    <dgm:pt modelId="{EDDA20B7-1C8E-48E0-99BA-E86E622FABB3}" type="pres">
      <dgm:prSet presAssocID="{29967DD7-734D-4C88-BB43-52DE87970321}" presName="parentLeftMargin" presStyleLbl="node1" presStyleIdx="2" presStyleCnt="6"/>
      <dgm:spPr/>
      <dgm:t>
        <a:bodyPr/>
        <a:lstStyle/>
        <a:p>
          <a:endParaRPr lang="es-ES"/>
        </a:p>
      </dgm:t>
    </dgm:pt>
    <dgm:pt modelId="{683EEE74-3544-412D-B990-82DF4F92BE73}" type="pres">
      <dgm:prSet presAssocID="{29967DD7-734D-4C88-BB43-52DE87970321}" presName="parentText" presStyleLbl="node1" presStyleIdx="3" presStyleCnt="6">
        <dgm:presLayoutVars>
          <dgm:chMax val="0"/>
          <dgm:bulletEnabled val="1"/>
        </dgm:presLayoutVars>
      </dgm:prSet>
      <dgm:spPr/>
      <dgm:t>
        <a:bodyPr/>
        <a:lstStyle/>
        <a:p>
          <a:endParaRPr lang="es-ES"/>
        </a:p>
      </dgm:t>
    </dgm:pt>
    <dgm:pt modelId="{77F1ACBC-E641-4A2B-ABAE-23B36C0FC8EE}" type="pres">
      <dgm:prSet presAssocID="{29967DD7-734D-4C88-BB43-52DE87970321}" presName="negativeSpace" presStyleCnt="0"/>
      <dgm:spPr/>
    </dgm:pt>
    <dgm:pt modelId="{CD2D7FE4-6C95-4F8F-A1F9-C9B96525CF31}" type="pres">
      <dgm:prSet presAssocID="{29967DD7-734D-4C88-BB43-52DE87970321}" presName="childText" presStyleLbl="conFgAcc1" presStyleIdx="3" presStyleCnt="6">
        <dgm:presLayoutVars>
          <dgm:bulletEnabled val="1"/>
        </dgm:presLayoutVars>
      </dgm:prSet>
      <dgm:spPr/>
      <dgm:t>
        <a:bodyPr/>
        <a:lstStyle/>
        <a:p>
          <a:endParaRPr lang="es-ES"/>
        </a:p>
      </dgm:t>
    </dgm:pt>
    <dgm:pt modelId="{8E7D4802-A570-4269-933A-B643704A4056}" type="pres">
      <dgm:prSet presAssocID="{7CCB0085-CA45-4AFD-9CF0-C251607D0A77}" presName="spaceBetweenRectangles" presStyleCnt="0"/>
      <dgm:spPr/>
    </dgm:pt>
    <dgm:pt modelId="{49D10DC9-FA46-4C61-92CF-F875232561AD}" type="pres">
      <dgm:prSet presAssocID="{D08C9B67-05C3-47AE-B9F6-EF92135C62AA}" presName="parentLin" presStyleCnt="0"/>
      <dgm:spPr/>
    </dgm:pt>
    <dgm:pt modelId="{CC73BC56-C24E-4A6D-812D-463DD005B88F}" type="pres">
      <dgm:prSet presAssocID="{D08C9B67-05C3-47AE-B9F6-EF92135C62AA}" presName="parentLeftMargin" presStyleLbl="node1" presStyleIdx="3" presStyleCnt="6"/>
      <dgm:spPr/>
      <dgm:t>
        <a:bodyPr/>
        <a:lstStyle/>
        <a:p>
          <a:endParaRPr lang="es-ES"/>
        </a:p>
      </dgm:t>
    </dgm:pt>
    <dgm:pt modelId="{819D50B8-4629-447B-B429-B17D5C051562}" type="pres">
      <dgm:prSet presAssocID="{D08C9B67-05C3-47AE-B9F6-EF92135C62AA}" presName="parentText" presStyleLbl="node1" presStyleIdx="4" presStyleCnt="6">
        <dgm:presLayoutVars>
          <dgm:chMax val="0"/>
          <dgm:bulletEnabled val="1"/>
        </dgm:presLayoutVars>
      </dgm:prSet>
      <dgm:spPr/>
      <dgm:t>
        <a:bodyPr/>
        <a:lstStyle/>
        <a:p>
          <a:endParaRPr lang="es-ES"/>
        </a:p>
      </dgm:t>
    </dgm:pt>
    <dgm:pt modelId="{3B23873E-CC7A-4E1B-B339-42D7822A49CA}" type="pres">
      <dgm:prSet presAssocID="{D08C9B67-05C3-47AE-B9F6-EF92135C62AA}" presName="negativeSpace" presStyleCnt="0"/>
      <dgm:spPr/>
    </dgm:pt>
    <dgm:pt modelId="{51718485-E656-4E9D-A14E-44595D2EB67A}" type="pres">
      <dgm:prSet presAssocID="{D08C9B67-05C3-47AE-B9F6-EF92135C62AA}" presName="childText" presStyleLbl="conFgAcc1" presStyleIdx="4" presStyleCnt="6">
        <dgm:presLayoutVars>
          <dgm:bulletEnabled val="1"/>
        </dgm:presLayoutVars>
      </dgm:prSet>
      <dgm:spPr/>
      <dgm:t>
        <a:bodyPr/>
        <a:lstStyle/>
        <a:p>
          <a:endParaRPr lang="es-ES"/>
        </a:p>
      </dgm:t>
    </dgm:pt>
    <dgm:pt modelId="{85D9E86E-34D6-46BA-82E1-5122A5E3D2DF}" type="pres">
      <dgm:prSet presAssocID="{427609F4-51EC-487E-A412-37E4D697E6B7}" presName="spaceBetweenRectangles" presStyleCnt="0"/>
      <dgm:spPr/>
    </dgm:pt>
    <dgm:pt modelId="{07B77840-FC68-432F-8844-CC1F14306D42}" type="pres">
      <dgm:prSet presAssocID="{8C8A56A2-47F6-4945-931E-3C792B28B74A}" presName="parentLin" presStyleCnt="0"/>
      <dgm:spPr/>
    </dgm:pt>
    <dgm:pt modelId="{D3F6F704-4DC9-4150-86EA-77BFF0AD24B7}" type="pres">
      <dgm:prSet presAssocID="{8C8A56A2-47F6-4945-931E-3C792B28B74A}" presName="parentLeftMargin" presStyleLbl="node1" presStyleIdx="4" presStyleCnt="6"/>
      <dgm:spPr/>
      <dgm:t>
        <a:bodyPr/>
        <a:lstStyle/>
        <a:p>
          <a:endParaRPr lang="es-ES"/>
        </a:p>
      </dgm:t>
    </dgm:pt>
    <dgm:pt modelId="{C965342F-4A07-4E5D-AA81-41A4CF607BDD}" type="pres">
      <dgm:prSet presAssocID="{8C8A56A2-47F6-4945-931E-3C792B28B74A}" presName="parentText" presStyleLbl="node1" presStyleIdx="5" presStyleCnt="6">
        <dgm:presLayoutVars>
          <dgm:chMax val="0"/>
          <dgm:bulletEnabled val="1"/>
        </dgm:presLayoutVars>
      </dgm:prSet>
      <dgm:spPr/>
      <dgm:t>
        <a:bodyPr/>
        <a:lstStyle/>
        <a:p>
          <a:endParaRPr lang="es-ES"/>
        </a:p>
      </dgm:t>
    </dgm:pt>
    <dgm:pt modelId="{2DDB9F40-9A37-4893-8456-B9C78345CD7C}" type="pres">
      <dgm:prSet presAssocID="{8C8A56A2-47F6-4945-931E-3C792B28B74A}" presName="negativeSpace" presStyleCnt="0"/>
      <dgm:spPr/>
    </dgm:pt>
    <dgm:pt modelId="{4251D741-9593-49B8-A18F-5F7127B27E29}" type="pres">
      <dgm:prSet presAssocID="{8C8A56A2-47F6-4945-931E-3C792B28B74A}" presName="childText" presStyleLbl="conFgAcc1" presStyleIdx="5" presStyleCnt="6">
        <dgm:presLayoutVars>
          <dgm:bulletEnabled val="1"/>
        </dgm:presLayoutVars>
      </dgm:prSet>
      <dgm:spPr/>
    </dgm:pt>
  </dgm:ptLst>
  <dgm:cxnLst>
    <dgm:cxn modelId="{ABEFB05C-68FF-415C-9074-2768CE6501AA}" srcId="{4D794BB3-BB3C-4E3F-AE84-A6D95FF4C1DA}" destId="{8C8A56A2-47F6-4945-931E-3C792B28B74A}" srcOrd="5" destOrd="0" parTransId="{567A388A-BF01-4776-B5C0-110B122814AE}" sibTransId="{EB1B72FF-859A-4404-9B50-6687CF1F8094}"/>
    <dgm:cxn modelId="{544BAD79-9A25-45CE-8AEE-B808E7EA7ABF}" type="presOf" srcId="{FF398127-9B3A-4778-9461-5A3FDC7DCBD6}" destId="{FE1DC342-4C15-42C1-B87A-831033D9EFA0}" srcOrd="1" destOrd="0" presId="urn:microsoft.com/office/officeart/2005/8/layout/list1"/>
    <dgm:cxn modelId="{640EC02A-8FCA-4078-8943-070806DA4C89}" type="presOf" srcId="{29967DD7-734D-4C88-BB43-52DE87970321}" destId="{EDDA20B7-1C8E-48E0-99BA-E86E622FABB3}" srcOrd="0" destOrd="0" presId="urn:microsoft.com/office/officeart/2005/8/layout/list1"/>
    <dgm:cxn modelId="{A430F514-B4B7-4F47-9B28-84D63FC51178}" type="presOf" srcId="{0F5903DD-3576-458C-AED0-6A2B89911F84}" destId="{45819F51-1AF9-4EC0-B7E2-9CD57CF50983}" srcOrd="1" destOrd="0" presId="urn:microsoft.com/office/officeart/2005/8/layout/list1"/>
    <dgm:cxn modelId="{BEF0CAE4-BBAA-4F6E-AED9-A68FED7D081C}" srcId="{4D794BB3-BB3C-4E3F-AE84-A6D95FF4C1DA}" destId="{29967DD7-734D-4C88-BB43-52DE87970321}" srcOrd="3" destOrd="0" parTransId="{71D45696-A80D-41F6-ACB2-4AB083615D15}" sibTransId="{7CCB0085-CA45-4AFD-9CF0-C251607D0A77}"/>
    <dgm:cxn modelId="{6C58CDEE-0E33-42B1-8843-68D8DD16A24B}" srcId="{4D794BB3-BB3C-4E3F-AE84-A6D95FF4C1DA}" destId="{0F5903DD-3576-458C-AED0-6A2B89911F84}" srcOrd="0" destOrd="0" parTransId="{291282D1-424C-46BF-BE51-7DF729D23585}" sibTransId="{F793C2B9-D05C-4C5B-89CF-2C941B9549B0}"/>
    <dgm:cxn modelId="{9F9EEAC9-02A0-4BAC-8145-055FB3069D06}" type="presOf" srcId="{FF398127-9B3A-4778-9461-5A3FDC7DCBD6}" destId="{6A1019B1-6761-4B3B-A6A3-819B8430D99D}" srcOrd="0" destOrd="0" presId="urn:microsoft.com/office/officeart/2005/8/layout/list1"/>
    <dgm:cxn modelId="{23CFC938-825F-4E07-981C-123C951DCE81}" type="presOf" srcId="{52B362E0-ECCA-410C-BF18-088C7AF46365}" destId="{474EA42D-C14C-4A24-AD53-060306BDC0CD}" srcOrd="0" destOrd="0" presId="urn:microsoft.com/office/officeart/2005/8/layout/list1"/>
    <dgm:cxn modelId="{74B18E4C-3D23-4B42-9B9D-035892194DD9}" type="presOf" srcId="{D08C9B67-05C3-47AE-B9F6-EF92135C62AA}" destId="{819D50B8-4629-447B-B429-B17D5C051562}" srcOrd="1" destOrd="0" presId="urn:microsoft.com/office/officeart/2005/8/layout/list1"/>
    <dgm:cxn modelId="{9D77B3D9-24CD-47B2-9527-D1560FB59E91}" type="presOf" srcId="{8C8A56A2-47F6-4945-931E-3C792B28B74A}" destId="{C965342F-4A07-4E5D-AA81-41A4CF607BDD}" srcOrd="1" destOrd="0" presId="urn:microsoft.com/office/officeart/2005/8/layout/list1"/>
    <dgm:cxn modelId="{91DE83E1-7C77-41A1-8431-756D3DD6DE13}" type="presOf" srcId="{29967DD7-734D-4C88-BB43-52DE87970321}" destId="{683EEE74-3544-412D-B990-82DF4F92BE73}" srcOrd="1" destOrd="0" presId="urn:microsoft.com/office/officeart/2005/8/layout/list1"/>
    <dgm:cxn modelId="{989FA49C-873B-4BE0-A965-C1DF472EBF9F}" type="presOf" srcId="{8C8A56A2-47F6-4945-931E-3C792B28B74A}" destId="{D3F6F704-4DC9-4150-86EA-77BFF0AD24B7}" srcOrd="0" destOrd="0" presId="urn:microsoft.com/office/officeart/2005/8/layout/list1"/>
    <dgm:cxn modelId="{CA8A7FE7-F12A-4BEB-94F5-7B6446137533}" type="presOf" srcId="{0F5903DD-3576-458C-AED0-6A2B89911F84}" destId="{9B9D633D-0D88-40B7-971E-C4FC81EFE376}" srcOrd="0" destOrd="0" presId="urn:microsoft.com/office/officeart/2005/8/layout/list1"/>
    <dgm:cxn modelId="{F7899FBC-B842-470A-BDE8-73A52D064A89}" srcId="{4D794BB3-BB3C-4E3F-AE84-A6D95FF4C1DA}" destId="{52B362E0-ECCA-410C-BF18-088C7AF46365}" srcOrd="1" destOrd="0" parTransId="{995E9EE1-7C00-4840-86B9-C68D9DE5842A}" sibTransId="{ED9A0F39-8161-45C9-B5C1-2E8A9373D9EC}"/>
    <dgm:cxn modelId="{E1E8D9CF-6615-41AF-A001-A806499A3832}" type="presOf" srcId="{4D794BB3-BB3C-4E3F-AE84-A6D95FF4C1DA}" destId="{8EC95D18-3309-4785-A57B-63D882905699}" srcOrd="0" destOrd="0" presId="urn:microsoft.com/office/officeart/2005/8/layout/list1"/>
    <dgm:cxn modelId="{C773787C-A475-4F08-8189-2B88B63035A6}" srcId="{4D794BB3-BB3C-4E3F-AE84-A6D95FF4C1DA}" destId="{D08C9B67-05C3-47AE-B9F6-EF92135C62AA}" srcOrd="4" destOrd="0" parTransId="{DC6D5525-F1A0-49F6-81A0-5DE03E261D98}" sibTransId="{427609F4-51EC-487E-A412-37E4D697E6B7}"/>
    <dgm:cxn modelId="{4CCAE937-A299-473E-A8F0-D21F8737E7DC}" srcId="{4D794BB3-BB3C-4E3F-AE84-A6D95FF4C1DA}" destId="{FF398127-9B3A-4778-9461-5A3FDC7DCBD6}" srcOrd="2" destOrd="0" parTransId="{45FDFC73-D7C7-41E3-BAE2-42716C386BF5}" sibTransId="{110A343D-16A3-47AA-9BD3-3A8EB1484490}"/>
    <dgm:cxn modelId="{BA7A4C24-5ED9-4A06-B26F-11C6528048BC}" type="presOf" srcId="{52B362E0-ECCA-410C-BF18-088C7AF46365}" destId="{36C2F0AD-B825-4095-8A8E-215A20CBB8E2}" srcOrd="1" destOrd="0" presId="urn:microsoft.com/office/officeart/2005/8/layout/list1"/>
    <dgm:cxn modelId="{3A2AC837-2CD3-40BF-A36D-56E13A7148E8}" type="presOf" srcId="{D08C9B67-05C3-47AE-B9F6-EF92135C62AA}" destId="{CC73BC56-C24E-4A6D-812D-463DD005B88F}" srcOrd="0" destOrd="0" presId="urn:microsoft.com/office/officeart/2005/8/layout/list1"/>
    <dgm:cxn modelId="{97A62013-E374-4A6A-BA02-D4777B28AB07}" type="presParOf" srcId="{8EC95D18-3309-4785-A57B-63D882905699}" destId="{C953B288-8757-4BEF-803A-5FC32BF423B0}" srcOrd="0" destOrd="0" presId="urn:microsoft.com/office/officeart/2005/8/layout/list1"/>
    <dgm:cxn modelId="{1D0B8B56-A6B2-4EE5-BD84-8B3D359D6F3A}" type="presParOf" srcId="{C953B288-8757-4BEF-803A-5FC32BF423B0}" destId="{9B9D633D-0D88-40B7-971E-C4FC81EFE376}" srcOrd="0" destOrd="0" presId="urn:microsoft.com/office/officeart/2005/8/layout/list1"/>
    <dgm:cxn modelId="{05A68E0D-E61A-4200-8B75-86E03E698C4C}" type="presParOf" srcId="{C953B288-8757-4BEF-803A-5FC32BF423B0}" destId="{45819F51-1AF9-4EC0-B7E2-9CD57CF50983}" srcOrd="1" destOrd="0" presId="urn:microsoft.com/office/officeart/2005/8/layout/list1"/>
    <dgm:cxn modelId="{20835FFA-EED3-4346-88FA-EEBA76F27B36}" type="presParOf" srcId="{8EC95D18-3309-4785-A57B-63D882905699}" destId="{C99A8B71-9FF8-4C15-85E2-CE650B1556A6}" srcOrd="1" destOrd="0" presId="urn:microsoft.com/office/officeart/2005/8/layout/list1"/>
    <dgm:cxn modelId="{9A5E5175-9BEE-4391-94C6-59F7C895694A}" type="presParOf" srcId="{8EC95D18-3309-4785-A57B-63D882905699}" destId="{92F1519A-E2A1-42C1-9690-592C4084237E}" srcOrd="2" destOrd="0" presId="urn:microsoft.com/office/officeart/2005/8/layout/list1"/>
    <dgm:cxn modelId="{2F78652F-8008-47D8-A0BB-693D258CAB9E}" type="presParOf" srcId="{8EC95D18-3309-4785-A57B-63D882905699}" destId="{9E53E36C-E748-456F-9B0E-D89D621DDE75}" srcOrd="3" destOrd="0" presId="urn:microsoft.com/office/officeart/2005/8/layout/list1"/>
    <dgm:cxn modelId="{32BDAB67-FDC8-4C3A-BFD7-E985FC2B6AC3}" type="presParOf" srcId="{8EC95D18-3309-4785-A57B-63D882905699}" destId="{BFA1A9C1-1B2A-4BA9-AE20-52DD47C7765F}" srcOrd="4" destOrd="0" presId="urn:microsoft.com/office/officeart/2005/8/layout/list1"/>
    <dgm:cxn modelId="{ADB402DA-7473-4171-8593-80EB5B6FBA71}" type="presParOf" srcId="{BFA1A9C1-1B2A-4BA9-AE20-52DD47C7765F}" destId="{474EA42D-C14C-4A24-AD53-060306BDC0CD}" srcOrd="0" destOrd="0" presId="urn:microsoft.com/office/officeart/2005/8/layout/list1"/>
    <dgm:cxn modelId="{243BFFEF-5045-449C-BC70-7FB87023C094}" type="presParOf" srcId="{BFA1A9C1-1B2A-4BA9-AE20-52DD47C7765F}" destId="{36C2F0AD-B825-4095-8A8E-215A20CBB8E2}" srcOrd="1" destOrd="0" presId="urn:microsoft.com/office/officeart/2005/8/layout/list1"/>
    <dgm:cxn modelId="{8D086938-77DC-4C11-9EB4-B023F6447DB3}" type="presParOf" srcId="{8EC95D18-3309-4785-A57B-63D882905699}" destId="{E49F78F3-13BA-493A-8BAC-8A71CBD57B76}" srcOrd="5" destOrd="0" presId="urn:microsoft.com/office/officeart/2005/8/layout/list1"/>
    <dgm:cxn modelId="{328D1B74-E52D-49D0-970D-8044522A65CC}" type="presParOf" srcId="{8EC95D18-3309-4785-A57B-63D882905699}" destId="{CAF1F36C-1530-48A9-919D-02E44C81D1AA}" srcOrd="6" destOrd="0" presId="urn:microsoft.com/office/officeart/2005/8/layout/list1"/>
    <dgm:cxn modelId="{97E9F3A1-97A3-47B8-A9BD-40F2C63F282D}" type="presParOf" srcId="{8EC95D18-3309-4785-A57B-63D882905699}" destId="{955EBE33-A264-469B-A2CA-D593EC0B19D9}" srcOrd="7" destOrd="0" presId="urn:microsoft.com/office/officeart/2005/8/layout/list1"/>
    <dgm:cxn modelId="{8D2D6B75-0DE8-41FB-9F48-C811B9380CCC}" type="presParOf" srcId="{8EC95D18-3309-4785-A57B-63D882905699}" destId="{48104A2A-881C-4021-BAD2-3BFB5A6A6E00}" srcOrd="8" destOrd="0" presId="urn:microsoft.com/office/officeart/2005/8/layout/list1"/>
    <dgm:cxn modelId="{7307FC3E-27B7-4D97-B774-EC1A89F0B3AF}" type="presParOf" srcId="{48104A2A-881C-4021-BAD2-3BFB5A6A6E00}" destId="{6A1019B1-6761-4B3B-A6A3-819B8430D99D}" srcOrd="0" destOrd="0" presId="urn:microsoft.com/office/officeart/2005/8/layout/list1"/>
    <dgm:cxn modelId="{1E556F25-A321-448A-AF82-CDE31847B697}" type="presParOf" srcId="{48104A2A-881C-4021-BAD2-3BFB5A6A6E00}" destId="{FE1DC342-4C15-42C1-B87A-831033D9EFA0}" srcOrd="1" destOrd="0" presId="urn:microsoft.com/office/officeart/2005/8/layout/list1"/>
    <dgm:cxn modelId="{8D7C1865-A506-4C8E-ADD6-9F907280D990}" type="presParOf" srcId="{8EC95D18-3309-4785-A57B-63D882905699}" destId="{72A04E9A-06F1-4AB3-AA8B-F575282DF1A6}" srcOrd="9" destOrd="0" presId="urn:microsoft.com/office/officeart/2005/8/layout/list1"/>
    <dgm:cxn modelId="{F81C86E5-AE90-41AC-AAD5-5336877AA8CF}" type="presParOf" srcId="{8EC95D18-3309-4785-A57B-63D882905699}" destId="{A13D9685-B890-47F7-9952-1048527E0636}" srcOrd="10" destOrd="0" presId="urn:microsoft.com/office/officeart/2005/8/layout/list1"/>
    <dgm:cxn modelId="{C40139C9-B1C5-4F01-AE46-C676E357BC59}" type="presParOf" srcId="{8EC95D18-3309-4785-A57B-63D882905699}" destId="{6F974A9E-DFE2-484D-9E93-81874E07902A}" srcOrd="11" destOrd="0" presId="urn:microsoft.com/office/officeart/2005/8/layout/list1"/>
    <dgm:cxn modelId="{C13DE128-6F81-420D-97D6-E67D02F4554C}" type="presParOf" srcId="{8EC95D18-3309-4785-A57B-63D882905699}" destId="{7044FD71-89CD-443E-9778-89FFAB21034B}" srcOrd="12" destOrd="0" presId="urn:microsoft.com/office/officeart/2005/8/layout/list1"/>
    <dgm:cxn modelId="{4C0D7D95-AA2A-40AB-A551-2427848F923A}" type="presParOf" srcId="{7044FD71-89CD-443E-9778-89FFAB21034B}" destId="{EDDA20B7-1C8E-48E0-99BA-E86E622FABB3}" srcOrd="0" destOrd="0" presId="urn:microsoft.com/office/officeart/2005/8/layout/list1"/>
    <dgm:cxn modelId="{6ADCD225-356F-45E3-A93A-832619648DC6}" type="presParOf" srcId="{7044FD71-89CD-443E-9778-89FFAB21034B}" destId="{683EEE74-3544-412D-B990-82DF4F92BE73}" srcOrd="1" destOrd="0" presId="urn:microsoft.com/office/officeart/2005/8/layout/list1"/>
    <dgm:cxn modelId="{64535E47-490E-4186-8515-B834BD4B0190}" type="presParOf" srcId="{8EC95D18-3309-4785-A57B-63D882905699}" destId="{77F1ACBC-E641-4A2B-ABAE-23B36C0FC8EE}" srcOrd="13" destOrd="0" presId="urn:microsoft.com/office/officeart/2005/8/layout/list1"/>
    <dgm:cxn modelId="{12EF7975-818F-4197-B5EA-4087194BB8B3}" type="presParOf" srcId="{8EC95D18-3309-4785-A57B-63D882905699}" destId="{CD2D7FE4-6C95-4F8F-A1F9-C9B96525CF31}" srcOrd="14" destOrd="0" presId="urn:microsoft.com/office/officeart/2005/8/layout/list1"/>
    <dgm:cxn modelId="{E029A946-459C-4F90-9CC7-DEC94C67502A}" type="presParOf" srcId="{8EC95D18-3309-4785-A57B-63D882905699}" destId="{8E7D4802-A570-4269-933A-B643704A4056}" srcOrd="15" destOrd="0" presId="urn:microsoft.com/office/officeart/2005/8/layout/list1"/>
    <dgm:cxn modelId="{A90B81BA-F2A0-4160-986B-261CFCB9C6BC}" type="presParOf" srcId="{8EC95D18-3309-4785-A57B-63D882905699}" destId="{49D10DC9-FA46-4C61-92CF-F875232561AD}" srcOrd="16" destOrd="0" presId="urn:microsoft.com/office/officeart/2005/8/layout/list1"/>
    <dgm:cxn modelId="{CE95F397-58F4-4D1E-A74D-DAA180294D52}" type="presParOf" srcId="{49D10DC9-FA46-4C61-92CF-F875232561AD}" destId="{CC73BC56-C24E-4A6D-812D-463DD005B88F}" srcOrd="0" destOrd="0" presId="urn:microsoft.com/office/officeart/2005/8/layout/list1"/>
    <dgm:cxn modelId="{FAD443B0-4CEA-491D-BEE6-AA8F73DCB752}" type="presParOf" srcId="{49D10DC9-FA46-4C61-92CF-F875232561AD}" destId="{819D50B8-4629-447B-B429-B17D5C051562}" srcOrd="1" destOrd="0" presId="urn:microsoft.com/office/officeart/2005/8/layout/list1"/>
    <dgm:cxn modelId="{BA7B71BB-CE21-4349-A1CD-10E1076C16A6}" type="presParOf" srcId="{8EC95D18-3309-4785-A57B-63D882905699}" destId="{3B23873E-CC7A-4E1B-B339-42D7822A49CA}" srcOrd="17" destOrd="0" presId="urn:microsoft.com/office/officeart/2005/8/layout/list1"/>
    <dgm:cxn modelId="{0DEDAB5D-9851-4A6B-A849-9B3787ED7890}" type="presParOf" srcId="{8EC95D18-3309-4785-A57B-63D882905699}" destId="{51718485-E656-4E9D-A14E-44595D2EB67A}" srcOrd="18" destOrd="0" presId="urn:microsoft.com/office/officeart/2005/8/layout/list1"/>
    <dgm:cxn modelId="{8D3C8022-3389-42B6-96FC-DF7C0A1638C0}" type="presParOf" srcId="{8EC95D18-3309-4785-A57B-63D882905699}" destId="{85D9E86E-34D6-46BA-82E1-5122A5E3D2DF}" srcOrd="19" destOrd="0" presId="urn:microsoft.com/office/officeart/2005/8/layout/list1"/>
    <dgm:cxn modelId="{440053EB-C5EE-413C-99C0-C4A51248DD06}" type="presParOf" srcId="{8EC95D18-3309-4785-A57B-63D882905699}" destId="{07B77840-FC68-432F-8844-CC1F14306D42}" srcOrd="20" destOrd="0" presId="urn:microsoft.com/office/officeart/2005/8/layout/list1"/>
    <dgm:cxn modelId="{41712782-3730-4790-BFD2-46F927D70F45}" type="presParOf" srcId="{07B77840-FC68-432F-8844-CC1F14306D42}" destId="{D3F6F704-4DC9-4150-86EA-77BFF0AD24B7}" srcOrd="0" destOrd="0" presId="urn:microsoft.com/office/officeart/2005/8/layout/list1"/>
    <dgm:cxn modelId="{BC15AAE1-E40B-4A75-B07C-C3C96094A6B0}" type="presParOf" srcId="{07B77840-FC68-432F-8844-CC1F14306D42}" destId="{C965342F-4A07-4E5D-AA81-41A4CF607BDD}" srcOrd="1" destOrd="0" presId="urn:microsoft.com/office/officeart/2005/8/layout/list1"/>
    <dgm:cxn modelId="{271BD6E9-8CE0-45D3-97B5-AF2671542FA2}" type="presParOf" srcId="{8EC95D18-3309-4785-A57B-63D882905699}" destId="{2DDB9F40-9A37-4893-8456-B9C78345CD7C}" srcOrd="21" destOrd="0" presId="urn:microsoft.com/office/officeart/2005/8/layout/list1"/>
    <dgm:cxn modelId="{188FBE67-96F0-4428-8595-17CA997820DC}" type="presParOf" srcId="{8EC95D18-3309-4785-A57B-63D882905699}" destId="{4251D741-9593-49B8-A18F-5F7127B27E29}" srcOrd="22" destOrd="0" presId="urn:microsoft.com/office/officeart/2005/8/layout/list1"/>
  </dgm:cxnLst>
  <dgm:bg/>
  <dgm:whole/>
</dgm:dataModel>
</file>

<file path=ppt/diagrams/data7.xml><?xml version="1.0" encoding="utf-8"?>
<dgm:dataModel xmlns:dgm="http://schemas.openxmlformats.org/drawingml/2006/diagram" xmlns:a="http://schemas.openxmlformats.org/drawingml/2006/main">
  <dgm:ptLst>
    <dgm:pt modelId="{3B9D4493-FD48-408C-9B87-56FB1DB7BCB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852418EB-274A-48E4-8F30-CDD104B9BBD6}">
      <dgm:prSet custT="1"/>
      <dgm:spPr/>
      <dgm:t>
        <a:bodyPr/>
        <a:lstStyle/>
        <a:p>
          <a:pPr rtl="0"/>
          <a:r>
            <a:rPr lang="es-ES" sz="1200" dirty="0" smtClean="0"/>
            <a:t>Algunas tareas que implican </a:t>
          </a:r>
          <a:r>
            <a:rPr lang="es-ES" sz="1200" b="1" dirty="0" smtClean="0"/>
            <a:t>levantar- transportar-empujar-arrastrar objetos, mantener posturas forzadas o realizar movimientos repetidos</a:t>
          </a:r>
          <a:r>
            <a:rPr lang="es-ES" sz="1200" dirty="0" smtClean="0"/>
            <a:t> entre otras, pueden provocar: un conjunto de lesiones inflamatorias o degenerativas de huesos, músculos, tendones, articulaciones, ligamentos, vasos sanguíneos y nervios.</a:t>
          </a:r>
          <a:endParaRPr lang="es-ES" sz="1200" dirty="0"/>
        </a:p>
      </dgm:t>
    </dgm:pt>
    <dgm:pt modelId="{C29DE939-212B-491C-9CEA-4E5FEA1322C5}" type="parTrans" cxnId="{EDC6F61E-F65C-4CDD-A331-B2BA0DF0256C}">
      <dgm:prSet/>
      <dgm:spPr/>
      <dgm:t>
        <a:bodyPr/>
        <a:lstStyle/>
        <a:p>
          <a:endParaRPr lang="es-ES" sz="1600"/>
        </a:p>
      </dgm:t>
    </dgm:pt>
    <dgm:pt modelId="{E1DDC885-43CA-4E09-89FD-15ACF904E435}" type="sibTrans" cxnId="{EDC6F61E-F65C-4CDD-A331-B2BA0DF0256C}">
      <dgm:prSet/>
      <dgm:spPr/>
      <dgm:t>
        <a:bodyPr/>
        <a:lstStyle/>
        <a:p>
          <a:endParaRPr lang="es-ES" sz="1600"/>
        </a:p>
      </dgm:t>
    </dgm:pt>
    <dgm:pt modelId="{6393C742-D7CD-42E8-9830-DB99DA12F1AB}">
      <dgm:prSet custT="1"/>
      <dgm:spPr/>
      <dgm:t>
        <a:bodyPr/>
        <a:lstStyle/>
        <a:p>
          <a:pPr rtl="0"/>
          <a:r>
            <a:rPr lang="es-ES" sz="1200" b="1" dirty="0" smtClean="0"/>
            <a:t>Patologías más frecuentes: </a:t>
          </a:r>
          <a:r>
            <a:rPr lang="es-ES" sz="1200" dirty="0" smtClean="0"/>
            <a:t>tendinitis, bursitis, síndrome del túnel carpiano y dolor de espalda.   </a:t>
          </a:r>
          <a:endParaRPr lang="es-ES" sz="1200" dirty="0"/>
        </a:p>
      </dgm:t>
    </dgm:pt>
    <dgm:pt modelId="{7D5BAF38-701F-455A-9E77-454D33D2C2F3}" type="parTrans" cxnId="{65A213CE-A71D-4C75-A6AD-DBA9CC0367DF}">
      <dgm:prSet/>
      <dgm:spPr/>
      <dgm:t>
        <a:bodyPr/>
        <a:lstStyle/>
        <a:p>
          <a:endParaRPr lang="es-ES" sz="1600"/>
        </a:p>
      </dgm:t>
    </dgm:pt>
    <dgm:pt modelId="{B9CE1C18-7952-464B-9347-9F88643659C6}" type="sibTrans" cxnId="{65A213CE-A71D-4C75-A6AD-DBA9CC0367DF}">
      <dgm:prSet/>
      <dgm:spPr/>
      <dgm:t>
        <a:bodyPr/>
        <a:lstStyle/>
        <a:p>
          <a:endParaRPr lang="es-ES" sz="1600"/>
        </a:p>
      </dgm:t>
    </dgm:pt>
    <dgm:pt modelId="{9F3E5361-8573-4B7D-82DA-C1BA38030FA8}">
      <dgm:prSet custT="1"/>
      <dgm:spPr/>
      <dgm:t>
        <a:bodyPr/>
        <a:lstStyle/>
        <a:p>
          <a:pPr rtl="0"/>
          <a:r>
            <a:rPr lang="es-ES" sz="1200" u="sng" dirty="0" smtClean="0">
              <a:latin typeface="+mn-lt"/>
            </a:rPr>
            <a:t>Sus localizaciones más frecuentes</a:t>
          </a:r>
          <a:r>
            <a:rPr lang="es-ES" sz="1200" dirty="0" smtClean="0">
              <a:latin typeface="+mn-lt"/>
            </a:rPr>
            <a:t> se observan en </a:t>
          </a:r>
          <a:r>
            <a:rPr lang="es-ES" sz="1200" b="1" dirty="0" smtClean="0">
              <a:latin typeface="+mn-lt"/>
            </a:rPr>
            <a:t>cuello, espalda (lumbar), hombros, codos, muñecas y manos</a:t>
          </a:r>
          <a:r>
            <a:rPr lang="es-ES" sz="1200" dirty="0" smtClean="0">
              <a:latin typeface="+mn-lt"/>
            </a:rPr>
            <a:t>. </a:t>
          </a:r>
          <a:endParaRPr lang="es-ES" sz="1200" dirty="0"/>
        </a:p>
      </dgm:t>
    </dgm:pt>
    <dgm:pt modelId="{A3AA7AF6-CF39-4BE1-A140-5CD8C7BD23E9}" type="parTrans" cxnId="{AA73F454-995F-47B6-8A78-CD2E2967A143}">
      <dgm:prSet/>
      <dgm:spPr/>
      <dgm:t>
        <a:bodyPr/>
        <a:lstStyle/>
        <a:p>
          <a:endParaRPr lang="es-ES" sz="1600"/>
        </a:p>
      </dgm:t>
    </dgm:pt>
    <dgm:pt modelId="{1E5E135A-076B-42A7-B1FD-CD4BA336C8A9}" type="sibTrans" cxnId="{AA73F454-995F-47B6-8A78-CD2E2967A143}">
      <dgm:prSet/>
      <dgm:spPr/>
      <dgm:t>
        <a:bodyPr/>
        <a:lstStyle/>
        <a:p>
          <a:endParaRPr lang="es-ES" sz="1600"/>
        </a:p>
      </dgm:t>
    </dgm:pt>
    <dgm:pt modelId="{CD632A42-E859-43FA-8107-F9BE18EC4A7F}">
      <dgm:prSet custT="1"/>
      <dgm:spPr/>
      <dgm:t>
        <a:bodyPr/>
        <a:lstStyle/>
        <a:p>
          <a:pPr rtl="0"/>
          <a:r>
            <a:rPr lang="es-ES" sz="1200" dirty="0" smtClean="0">
              <a:latin typeface="+mn-lt"/>
            </a:rPr>
            <a:t>Síntomas: entumecimiento, hormigueo y d</a:t>
          </a:r>
          <a:r>
            <a:rPr lang="es-ES" sz="1200" b="1" dirty="0" smtClean="0">
              <a:latin typeface="+mn-lt"/>
            </a:rPr>
            <a:t>olor </a:t>
          </a:r>
          <a:r>
            <a:rPr lang="es-ES" sz="1200" dirty="0" smtClean="0">
              <a:latin typeface="+mn-lt"/>
            </a:rPr>
            <a:t>asociado a inflamación, pérdida de fuerza y dificultad de movimiento en la zona corporal afectada.</a:t>
          </a:r>
          <a:endParaRPr lang="es-ES" sz="1200" dirty="0"/>
        </a:p>
      </dgm:t>
    </dgm:pt>
    <dgm:pt modelId="{506E228A-829B-4706-AD75-DF9E5079B0F9}" type="parTrans" cxnId="{FE178726-F6C3-49FE-9114-D53D2F0396CD}">
      <dgm:prSet/>
      <dgm:spPr/>
      <dgm:t>
        <a:bodyPr/>
        <a:lstStyle/>
        <a:p>
          <a:endParaRPr lang="es-ES" sz="1600"/>
        </a:p>
      </dgm:t>
    </dgm:pt>
    <dgm:pt modelId="{45E1DFD9-0006-408E-8202-B6E4EBE4BDE2}" type="sibTrans" cxnId="{FE178726-F6C3-49FE-9114-D53D2F0396CD}">
      <dgm:prSet/>
      <dgm:spPr/>
      <dgm:t>
        <a:bodyPr/>
        <a:lstStyle/>
        <a:p>
          <a:endParaRPr lang="es-ES" sz="1600"/>
        </a:p>
      </dgm:t>
    </dgm:pt>
    <dgm:pt modelId="{AF76375F-EF56-4E64-80EB-501505F66E74}">
      <dgm:prSet custT="1"/>
      <dgm:spPr/>
      <dgm:t>
        <a:bodyPr/>
        <a:lstStyle/>
        <a:p>
          <a:r>
            <a:rPr lang="es-ES" sz="1200" dirty="0" smtClean="0">
              <a:latin typeface="+mn-lt"/>
            </a:rPr>
            <a:t>Pueden aparecer de </a:t>
          </a:r>
          <a:r>
            <a:rPr lang="es-ES" sz="1200" b="1" dirty="0" smtClean="0">
              <a:latin typeface="+mn-lt"/>
            </a:rPr>
            <a:t>forma súbita </a:t>
          </a:r>
          <a:r>
            <a:rPr lang="es-ES" sz="1200" dirty="0" smtClean="0">
              <a:latin typeface="+mn-lt"/>
            </a:rPr>
            <a:t>a consecuencia de un accidente (normalmente derivado de un sobreesfuerzo), o de </a:t>
          </a:r>
          <a:r>
            <a:rPr lang="es-ES" sz="1200" b="1" dirty="0" smtClean="0">
              <a:latin typeface="+mn-lt"/>
            </a:rPr>
            <a:t>forma gradual a lo largo del tiempo </a:t>
          </a:r>
          <a:r>
            <a:rPr lang="es-ES" sz="1200" dirty="0" smtClean="0">
              <a:latin typeface="+mn-lt"/>
            </a:rPr>
            <a:t>(exposición prolongada-enfermedad profesional).</a:t>
          </a:r>
          <a:endParaRPr lang="es-ES" sz="1200" i="1" dirty="0" smtClean="0">
            <a:latin typeface="+mn-lt"/>
          </a:endParaRPr>
        </a:p>
      </dgm:t>
    </dgm:pt>
    <dgm:pt modelId="{4D4A6683-EAE7-43D1-8B09-88611AF7EEEB}" type="parTrans" cxnId="{0D159777-0604-4F6D-991F-46FA50932D4C}">
      <dgm:prSet/>
      <dgm:spPr/>
      <dgm:t>
        <a:bodyPr/>
        <a:lstStyle/>
        <a:p>
          <a:endParaRPr lang="es-ES" sz="1600"/>
        </a:p>
      </dgm:t>
    </dgm:pt>
    <dgm:pt modelId="{862A3156-FD7C-43FA-A718-152A1EA63E06}" type="sibTrans" cxnId="{0D159777-0604-4F6D-991F-46FA50932D4C}">
      <dgm:prSet/>
      <dgm:spPr/>
      <dgm:t>
        <a:bodyPr/>
        <a:lstStyle/>
        <a:p>
          <a:endParaRPr lang="es-ES" sz="1600"/>
        </a:p>
      </dgm:t>
    </dgm:pt>
    <dgm:pt modelId="{D7E227D0-6D85-4226-B00F-57061043F283}" type="pres">
      <dgm:prSet presAssocID="{3B9D4493-FD48-408C-9B87-56FB1DB7BCBE}" presName="linear" presStyleCnt="0">
        <dgm:presLayoutVars>
          <dgm:animLvl val="lvl"/>
          <dgm:resizeHandles val="exact"/>
        </dgm:presLayoutVars>
      </dgm:prSet>
      <dgm:spPr/>
      <dgm:t>
        <a:bodyPr/>
        <a:lstStyle/>
        <a:p>
          <a:endParaRPr lang="es-ES"/>
        </a:p>
      </dgm:t>
    </dgm:pt>
    <dgm:pt modelId="{3D154D97-3184-4071-BA6B-D064739F4316}" type="pres">
      <dgm:prSet presAssocID="{852418EB-274A-48E4-8F30-CDD104B9BBD6}" presName="parentText" presStyleLbl="node1" presStyleIdx="0" presStyleCnt="5" custScaleY="148865">
        <dgm:presLayoutVars>
          <dgm:chMax val="0"/>
          <dgm:bulletEnabled val="1"/>
        </dgm:presLayoutVars>
      </dgm:prSet>
      <dgm:spPr/>
      <dgm:t>
        <a:bodyPr/>
        <a:lstStyle/>
        <a:p>
          <a:endParaRPr lang="es-ES"/>
        </a:p>
      </dgm:t>
    </dgm:pt>
    <dgm:pt modelId="{E9E098CA-531B-48FA-A59C-71AE86C208C7}" type="pres">
      <dgm:prSet presAssocID="{E1DDC885-43CA-4E09-89FD-15ACF904E435}" presName="spacer" presStyleCnt="0"/>
      <dgm:spPr/>
    </dgm:pt>
    <dgm:pt modelId="{FAF8719F-7BF3-48E6-B041-CD24873FDF9C}" type="pres">
      <dgm:prSet presAssocID="{9F3E5361-8573-4B7D-82DA-C1BA38030FA8}" presName="parentText" presStyleLbl="node1" presStyleIdx="1" presStyleCnt="5" custScaleY="80042">
        <dgm:presLayoutVars>
          <dgm:chMax val="0"/>
          <dgm:bulletEnabled val="1"/>
        </dgm:presLayoutVars>
      </dgm:prSet>
      <dgm:spPr/>
      <dgm:t>
        <a:bodyPr/>
        <a:lstStyle/>
        <a:p>
          <a:endParaRPr lang="es-ES"/>
        </a:p>
      </dgm:t>
    </dgm:pt>
    <dgm:pt modelId="{CB265789-5B55-4431-A873-FCC8424B29EC}" type="pres">
      <dgm:prSet presAssocID="{1E5E135A-076B-42A7-B1FD-CD4BA336C8A9}" presName="spacer" presStyleCnt="0"/>
      <dgm:spPr/>
    </dgm:pt>
    <dgm:pt modelId="{6EDD31D7-8643-45A4-84DF-D060EF8AB38A}" type="pres">
      <dgm:prSet presAssocID="{CD632A42-E859-43FA-8107-F9BE18EC4A7F}" presName="parentText" presStyleLbl="node1" presStyleIdx="2" presStyleCnt="5" custScaleY="89256">
        <dgm:presLayoutVars>
          <dgm:chMax val="0"/>
          <dgm:bulletEnabled val="1"/>
        </dgm:presLayoutVars>
      </dgm:prSet>
      <dgm:spPr/>
      <dgm:t>
        <a:bodyPr/>
        <a:lstStyle/>
        <a:p>
          <a:endParaRPr lang="es-ES"/>
        </a:p>
      </dgm:t>
    </dgm:pt>
    <dgm:pt modelId="{8D58E97E-71F8-4BEA-9F6A-2A3BBFD7DB4A}" type="pres">
      <dgm:prSet presAssocID="{45E1DFD9-0006-408E-8202-B6E4EBE4BDE2}" presName="spacer" presStyleCnt="0"/>
      <dgm:spPr/>
    </dgm:pt>
    <dgm:pt modelId="{92839832-3508-468C-ABD6-FB72E325E389}" type="pres">
      <dgm:prSet presAssocID="{AF76375F-EF56-4E64-80EB-501505F66E74}" presName="parentText" presStyleLbl="node1" presStyleIdx="3" presStyleCnt="5" custScaleY="133304">
        <dgm:presLayoutVars>
          <dgm:chMax val="0"/>
          <dgm:bulletEnabled val="1"/>
        </dgm:presLayoutVars>
      </dgm:prSet>
      <dgm:spPr/>
      <dgm:t>
        <a:bodyPr/>
        <a:lstStyle/>
        <a:p>
          <a:endParaRPr lang="es-ES"/>
        </a:p>
      </dgm:t>
    </dgm:pt>
    <dgm:pt modelId="{2D632987-94C6-4789-95B8-76D11EBE0FBA}" type="pres">
      <dgm:prSet presAssocID="{862A3156-FD7C-43FA-A718-152A1EA63E06}" presName="spacer" presStyleCnt="0"/>
      <dgm:spPr/>
    </dgm:pt>
    <dgm:pt modelId="{FC98CC8F-8C8A-4EEB-8014-2B415D561390}" type="pres">
      <dgm:prSet presAssocID="{6393C742-D7CD-42E8-9830-DB99DA12F1AB}" presName="parentText" presStyleLbl="node1" presStyleIdx="4" presStyleCnt="5" custScaleY="100150">
        <dgm:presLayoutVars>
          <dgm:chMax val="0"/>
          <dgm:bulletEnabled val="1"/>
        </dgm:presLayoutVars>
      </dgm:prSet>
      <dgm:spPr/>
      <dgm:t>
        <a:bodyPr/>
        <a:lstStyle/>
        <a:p>
          <a:endParaRPr lang="es-ES"/>
        </a:p>
      </dgm:t>
    </dgm:pt>
  </dgm:ptLst>
  <dgm:cxnLst>
    <dgm:cxn modelId="{AA73F454-995F-47B6-8A78-CD2E2967A143}" srcId="{3B9D4493-FD48-408C-9B87-56FB1DB7BCBE}" destId="{9F3E5361-8573-4B7D-82DA-C1BA38030FA8}" srcOrd="1" destOrd="0" parTransId="{A3AA7AF6-CF39-4BE1-A140-5CD8C7BD23E9}" sibTransId="{1E5E135A-076B-42A7-B1FD-CD4BA336C8A9}"/>
    <dgm:cxn modelId="{EDC6F61E-F65C-4CDD-A331-B2BA0DF0256C}" srcId="{3B9D4493-FD48-408C-9B87-56FB1DB7BCBE}" destId="{852418EB-274A-48E4-8F30-CDD104B9BBD6}" srcOrd="0" destOrd="0" parTransId="{C29DE939-212B-491C-9CEA-4E5FEA1322C5}" sibTransId="{E1DDC885-43CA-4E09-89FD-15ACF904E435}"/>
    <dgm:cxn modelId="{0D159777-0604-4F6D-991F-46FA50932D4C}" srcId="{3B9D4493-FD48-408C-9B87-56FB1DB7BCBE}" destId="{AF76375F-EF56-4E64-80EB-501505F66E74}" srcOrd="3" destOrd="0" parTransId="{4D4A6683-EAE7-43D1-8B09-88611AF7EEEB}" sibTransId="{862A3156-FD7C-43FA-A718-152A1EA63E06}"/>
    <dgm:cxn modelId="{6C919C50-A4D5-413A-8CFC-FCC9B62DCD13}" type="presOf" srcId="{3B9D4493-FD48-408C-9B87-56FB1DB7BCBE}" destId="{D7E227D0-6D85-4226-B00F-57061043F283}" srcOrd="0" destOrd="0" presId="urn:microsoft.com/office/officeart/2005/8/layout/vList2"/>
    <dgm:cxn modelId="{65A213CE-A71D-4C75-A6AD-DBA9CC0367DF}" srcId="{3B9D4493-FD48-408C-9B87-56FB1DB7BCBE}" destId="{6393C742-D7CD-42E8-9830-DB99DA12F1AB}" srcOrd="4" destOrd="0" parTransId="{7D5BAF38-701F-455A-9E77-454D33D2C2F3}" sibTransId="{B9CE1C18-7952-464B-9347-9F88643659C6}"/>
    <dgm:cxn modelId="{FE178726-F6C3-49FE-9114-D53D2F0396CD}" srcId="{3B9D4493-FD48-408C-9B87-56FB1DB7BCBE}" destId="{CD632A42-E859-43FA-8107-F9BE18EC4A7F}" srcOrd="2" destOrd="0" parTransId="{506E228A-829B-4706-AD75-DF9E5079B0F9}" sibTransId="{45E1DFD9-0006-408E-8202-B6E4EBE4BDE2}"/>
    <dgm:cxn modelId="{58F1781C-B1DC-43E3-A715-2A9211E2E62B}" type="presOf" srcId="{CD632A42-E859-43FA-8107-F9BE18EC4A7F}" destId="{6EDD31D7-8643-45A4-84DF-D060EF8AB38A}" srcOrd="0" destOrd="0" presId="urn:microsoft.com/office/officeart/2005/8/layout/vList2"/>
    <dgm:cxn modelId="{CA4B0E4A-C719-4BE0-AB26-DB08ACF8091F}" type="presOf" srcId="{852418EB-274A-48E4-8F30-CDD104B9BBD6}" destId="{3D154D97-3184-4071-BA6B-D064739F4316}" srcOrd="0" destOrd="0" presId="urn:microsoft.com/office/officeart/2005/8/layout/vList2"/>
    <dgm:cxn modelId="{44604874-366A-4D72-8569-2ED206393D62}" type="presOf" srcId="{6393C742-D7CD-42E8-9830-DB99DA12F1AB}" destId="{FC98CC8F-8C8A-4EEB-8014-2B415D561390}" srcOrd="0" destOrd="0" presId="urn:microsoft.com/office/officeart/2005/8/layout/vList2"/>
    <dgm:cxn modelId="{BEE5D1E5-46AA-4CDA-B065-67FB416C7F4F}" type="presOf" srcId="{AF76375F-EF56-4E64-80EB-501505F66E74}" destId="{92839832-3508-468C-ABD6-FB72E325E389}" srcOrd="0" destOrd="0" presId="urn:microsoft.com/office/officeart/2005/8/layout/vList2"/>
    <dgm:cxn modelId="{5B0F81C2-F61A-4E27-B188-5C35D002A1EB}" type="presOf" srcId="{9F3E5361-8573-4B7D-82DA-C1BA38030FA8}" destId="{FAF8719F-7BF3-48E6-B041-CD24873FDF9C}" srcOrd="0" destOrd="0" presId="urn:microsoft.com/office/officeart/2005/8/layout/vList2"/>
    <dgm:cxn modelId="{E2406E92-0F7B-4C58-AB18-AB2C2B11F45D}" type="presParOf" srcId="{D7E227D0-6D85-4226-B00F-57061043F283}" destId="{3D154D97-3184-4071-BA6B-D064739F4316}" srcOrd="0" destOrd="0" presId="urn:microsoft.com/office/officeart/2005/8/layout/vList2"/>
    <dgm:cxn modelId="{6615C352-01A5-4AAD-9D6D-7FEC3CCD8D76}" type="presParOf" srcId="{D7E227D0-6D85-4226-B00F-57061043F283}" destId="{E9E098CA-531B-48FA-A59C-71AE86C208C7}" srcOrd="1" destOrd="0" presId="urn:microsoft.com/office/officeart/2005/8/layout/vList2"/>
    <dgm:cxn modelId="{6AC042F0-FCBD-4061-A629-B885D89335FA}" type="presParOf" srcId="{D7E227D0-6D85-4226-B00F-57061043F283}" destId="{FAF8719F-7BF3-48E6-B041-CD24873FDF9C}" srcOrd="2" destOrd="0" presId="urn:microsoft.com/office/officeart/2005/8/layout/vList2"/>
    <dgm:cxn modelId="{0D1C99ED-9C32-41A9-88E7-67F62C5B7C95}" type="presParOf" srcId="{D7E227D0-6D85-4226-B00F-57061043F283}" destId="{CB265789-5B55-4431-A873-FCC8424B29EC}" srcOrd="3" destOrd="0" presId="urn:microsoft.com/office/officeart/2005/8/layout/vList2"/>
    <dgm:cxn modelId="{65A07AE3-D3AB-4C3C-A8C1-5E2FE65C0599}" type="presParOf" srcId="{D7E227D0-6D85-4226-B00F-57061043F283}" destId="{6EDD31D7-8643-45A4-84DF-D060EF8AB38A}" srcOrd="4" destOrd="0" presId="urn:microsoft.com/office/officeart/2005/8/layout/vList2"/>
    <dgm:cxn modelId="{F9E9B9EC-8AEF-4D5F-AEBD-D8531CA234A7}" type="presParOf" srcId="{D7E227D0-6D85-4226-B00F-57061043F283}" destId="{8D58E97E-71F8-4BEA-9F6A-2A3BBFD7DB4A}" srcOrd="5" destOrd="0" presId="urn:microsoft.com/office/officeart/2005/8/layout/vList2"/>
    <dgm:cxn modelId="{F7B7FADB-21FF-4118-8277-937030BD3071}" type="presParOf" srcId="{D7E227D0-6D85-4226-B00F-57061043F283}" destId="{92839832-3508-468C-ABD6-FB72E325E389}" srcOrd="6" destOrd="0" presId="urn:microsoft.com/office/officeart/2005/8/layout/vList2"/>
    <dgm:cxn modelId="{106D8DA5-AD58-476F-B816-1709BEE6D1BB}" type="presParOf" srcId="{D7E227D0-6D85-4226-B00F-57061043F283}" destId="{2D632987-94C6-4789-95B8-76D11EBE0FBA}" srcOrd="7" destOrd="0" presId="urn:microsoft.com/office/officeart/2005/8/layout/vList2"/>
    <dgm:cxn modelId="{993B0C31-6976-42D5-B4CD-C458DFBF9623}" type="presParOf" srcId="{D7E227D0-6D85-4226-B00F-57061043F283}" destId="{FC98CC8F-8C8A-4EEB-8014-2B415D561390}" srcOrd="8"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3855435E-D392-4BA4-9340-23B44C8FEA7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DEC95CCE-F78C-49AE-89AE-FE58CEC25551}">
      <dgm:prSet custT="1"/>
      <dgm:spPr/>
      <dgm:t>
        <a:bodyPr/>
        <a:lstStyle/>
        <a:p>
          <a:pPr rtl="0"/>
          <a:r>
            <a:rPr lang="es-ES" sz="1600" b="1" dirty="0" smtClean="0"/>
            <a:t>Resultado del sobre uso</a:t>
          </a:r>
          <a:r>
            <a:rPr lang="es-ES" sz="1600" dirty="0" smtClean="0"/>
            <a:t>.  Se sobrepasa la capacidad de recuperación del tejido. </a:t>
          </a:r>
          <a:endParaRPr lang="es-ES" sz="1600" dirty="0"/>
        </a:p>
      </dgm:t>
    </dgm:pt>
    <dgm:pt modelId="{ADD67B47-AF55-4A09-AC29-CC9A2F91428F}" type="parTrans" cxnId="{A006711A-20E2-4B62-945B-3D58B362E7E1}">
      <dgm:prSet/>
      <dgm:spPr/>
      <dgm:t>
        <a:bodyPr/>
        <a:lstStyle/>
        <a:p>
          <a:endParaRPr lang="es-ES" sz="1800"/>
        </a:p>
      </dgm:t>
    </dgm:pt>
    <dgm:pt modelId="{CBDDB21F-29F7-433F-AA84-B7091D20ADB8}" type="sibTrans" cxnId="{A006711A-20E2-4B62-945B-3D58B362E7E1}">
      <dgm:prSet/>
      <dgm:spPr/>
      <dgm:t>
        <a:bodyPr/>
        <a:lstStyle/>
        <a:p>
          <a:endParaRPr lang="es-ES" sz="1800"/>
        </a:p>
      </dgm:t>
    </dgm:pt>
    <dgm:pt modelId="{36DA3AEE-C665-4F5B-97C9-7ECF4ADEDC40}">
      <dgm:prSet custT="1"/>
      <dgm:spPr/>
      <dgm:t>
        <a:bodyPr/>
        <a:lstStyle/>
        <a:p>
          <a:pPr rtl="0"/>
          <a:r>
            <a:rPr lang="es-ES" sz="1600" b="1" dirty="0" smtClean="0"/>
            <a:t>Desarrollo progresivo</a:t>
          </a:r>
          <a:r>
            <a:rPr lang="es-ES" sz="1600" dirty="0" smtClean="0"/>
            <a:t>. Podría manifestar síntomas de forma rápida o progresiva, agravándose a lo largo del tiempo.</a:t>
          </a:r>
          <a:endParaRPr lang="es-ES" sz="1600" dirty="0"/>
        </a:p>
      </dgm:t>
    </dgm:pt>
    <dgm:pt modelId="{148BBEB1-C22A-48D0-A1D2-15DADAEA8FCD}" type="parTrans" cxnId="{DF487BEA-800A-4DA5-B569-ED9C8F8BF4F6}">
      <dgm:prSet/>
      <dgm:spPr/>
      <dgm:t>
        <a:bodyPr/>
        <a:lstStyle/>
        <a:p>
          <a:endParaRPr lang="es-ES" sz="1800"/>
        </a:p>
      </dgm:t>
    </dgm:pt>
    <dgm:pt modelId="{C014C792-D296-48B0-BA52-1EC4BBF95201}" type="sibTrans" cxnId="{DF487BEA-800A-4DA5-B569-ED9C8F8BF4F6}">
      <dgm:prSet/>
      <dgm:spPr/>
      <dgm:t>
        <a:bodyPr/>
        <a:lstStyle/>
        <a:p>
          <a:endParaRPr lang="es-ES" sz="1800"/>
        </a:p>
      </dgm:t>
    </dgm:pt>
    <dgm:pt modelId="{7A039A21-1C26-48FD-9436-43F2AB2606FD}">
      <dgm:prSet custT="1"/>
      <dgm:spPr/>
      <dgm:t>
        <a:bodyPr/>
        <a:lstStyle/>
        <a:p>
          <a:pPr rtl="0"/>
          <a:r>
            <a:rPr lang="es-ES" sz="1600" b="1" dirty="0" smtClean="0"/>
            <a:t>Las causas son múltiples</a:t>
          </a:r>
          <a:r>
            <a:rPr lang="es-ES" sz="1600" dirty="0" smtClean="0"/>
            <a:t>. Diferentes factores (fuerza, postura y repetitividad, organización del trabajo, condiciones ambientales…). La solución no será única sino una combinación de medidas o paquete de medidas preventivas</a:t>
          </a:r>
          <a:endParaRPr lang="es-ES" sz="1600" dirty="0"/>
        </a:p>
      </dgm:t>
    </dgm:pt>
    <dgm:pt modelId="{41852198-9CD0-454D-8361-B175430FBBBB}" type="parTrans" cxnId="{92809961-D14D-4EAE-B389-5279450C2859}">
      <dgm:prSet/>
      <dgm:spPr/>
      <dgm:t>
        <a:bodyPr/>
        <a:lstStyle/>
        <a:p>
          <a:endParaRPr lang="es-ES" sz="1800"/>
        </a:p>
      </dgm:t>
    </dgm:pt>
    <dgm:pt modelId="{08458CC2-5C82-4DAA-8FFB-33A84E161196}" type="sibTrans" cxnId="{92809961-D14D-4EAE-B389-5279450C2859}">
      <dgm:prSet/>
      <dgm:spPr/>
      <dgm:t>
        <a:bodyPr/>
        <a:lstStyle/>
        <a:p>
          <a:endParaRPr lang="es-ES" sz="1800"/>
        </a:p>
      </dgm:t>
    </dgm:pt>
    <dgm:pt modelId="{9F62569D-44C2-4C96-A101-A0BD5DB7C182}">
      <dgm:prSet custT="1"/>
      <dgm:spPr/>
      <dgm:t>
        <a:bodyPr/>
        <a:lstStyle/>
        <a:p>
          <a:pPr rtl="0"/>
          <a:r>
            <a:rPr lang="es-ES" sz="1600" b="1" dirty="0" smtClean="0"/>
            <a:t>La prevención es eficaz</a:t>
          </a:r>
          <a:r>
            <a:rPr lang="es-ES" sz="1600" dirty="0" smtClean="0"/>
            <a:t>. El hecho de que sus síntomas sean progresivos es una ventaja y a la vez un inconveniente. </a:t>
          </a:r>
          <a:endParaRPr lang="es-ES" sz="1600" dirty="0"/>
        </a:p>
      </dgm:t>
    </dgm:pt>
    <dgm:pt modelId="{A40E830A-8868-4ADA-871B-F756F1DAB0B5}" type="parTrans" cxnId="{DB788C46-E9E2-44A3-941A-66438B2EC4F0}">
      <dgm:prSet/>
      <dgm:spPr/>
      <dgm:t>
        <a:bodyPr/>
        <a:lstStyle/>
        <a:p>
          <a:endParaRPr lang="es-ES" sz="1800"/>
        </a:p>
      </dgm:t>
    </dgm:pt>
    <dgm:pt modelId="{5EB522E0-DD63-435E-A96F-7A694E7DE3A9}" type="sibTrans" cxnId="{DB788C46-E9E2-44A3-941A-66438B2EC4F0}">
      <dgm:prSet/>
      <dgm:spPr/>
      <dgm:t>
        <a:bodyPr/>
        <a:lstStyle/>
        <a:p>
          <a:endParaRPr lang="es-ES" sz="1800"/>
        </a:p>
      </dgm:t>
    </dgm:pt>
    <dgm:pt modelId="{5A20EECB-741B-4475-BF14-DDF9AF4782CE}">
      <dgm:prSet custT="1"/>
      <dgm:spPr/>
      <dgm:t>
        <a:bodyPr/>
        <a:lstStyle/>
        <a:p>
          <a:pPr rtl="0"/>
          <a:r>
            <a:rPr lang="es-ES" sz="1200" u="sng" dirty="0" smtClean="0"/>
            <a:t>Ventaja</a:t>
          </a:r>
          <a:r>
            <a:rPr lang="es-ES" sz="1200" dirty="0" smtClean="0"/>
            <a:t>: Se puede prevenir interviniendo a tiempo y permitiendo la recuperación de la lesión. Vigilancia de la salud.</a:t>
          </a:r>
          <a:endParaRPr lang="es-ES" sz="1200" dirty="0"/>
        </a:p>
      </dgm:t>
    </dgm:pt>
    <dgm:pt modelId="{BD3B3D8F-751B-4192-AC6A-62F1B39C61DD}" type="parTrans" cxnId="{F82F9FDA-F994-470D-9A6D-5DC94A3BFF49}">
      <dgm:prSet/>
      <dgm:spPr/>
      <dgm:t>
        <a:bodyPr/>
        <a:lstStyle/>
        <a:p>
          <a:endParaRPr lang="es-ES" sz="1800"/>
        </a:p>
      </dgm:t>
    </dgm:pt>
    <dgm:pt modelId="{F72D1C24-C17B-4771-AF16-50D18669F80E}" type="sibTrans" cxnId="{F82F9FDA-F994-470D-9A6D-5DC94A3BFF49}">
      <dgm:prSet/>
      <dgm:spPr/>
      <dgm:t>
        <a:bodyPr/>
        <a:lstStyle/>
        <a:p>
          <a:endParaRPr lang="es-ES" sz="1800"/>
        </a:p>
      </dgm:t>
    </dgm:pt>
    <dgm:pt modelId="{58786C75-EDD1-488F-AE20-E24B5ECE58ED}">
      <dgm:prSet custT="1"/>
      <dgm:spPr/>
      <dgm:t>
        <a:bodyPr/>
        <a:lstStyle/>
        <a:p>
          <a:pPr rtl="0"/>
          <a:r>
            <a:rPr lang="es-ES" sz="1200" u="sng" dirty="0" smtClean="0"/>
            <a:t>Inconveniente</a:t>
          </a:r>
          <a:r>
            <a:rPr lang="es-ES" sz="1200" dirty="0" smtClean="0"/>
            <a:t>: Un lento agravamiento de los síntomas puede hacer que no se les tenga en consideración hasta que el problema  de salud se agrava. </a:t>
          </a:r>
          <a:endParaRPr lang="es-ES" sz="1200" dirty="0"/>
        </a:p>
      </dgm:t>
    </dgm:pt>
    <dgm:pt modelId="{A2F7EE26-3690-4C50-873B-D338B0498B7D}" type="parTrans" cxnId="{86C697C6-1AD7-4203-BFE1-68977DFA248E}">
      <dgm:prSet/>
      <dgm:spPr/>
      <dgm:t>
        <a:bodyPr/>
        <a:lstStyle/>
        <a:p>
          <a:endParaRPr lang="es-ES" sz="1800"/>
        </a:p>
      </dgm:t>
    </dgm:pt>
    <dgm:pt modelId="{2D2A8A1F-6AF4-4D8C-BCF9-7CCE08AFEB1D}" type="sibTrans" cxnId="{86C697C6-1AD7-4203-BFE1-68977DFA248E}">
      <dgm:prSet/>
      <dgm:spPr/>
      <dgm:t>
        <a:bodyPr/>
        <a:lstStyle/>
        <a:p>
          <a:endParaRPr lang="es-ES" sz="1800"/>
        </a:p>
      </dgm:t>
    </dgm:pt>
    <dgm:pt modelId="{C654F88A-1A62-48CA-A7DB-4F601D28489C}" type="pres">
      <dgm:prSet presAssocID="{3855435E-D392-4BA4-9340-23B44C8FEA71}" presName="linear" presStyleCnt="0">
        <dgm:presLayoutVars>
          <dgm:animLvl val="lvl"/>
          <dgm:resizeHandles val="exact"/>
        </dgm:presLayoutVars>
      </dgm:prSet>
      <dgm:spPr/>
      <dgm:t>
        <a:bodyPr/>
        <a:lstStyle/>
        <a:p>
          <a:endParaRPr lang="es-ES"/>
        </a:p>
      </dgm:t>
    </dgm:pt>
    <dgm:pt modelId="{9B9C1F38-AFCB-4C98-B110-2198C0D27B99}" type="pres">
      <dgm:prSet presAssocID="{DEC95CCE-F78C-49AE-89AE-FE58CEC25551}" presName="parentText" presStyleLbl="node1" presStyleIdx="0" presStyleCnt="4" custScaleY="65690">
        <dgm:presLayoutVars>
          <dgm:chMax val="0"/>
          <dgm:bulletEnabled val="1"/>
        </dgm:presLayoutVars>
      </dgm:prSet>
      <dgm:spPr/>
      <dgm:t>
        <a:bodyPr/>
        <a:lstStyle/>
        <a:p>
          <a:endParaRPr lang="es-ES"/>
        </a:p>
      </dgm:t>
    </dgm:pt>
    <dgm:pt modelId="{12AB0D4C-0B1F-4031-83E2-108804EE53AE}" type="pres">
      <dgm:prSet presAssocID="{CBDDB21F-29F7-433F-AA84-B7091D20ADB8}" presName="spacer" presStyleCnt="0"/>
      <dgm:spPr/>
    </dgm:pt>
    <dgm:pt modelId="{4329082D-3720-4038-8162-BC7F045A11FA}" type="pres">
      <dgm:prSet presAssocID="{36DA3AEE-C665-4F5B-97C9-7ECF4ADEDC40}" presName="parentText" presStyleLbl="node1" presStyleIdx="1" presStyleCnt="4" custScaleY="71840">
        <dgm:presLayoutVars>
          <dgm:chMax val="0"/>
          <dgm:bulletEnabled val="1"/>
        </dgm:presLayoutVars>
      </dgm:prSet>
      <dgm:spPr/>
      <dgm:t>
        <a:bodyPr/>
        <a:lstStyle/>
        <a:p>
          <a:endParaRPr lang="es-ES"/>
        </a:p>
      </dgm:t>
    </dgm:pt>
    <dgm:pt modelId="{9A29EF8D-8E7B-4532-BF50-81695D70F784}" type="pres">
      <dgm:prSet presAssocID="{C014C792-D296-48B0-BA52-1EC4BBF95201}" presName="spacer" presStyleCnt="0"/>
      <dgm:spPr/>
    </dgm:pt>
    <dgm:pt modelId="{0E70D8C7-DD00-4EDB-A3BB-4C720FDBD251}" type="pres">
      <dgm:prSet presAssocID="{7A039A21-1C26-48FD-9436-43F2AB2606FD}" presName="parentText" presStyleLbl="node1" presStyleIdx="2" presStyleCnt="4">
        <dgm:presLayoutVars>
          <dgm:chMax val="0"/>
          <dgm:bulletEnabled val="1"/>
        </dgm:presLayoutVars>
      </dgm:prSet>
      <dgm:spPr/>
      <dgm:t>
        <a:bodyPr/>
        <a:lstStyle/>
        <a:p>
          <a:endParaRPr lang="es-ES"/>
        </a:p>
      </dgm:t>
    </dgm:pt>
    <dgm:pt modelId="{191A9E7E-3E44-4632-A01E-053A0A75EC90}" type="pres">
      <dgm:prSet presAssocID="{08458CC2-5C82-4DAA-8FFB-33A84E161196}" presName="spacer" presStyleCnt="0"/>
      <dgm:spPr/>
    </dgm:pt>
    <dgm:pt modelId="{C57C28EE-86A3-40F5-98C7-295B73EF5FF9}" type="pres">
      <dgm:prSet presAssocID="{9F62569D-44C2-4C96-A101-A0BD5DB7C182}" presName="parentText" presStyleLbl="node1" presStyleIdx="3" presStyleCnt="4" custScaleY="66454">
        <dgm:presLayoutVars>
          <dgm:chMax val="0"/>
          <dgm:bulletEnabled val="1"/>
        </dgm:presLayoutVars>
      </dgm:prSet>
      <dgm:spPr/>
      <dgm:t>
        <a:bodyPr/>
        <a:lstStyle/>
        <a:p>
          <a:endParaRPr lang="es-ES"/>
        </a:p>
      </dgm:t>
    </dgm:pt>
    <dgm:pt modelId="{917C8633-221E-42D3-9ACE-522C7B6EA19F}" type="pres">
      <dgm:prSet presAssocID="{9F62569D-44C2-4C96-A101-A0BD5DB7C182}" presName="childText" presStyleLbl="revTx" presStyleIdx="0" presStyleCnt="1">
        <dgm:presLayoutVars>
          <dgm:bulletEnabled val="1"/>
        </dgm:presLayoutVars>
      </dgm:prSet>
      <dgm:spPr/>
      <dgm:t>
        <a:bodyPr/>
        <a:lstStyle/>
        <a:p>
          <a:endParaRPr lang="es-ES"/>
        </a:p>
      </dgm:t>
    </dgm:pt>
  </dgm:ptLst>
  <dgm:cxnLst>
    <dgm:cxn modelId="{262A78BF-6642-47BF-8E9A-A3FCBA4410AF}" type="presOf" srcId="{58786C75-EDD1-488F-AE20-E24B5ECE58ED}" destId="{917C8633-221E-42D3-9ACE-522C7B6EA19F}" srcOrd="0" destOrd="1" presId="urn:microsoft.com/office/officeart/2005/8/layout/vList2"/>
    <dgm:cxn modelId="{EC17F2D9-4871-4038-9E42-2AE52D039F63}" type="presOf" srcId="{3855435E-D392-4BA4-9340-23B44C8FEA71}" destId="{C654F88A-1A62-48CA-A7DB-4F601D28489C}" srcOrd="0" destOrd="0" presId="urn:microsoft.com/office/officeart/2005/8/layout/vList2"/>
    <dgm:cxn modelId="{A006711A-20E2-4B62-945B-3D58B362E7E1}" srcId="{3855435E-D392-4BA4-9340-23B44C8FEA71}" destId="{DEC95CCE-F78C-49AE-89AE-FE58CEC25551}" srcOrd="0" destOrd="0" parTransId="{ADD67B47-AF55-4A09-AC29-CC9A2F91428F}" sibTransId="{CBDDB21F-29F7-433F-AA84-B7091D20ADB8}"/>
    <dgm:cxn modelId="{86C697C6-1AD7-4203-BFE1-68977DFA248E}" srcId="{9F62569D-44C2-4C96-A101-A0BD5DB7C182}" destId="{58786C75-EDD1-488F-AE20-E24B5ECE58ED}" srcOrd="1" destOrd="0" parTransId="{A2F7EE26-3690-4C50-873B-D338B0498B7D}" sibTransId="{2D2A8A1F-6AF4-4D8C-BCF9-7CCE08AFEB1D}"/>
    <dgm:cxn modelId="{AB293CAD-E694-4520-A4FE-5899E1C9D431}" type="presOf" srcId="{9F62569D-44C2-4C96-A101-A0BD5DB7C182}" destId="{C57C28EE-86A3-40F5-98C7-295B73EF5FF9}" srcOrd="0" destOrd="0" presId="urn:microsoft.com/office/officeart/2005/8/layout/vList2"/>
    <dgm:cxn modelId="{DF487BEA-800A-4DA5-B569-ED9C8F8BF4F6}" srcId="{3855435E-D392-4BA4-9340-23B44C8FEA71}" destId="{36DA3AEE-C665-4F5B-97C9-7ECF4ADEDC40}" srcOrd="1" destOrd="0" parTransId="{148BBEB1-C22A-48D0-A1D2-15DADAEA8FCD}" sibTransId="{C014C792-D296-48B0-BA52-1EC4BBF95201}"/>
    <dgm:cxn modelId="{DB788C46-E9E2-44A3-941A-66438B2EC4F0}" srcId="{3855435E-D392-4BA4-9340-23B44C8FEA71}" destId="{9F62569D-44C2-4C96-A101-A0BD5DB7C182}" srcOrd="3" destOrd="0" parTransId="{A40E830A-8868-4ADA-871B-F756F1DAB0B5}" sibTransId="{5EB522E0-DD63-435E-A96F-7A694E7DE3A9}"/>
    <dgm:cxn modelId="{F7417231-1FDF-49F5-943F-20D6375F4381}" type="presOf" srcId="{36DA3AEE-C665-4F5B-97C9-7ECF4ADEDC40}" destId="{4329082D-3720-4038-8162-BC7F045A11FA}" srcOrd="0" destOrd="0" presId="urn:microsoft.com/office/officeart/2005/8/layout/vList2"/>
    <dgm:cxn modelId="{2123D9C7-2813-4091-BAB0-AEE6F07BA61A}" type="presOf" srcId="{5A20EECB-741B-4475-BF14-DDF9AF4782CE}" destId="{917C8633-221E-42D3-9ACE-522C7B6EA19F}" srcOrd="0" destOrd="0" presId="urn:microsoft.com/office/officeart/2005/8/layout/vList2"/>
    <dgm:cxn modelId="{FDE1EAB6-6D62-4FD8-911D-7683D78D9ADD}" type="presOf" srcId="{7A039A21-1C26-48FD-9436-43F2AB2606FD}" destId="{0E70D8C7-DD00-4EDB-A3BB-4C720FDBD251}" srcOrd="0" destOrd="0" presId="urn:microsoft.com/office/officeart/2005/8/layout/vList2"/>
    <dgm:cxn modelId="{422B9D2B-4E92-4AE2-9A8F-664074B73551}" type="presOf" srcId="{DEC95CCE-F78C-49AE-89AE-FE58CEC25551}" destId="{9B9C1F38-AFCB-4C98-B110-2198C0D27B99}" srcOrd="0" destOrd="0" presId="urn:microsoft.com/office/officeart/2005/8/layout/vList2"/>
    <dgm:cxn modelId="{92809961-D14D-4EAE-B389-5279450C2859}" srcId="{3855435E-D392-4BA4-9340-23B44C8FEA71}" destId="{7A039A21-1C26-48FD-9436-43F2AB2606FD}" srcOrd="2" destOrd="0" parTransId="{41852198-9CD0-454D-8361-B175430FBBBB}" sibTransId="{08458CC2-5C82-4DAA-8FFB-33A84E161196}"/>
    <dgm:cxn modelId="{F82F9FDA-F994-470D-9A6D-5DC94A3BFF49}" srcId="{9F62569D-44C2-4C96-A101-A0BD5DB7C182}" destId="{5A20EECB-741B-4475-BF14-DDF9AF4782CE}" srcOrd="0" destOrd="0" parTransId="{BD3B3D8F-751B-4192-AC6A-62F1B39C61DD}" sibTransId="{F72D1C24-C17B-4771-AF16-50D18669F80E}"/>
    <dgm:cxn modelId="{F0B85D5A-816A-41FE-8CFE-A185BF3F09C9}" type="presParOf" srcId="{C654F88A-1A62-48CA-A7DB-4F601D28489C}" destId="{9B9C1F38-AFCB-4C98-B110-2198C0D27B99}" srcOrd="0" destOrd="0" presId="urn:microsoft.com/office/officeart/2005/8/layout/vList2"/>
    <dgm:cxn modelId="{6A4FEFD8-2DD7-416C-A687-686CF4904DE3}" type="presParOf" srcId="{C654F88A-1A62-48CA-A7DB-4F601D28489C}" destId="{12AB0D4C-0B1F-4031-83E2-108804EE53AE}" srcOrd="1" destOrd="0" presId="urn:microsoft.com/office/officeart/2005/8/layout/vList2"/>
    <dgm:cxn modelId="{5E6D2C18-5629-4905-AD4F-B1618A16B827}" type="presParOf" srcId="{C654F88A-1A62-48CA-A7DB-4F601D28489C}" destId="{4329082D-3720-4038-8162-BC7F045A11FA}" srcOrd="2" destOrd="0" presId="urn:microsoft.com/office/officeart/2005/8/layout/vList2"/>
    <dgm:cxn modelId="{F685CAC2-D383-4D1F-A066-406A6224CA84}" type="presParOf" srcId="{C654F88A-1A62-48CA-A7DB-4F601D28489C}" destId="{9A29EF8D-8E7B-4532-BF50-81695D70F784}" srcOrd="3" destOrd="0" presId="urn:microsoft.com/office/officeart/2005/8/layout/vList2"/>
    <dgm:cxn modelId="{0B7B55D2-D058-46C4-8875-777DE9ACDD56}" type="presParOf" srcId="{C654F88A-1A62-48CA-A7DB-4F601D28489C}" destId="{0E70D8C7-DD00-4EDB-A3BB-4C720FDBD251}" srcOrd="4" destOrd="0" presId="urn:microsoft.com/office/officeart/2005/8/layout/vList2"/>
    <dgm:cxn modelId="{66E5A0DB-DCEC-4498-8E28-4032A8007E50}" type="presParOf" srcId="{C654F88A-1A62-48CA-A7DB-4F601D28489C}" destId="{191A9E7E-3E44-4632-A01E-053A0A75EC90}" srcOrd="5" destOrd="0" presId="urn:microsoft.com/office/officeart/2005/8/layout/vList2"/>
    <dgm:cxn modelId="{3336D671-6317-4943-87D9-B9D7585D5CD2}" type="presParOf" srcId="{C654F88A-1A62-48CA-A7DB-4F601D28489C}" destId="{C57C28EE-86A3-40F5-98C7-295B73EF5FF9}" srcOrd="6" destOrd="0" presId="urn:microsoft.com/office/officeart/2005/8/layout/vList2"/>
    <dgm:cxn modelId="{9F38FCCB-A595-40B6-9253-0D4CAB216B94}" type="presParOf" srcId="{C654F88A-1A62-48CA-A7DB-4F601D28489C}" destId="{917C8633-221E-42D3-9ACE-522C7B6EA19F}" srcOrd="7"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19713632-AFE1-47F3-A483-0A25F103B44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BA624B5A-2D91-473D-B9AF-F93CAE986231}">
      <dgm:prSet phldrT="[Texto]" custT="1"/>
      <dgm:spPr/>
      <dgm:t>
        <a:bodyPr/>
        <a:lstStyle/>
        <a:p>
          <a:r>
            <a:rPr lang="es-ES" sz="1800" dirty="0" smtClean="0">
              <a:latin typeface="+mn-lt"/>
              <a:cs typeface="Arial" charset="0"/>
            </a:rPr>
            <a:t>Es muy común que </a:t>
          </a:r>
          <a:r>
            <a:rPr lang="es-ES" sz="1800" b="1" dirty="0" smtClean="0">
              <a:latin typeface="+mn-lt"/>
              <a:cs typeface="Arial" charset="0"/>
            </a:rPr>
            <a:t>para un mismo factor de riesgo existan múltiples causas</a:t>
          </a:r>
          <a:r>
            <a:rPr lang="es-ES" sz="1800" dirty="0" smtClean="0">
              <a:latin typeface="+mn-lt"/>
              <a:cs typeface="Arial" charset="0"/>
            </a:rPr>
            <a:t> que provocan su exposición.</a:t>
          </a:r>
          <a:endParaRPr lang="es-ES" sz="1800" dirty="0">
            <a:latin typeface="+mn-lt"/>
          </a:endParaRPr>
        </a:p>
      </dgm:t>
    </dgm:pt>
    <dgm:pt modelId="{A28ABC98-EDB3-49CB-A707-58511AA166E4}" type="parTrans" cxnId="{50DD7472-D6F3-49D1-B522-1244AE2F4377}">
      <dgm:prSet/>
      <dgm:spPr/>
      <dgm:t>
        <a:bodyPr/>
        <a:lstStyle/>
        <a:p>
          <a:endParaRPr lang="es-ES" sz="1800">
            <a:latin typeface="+mn-lt"/>
          </a:endParaRPr>
        </a:p>
      </dgm:t>
    </dgm:pt>
    <dgm:pt modelId="{7D6F20E9-DA44-40D0-AEE5-F555120E6D99}" type="sibTrans" cxnId="{50DD7472-D6F3-49D1-B522-1244AE2F4377}">
      <dgm:prSet/>
      <dgm:spPr/>
      <dgm:t>
        <a:bodyPr/>
        <a:lstStyle/>
        <a:p>
          <a:endParaRPr lang="es-ES" sz="1800">
            <a:latin typeface="+mn-lt"/>
          </a:endParaRPr>
        </a:p>
      </dgm:t>
    </dgm:pt>
    <dgm:pt modelId="{32F92F9C-CE02-49E4-A7A0-950495627FBF}">
      <dgm:prSet custT="1"/>
      <dgm:spPr/>
      <dgm:t>
        <a:bodyPr/>
        <a:lstStyle/>
        <a:p>
          <a:r>
            <a:rPr lang="es-ES" sz="1800" smtClean="0">
              <a:latin typeface="+mn-lt"/>
              <a:cs typeface="Arial" charset="0"/>
            </a:rPr>
            <a:t>O que </a:t>
          </a:r>
          <a:r>
            <a:rPr lang="es-ES" sz="1800" b="1" smtClean="0">
              <a:latin typeface="+mn-lt"/>
              <a:cs typeface="Arial" charset="0"/>
            </a:rPr>
            <a:t>una misma causa provoque la exposición a múltiples factores de riesgo</a:t>
          </a:r>
          <a:r>
            <a:rPr lang="es-ES" sz="1800" smtClean="0">
              <a:latin typeface="+mn-lt"/>
              <a:cs typeface="Arial" charset="0"/>
            </a:rPr>
            <a:t>.  </a:t>
          </a:r>
          <a:endParaRPr lang="es-ES" sz="1800" dirty="0" smtClean="0">
            <a:latin typeface="+mn-lt"/>
            <a:cs typeface="Arial" charset="0"/>
          </a:endParaRPr>
        </a:p>
      </dgm:t>
    </dgm:pt>
    <dgm:pt modelId="{E3CB07EC-952A-482B-8CAE-EA6FCCA29941}" type="parTrans" cxnId="{CA5D694C-B2BE-4020-AC39-52B94E640FB3}">
      <dgm:prSet/>
      <dgm:spPr/>
      <dgm:t>
        <a:bodyPr/>
        <a:lstStyle/>
        <a:p>
          <a:endParaRPr lang="es-ES" sz="1800">
            <a:latin typeface="+mn-lt"/>
          </a:endParaRPr>
        </a:p>
      </dgm:t>
    </dgm:pt>
    <dgm:pt modelId="{0D5AB500-09DD-47BB-8D07-885A593D5FE7}" type="sibTrans" cxnId="{CA5D694C-B2BE-4020-AC39-52B94E640FB3}">
      <dgm:prSet/>
      <dgm:spPr/>
      <dgm:t>
        <a:bodyPr/>
        <a:lstStyle/>
        <a:p>
          <a:endParaRPr lang="es-ES" sz="1800">
            <a:latin typeface="+mn-lt"/>
          </a:endParaRPr>
        </a:p>
      </dgm:t>
    </dgm:pt>
    <dgm:pt modelId="{D22C6DEF-CD5A-45C6-964D-D0396034A1E0}">
      <dgm:prSet phldrT="[Texto]" custT="1"/>
      <dgm:spPr/>
      <dgm:t>
        <a:bodyPr/>
        <a:lstStyle/>
        <a:p>
          <a:r>
            <a:rPr lang="es-ES" sz="1800" dirty="0" smtClean="0">
              <a:latin typeface="+mn-lt"/>
            </a:rPr>
            <a:t>De la información generada en la identificación de causas dependerá la elaboración de propuesta de medidas preventivas, y también su eficacia frente al riesgo ergonómico. </a:t>
          </a:r>
          <a:endParaRPr lang="es-ES" sz="1800" dirty="0">
            <a:latin typeface="+mn-lt"/>
          </a:endParaRPr>
        </a:p>
      </dgm:t>
    </dgm:pt>
    <dgm:pt modelId="{63F7F79D-8474-4195-BBF5-FD12EC656F28}" type="parTrans" cxnId="{D81C5AA8-9A8A-4CD9-9DF2-28EF6DA6ED14}">
      <dgm:prSet/>
      <dgm:spPr/>
      <dgm:t>
        <a:bodyPr/>
        <a:lstStyle/>
        <a:p>
          <a:endParaRPr lang="es-ES" sz="1800">
            <a:latin typeface="+mn-lt"/>
          </a:endParaRPr>
        </a:p>
      </dgm:t>
    </dgm:pt>
    <dgm:pt modelId="{AE6CE2D6-3617-4B75-9EA6-6F98C1420604}" type="sibTrans" cxnId="{D81C5AA8-9A8A-4CD9-9DF2-28EF6DA6ED14}">
      <dgm:prSet/>
      <dgm:spPr/>
      <dgm:t>
        <a:bodyPr/>
        <a:lstStyle/>
        <a:p>
          <a:endParaRPr lang="es-ES" sz="1800">
            <a:latin typeface="+mn-lt"/>
          </a:endParaRPr>
        </a:p>
      </dgm:t>
    </dgm:pt>
    <dgm:pt modelId="{4E8033E8-6DD2-4518-AF46-17ABE0C3CE8E}">
      <dgm:prSet phldrT="[Texto]" custT="1"/>
      <dgm:spPr/>
      <dgm:t>
        <a:bodyPr/>
        <a:lstStyle/>
        <a:p>
          <a:r>
            <a:rPr lang="es-ES" sz="1800" dirty="0" smtClean="0">
              <a:latin typeface="+mn-lt"/>
            </a:rPr>
            <a:t>Una descuidada identificación de causas, puede poner el peligro el éxito de la experiencia participativa, generando una información de escasa representatividad y poco realista. </a:t>
          </a:r>
          <a:endParaRPr lang="es-ES" sz="1800" dirty="0">
            <a:latin typeface="+mn-lt"/>
          </a:endParaRPr>
        </a:p>
      </dgm:t>
    </dgm:pt>
    <dgm:pt modelId="{F3B8B3E6-CE74-4C42-9B29-F68A47207069}" type="parTrans" cxnId="{2C7D88CC-B67B-43FC-9D55-26691678FE87}">
      <dgm:prSet/>
      <dgm:spPr/>
      <dgm:t>
        <a:bodyPr/>
        <a:lstStyle/>
        <a:p>
          <a:endParaRPr lang="es-ES" sz="1800">
            <a:latin typeface="+mn-lt"/>
          </a:endParaRPr>
        </a:p>
      </dgm:t>
    </dgm:pt>
    <dgm:pt modelId="{B8D39508-DD78-4EBB-B1AE-2F9DD7A1B5CB}" type="sibTrans" cxnId="{2C7D88CC-B67B-43FC-9D55-26691678FE87}">
      <dgm:prSet/>
      <dgm:spPr/>
      <dgm:t>
        <a:bodyPr/>
        <a:lstStyle/>
        <a:p>
          <a:endParaRPr lang="es-ES" sz="1800">
            <a:latin typeface="+mn-lt"/>
          </a:endParaRPr>
        </a:p>
      </dgm:t>
    </dgm:pt>
    <dgm:pt modelId="{C92BFA16-D4AF-46F8-8332-F3ABD23C28F4}">
      <dgm:prSet phldrT="[Texto]" custT="1"/>
      <dgm:spPr/>
      <dgm:t>
        <a:bodyPr/>
        <a:lstStyle/>
        <a:p>
          <a:r>
            <a:rPr lang="es-ES" sz="1800" dirty="0" smtClean="0">
              <a:latin typeface="+mn-lt"/>
            </a:rPr>
            <a:t>El nivel de conocimiento sobre el puesto de trabajo, condicionará la agilidad y resultados en la identificación, entre otras cuestiones. </a:t>
          </a:r>
          <a:endParaRPr lang="es-ES" sz="1800" dirty="0">
            <a:latin typeface="+mn-lt"/>
          </a:endParaRPr>
        </a:p>
      </dgm:t>
    </dgm:pt>
    <dgm:pt modelId="{58F97BB4-BBFD-4054-B81B-6D6D3B7B3649}" type="parTrans" cxnId="{6F304610-FCE8-47F7-A67D-8537E72D9DFE}">
      <dgm:prSet/>
      <dgm:spPr/>
      <dgm:t>
        <a:bodyPr/>
        <a:lstStyle/>
        <a:p>
          <a:endParaRPr lang="es-ES"/>
        </a:p>
      </dgm:t>
    </dgm:pt>
    <dgm:pt modelId="{C63FAD62-E864-43EB-9AA1-1B25821287A2}" type="sibTrans" cxnId="{6F304610-FCE8-47F7-A67D-8537E72D9DFE}">
      <dgm:prSet/>
      <dgm:spPr/>
      <dgm:t>
        <a:bodyPr/>
        <a:lstStyle/>
        <a:p>
          <a:endParaRPr lang="es-ES"/>
        </a:p>
      </dgm:t>
    </dgm:pt>
    <dgm:pt modelId="{DC6A9A7A-7644-4733-BC06-BAD7EA62259B}" type="pres">
      <dgm:prSet presAssocID="{19713632-AFE1-47F3-A483-0A25F103B44B}" presName="linear" presStyleCnt="0">
        <dgm:presLayoutVars>
          <dgm:animLvl val="lvl"/>
          <dgm:resizeHandles val="exact"/>
        </dgm:presLayoutVars>
      </dgm:prSet>
      <dgm:spPr/>
      <dgm:t>
        <a:bodyPr/>
        <a:lstStyle/>
        <a:p>
          <a:endParaRPr lang="es-ES"/>
        </a:p>
      </dgm:t>
    </dgm:pt>
    <dgm:pt modelId="{A2BA245C-5A3A-44AE-9833-C35C866053E1}" type="pres">
      <dgm:prSet presAssocID="{BA624B5A-2D91-473D-B9AF-F93CAE986231}" presName="parentText" presStyleLbl="node1" presStyleIdx="0" presStyleCnt="5">
        <dgm:presLayoutVars>
          <dgm:chMax val="0"/>
          <dgm:bulletEnabled val="1"/>
        </dgm:presLayoutVars>
      </dgm:prSet>
      <dgm:spPr/>
      <dgm:t>
        <a:bodyPr/>
        <a:lstStyle/>
        <a:p>
          <a:endParaRPr lang="es-ES"/>
        </a:p>
      </dgm:t>
    </dgm:pt>
    <dgm:pt modelId="{2D876A61-892C-4872-BFCE-CB7815D4FAC6}" type="pres">
      <dgm:prSet presAssocID="{7D6F20E9-DA44-40D0-AEE5-F555120E6D99}" presName="spacer" presStyleCnt="0"/>
      <dgm:spPr/>
    </dgm:pt>
    <dgm:pt modelId="{752416C4-0D72-4CC9-BFB8-EF5F784048BB}" type="pres">
      <dgm:prSet presAssocID="{32F92F9C-CE02-49E4-A7A0-950495627FBF}" presName="parentText" presStyleLbl="node1" presStyleIdx="1" presStyleCnt="5">
        <dgm:presLayoutVars>
          <dgm:chMax val="0"/>
          <dgm:bulletEnabled val="1"/>
        </dgm:presLayoutVars>
      </dgm:prSet>
      <dgm:spPr/>
      <dgm:t>
        <a:bodyPr/>
        <a:lstStyle/>
        <a:p>
          <a:endParaRPr lang="es-ES"/>
        </a:p>
      </dgm:t>
    </dgm:pt>
    <dgm:pt modelId="{D07E74E1-CF20-405E-BDEA-60888AC64D6F}" type="pres">
      <dgm:prSet presAssocID="{0D5AB500-09DD-47BB-8D07-885A593D5FE7}" presName="spacer" presStyleCnt="0"/>
      <dgm:spPr/>
    </dgm:pt>
    <dgm:pt modelId="{CC6F8B00-CBB1-4E6C-91E6-87252C7081AB}" type="pres">
      <dgm:prSet presAssocID="{D22C6DEF-CD5A-45C6-964D-D0396034A1E0}" presName="parentText" presStyleLbl="node1" presStyleIdx="2" presStyleCnt="5">
        <dgm:presLayoutVars>
          <dgm:chMax val="0"/>
          <dgm:bulletEnabled val="1"/>
        </dgm:presLayoutVars>
      </dgm:prSet>
      <dgm:spPr/>
      <dgm:t>
        <a:bodyPr/>
        <a:lstStyle/>
        <a:p>
          <a:endParaRPr lang="es-ES"/>
        </a:p>
      </dgm:t>
    </dgm:pt>
    <dgm:pt modelId="{E6021ABD-DE1A-42FF-B039-FE9EE1378D74}" type="pres">
      <dgm:prSet presAssocID="{AE6CE2D6-3617-4B75-9EA6-6F98C1420604}" presName="spacer" presStyleCnt="0"/>
      <dgm:spPr/>
    </dgm:pt>
    <dgm:pt modelId="{1997089C-187B-48B8-9A3F-D32E25C4E99B}" type="pres">
      <dgm:prSet presAssocID="{4E8033E8-6DD2-4518-AF46-17ABE0C3CE8E}" presName="parentText" presStyleLbl="node1" presStyleIdx="3" presStyleCnt="5">
        <dgm:presLayoutVars>
          <dgm:chMax val="0"/>
          <dgm:bulletEnabled val="1"/>
        </dgm:presLayoutVars>
      </dgm:prSet>
      <dgm:spPr/>
      <dgm:t>
        <a:bodyPr/>
        <a:lstStyle/>
        <a:p>
          <a:endParaRPr lang="es-ES"/>
        </a:p>
      </dgm:t>
    </dgm:pt>
    <dgm:pt modelId="{4B58A2CA-59D2-42D5-A9B1-600D719E361E}" type="pres">
      <dgm:prSet presAssocID="{B8D39508-DD78-4EBB-B1AE-2F9DD7A1B5CB}" presName="spacer" presStyleCnt="0"/>
      <dgm:spPr/>
    </dgm:pt>
    <dgm:pt modelId="{2BDB7F6E-C65C-47ED-86AD-B636D34B1E76}" type="pres">
      <dgm:prSet presAssocID="{C92BFA16-D4AF-46F8-8332-F3ABD23C28F4}" presName="parentText" presStyleLbl="node1" presStyleIdx="4" presStyleCnt="5">
        <dgm:presLayoutVars>
          <dgm:chMax val="0"/>
          <dgm:bulletEnabled val="1"/>
        </dgm:presLayoutVars>
      </dgm:prSet>
      <dgm:spPr/>
      <dgm:t>
        <a:bodyPr/>
        <a:lstStyle/>
        <a:p>
          <a:endParaRPr lang="es-ES"/>
        </a:p>
      </dgm:t>
    </dgm:pt>
  </dgm:ptLst>
  <dgm:cxnLst>
    <dgm:cxn modelId="{6ED485AE-7000-4AAE-8097-C23494F2BBE7}" type="presOf" srcId="{32F92F9C-CE02-49E4-A7A0-950495627FBF}" destId="{752416C4-0D72-4CC9-BFB8-EF5F784048BB}" srcOrd="0" destOrd="0" presId="urn:microsoft.com/office/officeart/2005/8/layout/vList2"/>
    <dgm:cxn modelId="{2D937705-5EE0-49DF-A744-01F27D189103}" type="presOf" srcId="{C92BFA16-D4AF-46F8-8332-F3ABD23C28F4}" destId="{2BDB7F6E-C65C-47ED-86AD-B636D34B1E76}" srcOrd="0" destOrd="0" presId="urn:microsoft.com/office/officeart/2005/8/layout/vList2"/>
    <dgm:cxn modelId="{2C7D88CC-B67B-43FC-9D55-26691678FE87}" srcId="{19713632-AFE1-47F3-A483-0A25F103B44B}" destId="{4E8033E8-6DD2-4518-AF46-17ABE0C3CE8E}" srcOrd="3" destOrd="0" parTransId="{F3B8B3E6-CE74-4C42-9B29-F68A47207069}" sibTransId="{B8D39508-DD78-4EBB-B1AE-2F9DD7A1B5CB}"/>
    <dgm:cxn modelId="{1102F18E-CED9-4189-91DA-13AF63299AA2}" type="presOf" srcId="{19713632-AFE1-47F3-A483-0A25F103B44B}" destId="{DC6A9A7A-7644-4733-BC06-BAD7EA62259B}" srcOrd="0" destOrd="0" presId="urn:microsoft.com/office/officeart/2005/8/layout/vList2"/>
    <dgm:cxn modelId="{BADA6DF2-C821-442B-A92B-581A2B3D35C6}" type="presOf" srcId="{BA624B5A-2D91-473D-B9AF-F93CAE986231}" destId="{A2BA245C-5A3A-44AE-9833-C35C866053E1}" srcOrd="0" destOrd="0" presId="urn:microsoft.com/office/officeart/2005/8/layout/vList2"/>
    <dgm:cxn modelId="{A3E7F584-D71C-4FAD-9987-3724AD825445}" type="presOf" srcId="{4E8033E8-6DD2-4518-AF46-17ABE0C3CE8E}" destId="{1997089C-187B-48B8-9A3F-D32E25C4E99B}" srcOrd="0" destOrd="0" presId="urn:microsoft.com/office/officeart/2005/8/layout/vList2"/>
    <dgm:cxn modelId="{50DD7472-D6F3-49D1-B522-1244AE2F4377}" srcId="{19713632-AFE1-47F3-A483-0A25F103B44B}" destId="{BA624B5A-2D91-473D-B9AF-F93CAE986231}" srcOrd="0" destOrd="0" parTransId="{A28ABC98-EDB3-49CB-A707-58511AA166E4}" sibTransId="{7D6F20E9-DA44-40D0-AEE5-F555120E6D99}"/>
    <dgm:cxn modelId="{E66E2484-15D9-44BE-A113-BB3268A05F95}" type="presOf" srcId="{D22C6DEF-CD5A-45C6-964D-D0396034A1E0}" destId="{CC6F8B00-CBB1-4E6C-91E6-87252C7081AB}" srcOrd="0" destOrd="0" presId="urn:microsoft.com/office/officeart/2005/8/layout/vList2"/>
    <dgm:cxn modelId="{CA5D694C-B2BE-4020-AC39-52B94E640FB3}" srcId="{19713632-AFE1-47F3-A483-0A25F103B44B}" destId="{32F92F9C-CE02-49E4-A7A0-950495627FBF}" srcOrd="1" destOrd="0" parTransId="{E3CB07EC-952A-482B-8CAE-EA6FCCA29941}" sibTransId="{0D5AB500-09DD-47BB-8D07-885A593D5FE7}"/>
    <dgm:cxn modelId="{D81C5AA8-9A8A-4CD9-9DF2-28EF6DA6ED14}" srcId="{19713632-AFE1-47F3-A483-0A25F103B44B}" destId="{D22C6DEF-CD5A-45C6-964D-D0396034A1E0}" srcOrd="2" destOrd="0" parTransId="{63F7F79D-8474-4195-BBF5-FD12EC656F28}" sibTransId="{AE6CE2D6-3617-4B75-9EA6-6F98C1420604}"/>
    <dgm:cxn modelId="{6F304610-FCE8-47F7-A67D-8537E72D9DFE}" srcId="{19713632-AFE1-47F3-A483-0A25F103B44B}" destId="{C92BFA16-D4AF-46F8-8332-F3ABD23C28F4}" srcOrd="4" destOrd="0" parTransId="{58F97BB4-BBFD-4054-B81B-6D6D3B7B3649}" sibTransId="{C63FAD62-E864-43EB-9AA1-1B25821287A2}"/>
    <dgm:cxn modelId="{7C859E0D-AC68-4C3A-A8F9-504CD4F0BB08}" type="presParOf" srcId="{DC6A9A7A-7644-4733-BC06-BAD7EA62259B}" destId="{A2BA245C-5A3A-44AE-9833-C35C866053E1}" srcOrd="0" destOrd="0" presId="urn:microsoft.com/office/officeart/2005/8/layout/vList2"/>
    <dgm:cxn modelId="{CCB93A8D-B0CD-4DD6-97D7-11334924B8E0}" type="presParOf" srcId="{DC6A9A7A-7644-4733-BC06-BAD7EA62259B}" destId="{2D876A61-892C-4872-BFCE-CB7815D4FAC6}" srcOrd="1" destOrd="0" presId="urn:microsoft.com/office/officeart/2005/8/layout/vList2"/>
    <dgm:cxn modelId="{63FDF2DA-2E59-4C89-B1FD-46CBBE90EED1}" type="presParOf" srcId="{DC6A9A7A-7644-4733-BC06-BAD7EA62259B}" destId="{752416C4-0D72-4CC9-BFB8-EF5F784048BB}" srcOrd="2" destOrd="0" presId="urn:microsoft.com/office/officeart/2005/8/layout/vList2"/>
    <dgm:cxn modelId="{3A6FE187-319E-4FCC-A9A6-432BCE5A9EA3}" type="presParOf" srcId="{DC6A9A7A-7644-4733-BC06-BAD7EA62259B}" destId="{D07E74E1-CF20-405E-BDEA-60888AC64D6F}" srcOrd="3" destOrd="0" presId="urn:microsoft.com/office/officeart/2005/8/layout/vList2"/>
    <dgm:cxn modelId="{91D53466-17B4-4B0F-B050-F9B47302B97E}" type="presParOf" srcId="{DC6A9A7A-7644-4733-BC06-BAD7EA62259B}" destId="{CC6F8B00-CBB1-4E6C-91E6-87252C7081AB}" srcOrd="4" destOrd="0" presId="urn:microsoft.com/office/officeart/2005/8/layout/vList2"/>
    <dgm:cxn modelId="{217E738E-A2CF-4EDA-A93C-ECB4CEED921E}" type="presParOf" srcId="{DC6A9A7A-7644-4733-BC06-BAD7EA62259B}" destId="{E6021ABD-DE1A-42FF-B039-FE9EE1378D74}" srcOrd="5" destOrd="0" presId="urn:microsoft.com/office/officeart/2005/8/layout/vList2"/>
    <dgm:cxn modelId="{944B98D9-0058-4222-9254-4427F6122797}" type="presParOf" srcId="{DC6A9A7A-7644-4733-BC06-BAD7EA62259B}" destId="{1997089C-187B-48B8-9A3F-D32E25C4E99B}" srcOrd="6" destOrd="0" presId="urn:microsoft.com/office/officeart/2005/8/layout/vList2"/>
    <dgm:cxn modelId="{64C92FAF-4F2B-4FA9-8A53-A7758A6A7642}" type="presParOf" srcId="{DC6A9A7A-7644-4733-BC06-BAD7EA62259B}" destId="{4B58A2CA-59D2-42D5-A9B1-600D719E361E}" srcOrd="7" destOrd="0" presId="urn:microsoft.com/office/officeart/2005/8/layout/vList2"/>
    <dgm:cxn modelId="{D74BE5B3-3039-45B8-961F-A5961EC54E02}" type="presParOf" srcId="{DC6A9A7A-7644-4733-BC06-BAD7EA62259B}" destId="{2BDB7F6E-C65C-47ED-86AD-B636D34B1E76}" srcOrd="8"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A0AAB5-B6EE-4309-BEEC-66C58993D4C8}" type="datetimeFigureOut">
              <a:rPr lang="es-ES" smtClean="0"/>
              <a:pPr/>
              <a:t>17/12/2014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100445-B707-4961-8A24-2B3A0C91D9D7}"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Tarea</a:t>
            </a:r>
            <a:r>
              <a:rPr lang="es-ES" baseline="0" dirty="0" smtClean="0"/>
              <a:t> 5 del Manual del Método ERGOPAR V2.0</a:t>
            </a:r>
            <a:endParaRPr lang="es-ES" dirty="0"/>
          </a:p>
        </p:txBody>
      </p:sp>
      <p:sp>
        <p:nvSpPr>
          <p:cNvPr id="4" name="3 Marcador de número de diapositiva"/>
          <p:cNvSpPr>
            <a:spLocks noGrp="1"/>
          </p:cNvSpPr>
          <p:nvPr>
            <p:ph type="sldNum" sz="quarter" idx="10"/>
          </p:nvPr>
        </p:nvSpPr>
        <p:spPr/>
        <p:txBody>
          <a:bodyPr/>
          <a:lstStyle/>
          <a:p>
            <a:fld id="{90100445-B707-4961-8A24-2B3A0C91D9D7}"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a:ln/>
        </p:spPr>
      </p:sp>
      <p:sp>
        <p:nvSpPr>
          <p:cNvPr id="56323" name="2 Marcador de notas"/>
          <p:cNvSpPr>
            <a:spLocks noGrp="1"/>
          </p:cNvSpPr>
          <p:nvPr>
            <p:ph type="body" idx="1"/>
          </p:nvPr>
        </p:nvSpPr>
        <p:spPr>
          <a:ln/>
        </p:spPr>
        <p:txBody>
          <a:bodyPr/>
          <a:lstStyle/>
          <a:p>
            <a:pPr algn="just">
              <a:lnSpc>
                <a:spcPct val="120000"/>
              </a:lnSpc>
              <a:spcBef>
                <a:spcPct val="0"/>
              </a:spcBef>
              <a:buFont typeface="Wingdings" pitchFamily="2" charset="2"/>
              <a:buNone/>
              <a:defRPr/>
            </a:pPr>
            <a:r>
              <a:rPr lang="es-ES" sz="900" b="1" dirty="0" smtClean="0"/>
              <a:t>Normativa específica en ergonomía: </a:t>
            </a:r>
          </a:p>
          <a:p>
            <a:pPr marL="177800" indent="-177800" algn="just">
              <a:lnSpc>
                <a:spcPct val="120000"/>
              </a:lnSpc>
              <a:spcBef>
                <a:spcPct val="0"/>
              </a:spcBef>
              <a:buFont typeface="Wingdings" pitchFamily="2" charset="2"/>
              <a:buChar char="q"/>
              <a:defRPr/>
            </a:pPr>
            <a:r>
              <a:rPr lang="es-ES" sz="900" dirty="0" smtClean="0"/>
              <a:t>R.D. 487/1997 sobre </a:t>
            </a:r>
            <a:r>
              <a:rPr lang="es-ES" sz="900" u="sng" dirty="0" smtClean="0"/>
              <a:t>manipulación manual de cargas</a:t>
            </a:r>
            <a:r>
              <a:rPr lang="es-ES" sz="900" dirty="0" smtClean="0"/>
              <a:t>. </a:t>
            </a:r>
          </a:p>
          <a:p>
            <a:pPr marL="177800" indent="-177800" algn="just">
              <a:lnSpc>
                <a:spcPct val="120000"/>
              </a:lnSpc>
              <a:spcBef>
                <a:spcPct val="0"/>
              </a:spcBef>
              <a:buFont typeface="Wingdings" pitchFamily="2" charset="2"/>
              <a:buChar char="q"/>
              <a:defRPr/>
            </a:pPr>
            <a:r>
              <a:rPr lang="es-ES" sz="900" dirty="0" smtClean="0"/>
              <a:t>R.D. 488/1997 sobre </a:t>
            </a:r>
            <a:r>
              <a:rPr lang="es-ES" sz="900" u="sng" dirty="0" smtClean="0"/>
              <a:t>pantallas de visualización de datos</a:t>
            </a:r>
            <a:r>
              <a:rPr lang="es-ES" sz="900" dirty="0" smtClean="0"/>
              <a:t>. </a:t>
            </a:r>
          </a:p>
          <a:p>
            <a:pPr marL="177800" indent="-177800" algn="just">
              <a:lnSpc>
                <a:spcPct val="120000"/>
              </a:lnSpc>
              <a:spcBef>
                <a:spcPct val="0"/>
              </a:spcBef>
              <a:buFont typeface="Wingdings" pitchFamily="2" charset="2"/>
              <a:buChar char="q"/>
              <a:defRPr/>
            </a:pPr>
            <a:r>
              <a:rPr lang="es-ES" sz="900" dirty="0" smtClean="0"/>
              <a:t>R.D. 1311/2005 sobre la exposición a </a:t>
            </a:r>
            <a:r>
              <a:rPr lang="es-ES" sz="900" u="sng" dirty="0" smtClean="0"/>
              <a:t>vibraciones mecánicas</a:t>
            </a:r>
            <a:r>
              <a:rPr lang="es-ES" sz="900" dirty="0" smtClean="0"/>
              <a:t>.</a:t>
            </a:r>
          </a:p>
          <a:p>
            <a:pPr algn="just">
              <a:lnSpc>
                <a:spcPct val="120000"/>
              </a:lnSpc>
              <a:spcBef>
                <a:spcPct val="0"/>
              </a:spcBef>
              <a:defRPr/>
            </a:pPr>
            <a:endParaRPr lang="es-ES" sz="900" dirty="0" smtClean="0"/>
          </a:p>
          <a:p>
            <a:pPr algn="just">
              <a:lnSpc>
                <a:spcPct val="120000"/>
              </a:lnSpc>
              <a:spcBef>
                <a:spcPct val="0"/>
              </a:spcBef>
              <a:defRPr/>
            </a:pPr>
            <a:r>
              <a:rPr lang="es-ES" sz="900" b="1" dirty="0" smtClean="0"/>
              <a:t>Normativa que hace referencia a cuestiones ergonómicas o que guardan relación: </a:t>
            </a:r>
          </a:p>
          <a:p>
            <a:pPr marL="179388" lvl="1" indent="-179388" algn="just">
              <a:lnSpc>
                <a:spcPct val="120000"/>
              </a:lnSpc>
              <a:spcBef>
                <a:spcPct val="0"/>
              </a:spcBef>
              <a:buFont typeface="Wingdings" pitchFamily="2" charset="2"/>
              <a:buChar char="q"/>
              <a:defRPr/>
            </a:pPr>
            <a:r>
              <a:rPr lang="es-ES" sz="900" dirty="0" smtClean="0"/>
              <a:t>Real Decreto 486/1997 sobre </a:t>
            </a:r>
            <a:r>
              <a:rPr lang="es-ES" sz="900" u="sng" dirty="0" smtClean="0"/>
              <a:t>lugares de trabajo </a:t>
            </a:r>
            <a:r>
              <a:rPr lang="es-ES" sz="900" dirty="0" smtClean="0"/>
              <a:t>(incluye dos factores relacionados las condiciones ambientales y la iluminación). </a:t>
            </a:r>
            <a:endParaRPr lang="es-ES" sz="900" b="1" dirty="0" smtClean="0"/>
          </a:p>
          <a:p>
            <a:pPr marL="179388" lvl="1" indent="-179388" algn="just">
              <a:lnSpc>
                <a:spcPct val="120000"/>
              </a:lnSpc>
              <a:spcBef>
                <a:spcPct val="0"/>
              </a:spcBef>
              <a:buFont typeface="Wingdings" pitchFamily="2" charset="2"/>
              <a:buChar char="q"/>
              <a:defRPr/>
            </a:pPr>
            <a:r>
              <a:rPr lang="es-ES" sz="900" dirty="0" smtClean="0"/>
              <a:t>R.D. 773/1997 sobre Utilización de </a:t>
            </a:r>
            <a:r>
              <a:rPr lang="es-ES" sz="900" u="sng" dirty="0" smtClean="0"/>
              <a:t>equipos de protección individual</a:t>
            </a:r>
            <a:r>
              <a:rPr lang="es-ES" sz="900" dirty="0" smtClean="0"/>
              <a:t> (art.5.1. </a:t>
            </a:r>
            <a:r>
              <a:rPr lang="es-ES" sz="900" i="1" dirty="0" smtClean="0"/>
              <a:t>“tener en cuenta las condiciones anatómicas y fisiológicas y el estado de salud del trabajador y adecuarse al portador, tras los ajustes necesarios”). </a:t>
            </a:r>
          </a:p>
          <a:p>
            <a:pPr marL="179388" lvl="1" indent="-179388" algn="just">
              <a:lnSpc>
                <a:spcPct val="120000"/>
              </a:lnSpc>
              <a:spcBef>
                <a:spcPct val="0"/>
              </a:spcBef>
              <a:buFont typeface="Wingdings" pitchFamily="2" charset="2"/>
              <a:buChar char="q"/>
              <a:defRPr/>
            </a:pPr>
            <a:r>
              <a:rPr lang="es-ES" sz="900" dirty="0" smtClean="0"/>
              <a:t>R.D. 1215/1997 sobre utilización de </a:t>
            </a:r>
            <a:r>
              <a:rPr lang="es-ES" sz="900" u="sng" dirty="0" smtClean="0"/>
              <a:t>equipos de trabajo </a:t>
            </a:r>
            <a:r>
              <a:rPr lang="es-ES" sz="900" dirty="0" smtClean="0"/>
              <a:t>(art.3.3. “el empresario tendrá en cuenta los principios ergonómicos, especialmente en cuanto al diseño del puesto de trabajo y la posición de los trabajadores durante la utilización del equipo de trabajo”). </a:t>
            </a:r>
          </a:p>
          <a:p>
            <a:pPr algn="just">
              <a:defRPr/>
            </a:pPr>
            <a:endParaRPr lang="es-ES" sz="900" dirty="0" smtClean="0"/>
          </a:p>
          <a:p>
            <a:pPr algn="just">
              <a:defRPr/>
            </a:pPr>
            <a:r>
              <a:rPr lang="es-ES" sz="900" b="1" dirty="0" smtClean="0"/>
              <a:t>Comentar la existencia y aplicación de: </a:t>
            </a:r>
          </a:p>
          <a:p>
            <a:pPr algn="just">
              <a:buFontTx/>
              <a:buChar char="-"/>
              <a:defRPr/>
            </a:pPr>
            <a:r>
              <a:rPr lang="es-ES" sz="900" dirty="0" smtClean="0"/>
              <a:t>Normas internacionales, europeas y españolas: ISO, UNE, y UNE-EN. </a:t>
            </a:r>
          </a:p>
          <a:p>
            <a:pPr algn="just">
              <a:buFontTx/>
              <a:buChar char="-"/>
              <a:defRPr/>
            </a:pPr>
            <a:r>
              <a:rPr lang="es-ES" sz="900" dirty="0" smtClean="0"/>
              <a:t>Otros criterios técnicos como las notas técnicas de prevención y metodologías de reconocido prestigio.</a:t>
            </a:r>
          </a:p>
        </p:txBody>
      </p:sp>
      <p:sp>
        <p:nvSpPr>
          <p:cNvPr id="59396" name="3 Marcador de número de diapositiva"/>
          <p:cNvSpPr>
            <a:spLocks noGrp="1"/>
          </p:cNvSpPr>
          <p:nvPr>
            <p:ph type="sldNum" sz="quarter" idx="5"/>
          </p:nvPr>
        </p:nvSpPr>
        <p:spPr>
          <a:noFill/>
        </p:spPr>
        <p:txBody>
          <a:bodyPr/>
          <a:lstStyle/>
          <a:p>
            <a:fld id="{78E5D924-2F60-4D9C-8219-752A82525A00}" type="slidenum">
              <a:rPr lang="es-ES" smtClean="0"/>
              <a:pPr/>
              <a:t>10</a:t>
            </a:fld>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03" name="2 Marcador de notas"/>
          <p:cNvSpPr>
            <a:spLocks noGrp="1"/>
          </p:cNvSpPr>
          <p:nvPr>
            <p:ph type="body" idx="1"/>
          </p:nvPr>
        </p:nvSpPr>
        <p:spPr bwMode="auto">
          <a:xfrm>
            <a:off x="914183" y="4343913"/>
            <a:ext cx="5029635" cy="1412393"/>
          </a:xfrm>
          <a:noFill/>
        </p:spPr>
        <p:txBody>
          <a:bodyPr wrap="square" numCol="1" anchor="t" anchorCtr="0" compatLnSpc="1">
            <a:prstTxWarp prst="textNoShape">
              <a:avLst/>
            </a:prstTxWarp>
          </a:bodyPr>
          <a:lstStyle/>
          <a:p>
            <a:pPr algn="just"/>
            <a:r>
              <a:rPr lang="es-ES" sz="1100" dirty="0" smtClean="0"/>
              <a:t>Los TME abarcan un amplio abanico de signos y síntomas que pueden afectar a distintas </a:t>
            </a:r>
            <a:r>
              <a:rPr lang="es-ES" sz="1100" u="sng" dirty="0" smtClean="0"/>
              <a:t>partes del cuerpo</a:t>
            </a:r>
            <a:r>
              <a:rPr lang="es-ES" sz="1100" dirty="0" smtClean="0"/>
              <a:t>: cuello, hombros, espalda dorsal y lumbar, codos, manos y muñecas, piernas y rodillas, tobillos y pies; así como distintas </a:t>
            </a:r>
            <a:r>
              <a:rPr lang="es-ES" sz="1100" u="sng" dirty="0" smtClean="0"/>
              <a:t>estructuras anatómicas</a:t>
            </a:r>
            <a:r>
              <a:rPr lang="es-ES" sz="1100" dirty="0" smtClean="0"/>
              <a:t>: huesos, ligamentos, articulaciones, músculos, tendones, vasos sanguíneos y nervios. </a:t>
            </a:r>
          </a:p>
          <a:p>
            <a:pPr algn="just"/>
            <a:endParaRPr lang="es-ES" sz="1100" dirty="0" smtClean="0"/>
          </a:p>
          <a:p>
            <a:pPr algn="just"/>
            <a:r>
              <a:rPr lang="es-ES" sz="1050" dirty="0" smtClean="0"/>
              <a:t>Estas alteraciones no siempre pueden detectarse clínicamente dado que el síntoma clave, el dolor, es una sensación subjetiva y representa muchas veces la única manifestación. Tampoco es extraño que no se puedan catalogar con un diagnóstico preciso: cervicalgia (dolor cervical) o lumbalgias (dolor lumbar) sólo indican la localización anatómica de un síntoma (el dolor). Por último, su origen multifactorial y su carácter acumulativo a lo largo del tiempo añaden dificultades a una definición precisa. </a:t>
            </a:r>
          </a:p>
          <a:p>
            <a:pPr algn="just"/>
            <a:endParaRPr lang="es-ES" sz="1100" b="1" dirty="0" smtClean="0"/>
          </a:p>
          <a:p>
            <a:pPr algn="just"/>
            <a:r>
              <a:rPr lang="es-ES" sz="1100" b="1" dirty="0" smtClean="0"/>
              <a:t>Lesiones de espalda (parte baja-lumbar): </a:t>
            </a:r>
            <a:r>
              <a:rPr lang="es-ES" sz="1100" dirty="0" smtClean="0"/>
              <a:t>Uno de los factores de riesgo más predominante es la frecuencia de manipulación manual de cargas.</a:t>
            </a:r>
          </a:p>
          <a:p>
            <a:pPr algn="just"/>
            <a:endParaRPr lang="es-ES" sz="1100" b="1" dirty="0" smtClean="0"/>
          </a:p>
          <a:p>
            <a:pPr algn="just"/>
            <a:r>
              <a:rPr lang="es-ES" sz="1100" b="1" dirty="0" smtClean="0"/>
              <a:t>Lesiones relacionadas con el trabajo de extremidades superiores, y cuello:</a:t>
            </a:r>
            <a:r>
              <a:rPr lang="es-ES" sz="1100" b="1" baseline="0" dirty="0" smtClean="0"/>
              <a:t> </a:t>
            </a:r>
            <a:r>
              <a:rPr lang="es-ES" sz="1100" dirty="0" smtClean="0"/>
              <a:t>Las lesiones en extremidades superiores son conocidas comúnmente como lesiones por micro traumatismos repetitivos (LMR), en los cuales uno de los factores de riesgo con mayor evidencia epidemiológica es la frecuencia de movimientos. Las lesiones del cuello se relacionan más con la postura. </a:t>
            </a:r>
          </a:p>
          <a:p>
            <a:endParaRPr lang="es-ES" sz="1100" dirty="0" smtClean="0"/>
          </a:p>
          <a:p>
            <a:pPr algn="just">
              <a:spcBef>
                <a:spcPct val="0"/>
              </a:spcBef>
            </a:pPr>
            <a:r>
              <a:rPr lang="es-ES" sz="1100" b="1" dirty="0" smtClean="0"/>
              <a:t>Tendinitis: </a:t>
            </a:r>
          </a:p>
          <a:p>
            <a:pPr algn="just">
              <a:spcBef>
                <a:spcPct val="0"/>
              </a:spcBef>
            </a:pPr>
            <a:r>
              <a:rPr lang="es-ES" sz="1100" dirty="0" smtClean="0"/>
              <a:t>El tendón “trabaja” al mismo tiempo que lo hace el músculo. Cuando un músculo o grupo muscular es sometido a un esfuerzo repetido puede producirse una sobre utilización del tendón. Esto puede ocasionar lesiones microscópicas y una respuesta inflamatoria. Si el tendón continúa sometido a esfuerzos, pueden acabar en una tendinitis.</a:t>
            </a:r>
          </a:p>
          <a:p>
            <a:pPr algn="just">
              <a:spcBef>
                <a:spcPct val="0"/>
              </a:spcBef>
            </a:pPr>
            <a:endParaRPr lang="es-ES" sz="1100" b="1" dirty="0" smtClean="0"/>
          </a:p>
          <a:p>
            <a:pPr algn="just">
              <a:spcBef>
                <a:spcPct val="0"/>
              </a:spcBef>
            </a:pPr>
            <a:r>
              <a:rPr lang="es-ES" sz="1100" b="1" dirty="0" smtClean="0"/>
              <a:t>Síndrome del túnel carpiano: </a:t>
            </a:r>
          </a:p>
          <a:p>
            <a:pPr algn="just">
              <a:spcBef>
                <a:spcPct val="0"/>
              </a:spcBef>
            </a:pPr>
            <a:r>
              <a:rPr lang="es-ES" sz="1100" dirty="0" smtClean="0"/>
              <a:t>La articulación de la muñeca está formada por los huesos del carpo que forman una cavidad por donde pasan los nervios, tendones de los dedos y vasos sanguíneos. La inflamación de uno o varios de los tendones puede comprimir los nervios adyacentes y provocar dolor. Este dolor se caracteriza por ser más fuerte por la noche (cuando mayor es la inflamación), después de la jornada de trabajo.</a:t>
            </a:r>
          </a:p>
          <a:p>
            <a:pPr algn="just">
              <a:spcBef>
                <a:spcPct val="0"/>
              </a:spcBef>
            </a:pPr>
            <a:endParaRPr lang="es-ES" sz="1100" u="sng" dirty="0" smtClean="0"/>
          </a:p>
          <a:p>
            <a:pPr algn="just">
              <a:spcBef>
                <a:spcPct val="0"/>
              </a:spcBef>
            </a:pPr>
            <a:r>
              <a:rPr lang="es-ES" sz="1100" dirty="0" smtClean="0"/>
              <a:t>El </a:t>
            </a:r>
            <a:r>
              <a:rPr lang="es-ES" sz="1100" b="1" dirty="0" smtClean="0"/>
              <a:t>síndrome De </a:t>
            </a:r>
            <a:r>
              <a:rPr lang="es-ES" sz="1100" b="1" dirty="0" err="1" smtClean="0"/>
              <a:t>Quervain</a:t>
            </a:r>
            <a:r>
              <a:rPr lang="es-ES" sz="1100" b="1" dirty="0" smtClean="0"/>
              <a:t> </a:t>
            </a:r>
            <a:r>
              <a:rPr lang="es-ES" sz="1100" dirty="0" smtClean="0"/>
              <a:t>aparece en los tendones abductor largo y extensor corto del pulgar al combinar agarres fuertes con giros o desviaciones cubitales y radiales repetidas de la mano. </a:t>
            </a:r>
          </a:p>
          <a:p>
            <a:pPr algn="just">
              <a:spcBef>
                <a:spcPct val="0"/>
              </a:spcBef>
            </a:pPr>
            <a:endParaRPr lang="es-ES" sz="1100" dirty="0" smtClean="0"/>
          </a:p>
          <a:p>
            <a:pPr algn="just">
              <a:spcBef>
                <a:spcPct val="0"/>
              </a:spcBef>
            </a:pPr>
            <a:r>
              <a:rPr lang="es-ES" sz="1100" dirty="0" smtClean="0"/>
              <a:t>El </a:t>
            </a:r>
            <a:r>
              <a:rPr lang="es-ES" sz="1100" b="1" dirty="0" smtClean="0"/>
              <a:t>dedo en resorte </a:t>
            </a:r>
            <a:r>
              <a:rPr lang="es-ES" sz="1100" dirty="0" smtClean="0"/>
              <a:t>o </a:t>
            </a:r>
            <a:r>
              <a:rPr lang="es-ES" sz="1100" i="1" dirty="0" err="1" smtClean="0"/>
              <a:t>tenosinovitis</a:t>
            </a:r>
            <a:r>
              <a:rPr lang="es-ES" sz="1100" i="1" dirty="0" smtClean="0"/>
              <a:t> </a:t>
            </a:r>
            <a:r>
              <a:rPr lang="es-ES" sz="1100" i="1" dirty="0" err="1" smtClean="0"/>
              <a:t>estenosante</a:t>
            </a:r>
            <a:r>
              <a:rPr lang="es-ES" sz="1100" i="1" dirty="0" smtClean="0"/>
              <a:t> digital, es el bloqueo de la </a:t>
            </a:r>
            <a:r>
              <a:rPr lang="es-ES" sz="1100" dirty="0" smtClean="0"/>
              <a:t>extensión de un dedo de la mano por un obstáculo, generalmente en la cara palmar que afecta a los tendones flexores. Se origina por flexión repetida del dedo, o por mantener doblada la falange distal del dedo mientras permanecen rectas las falanges proximales.</a:t>
            </a:r>
          </a:p>
          <a:p>
            <a:pPr algn="just">
              <a:spcBef>
                <a:spcPct val="0"/>
              </a:spcBef>
            </a:pPr>
            <a:endParaRPr lang="es-ES" sz="1100" dirty="0" smtClean="0"/>
          </a:p>
          <a:p>
            <a:pPr algn="just">
              <a:spcBef>
                <a:spcPct val="0"/>
              </a:spcBef>
            </a:pPr>
            <a:r>
              <a:rPr lang="es-ES" sz="1100" dirty="0" smtClean="0"/>
              <a:t>El </a:t>
            </a:r>
            <a:r>
              <a:rPr lang="es-ES" sz="1100" b="1" dirty="0" smtClean="0"/>
              <a:t>Síndrome del canal de </a:t>
            </a:r>
            <a:r>
              <a:rPr lang="es-ES" sz="1100" b="1" dirty="0" err="1" smtClean="0"/>
              <a:t>Guyon</a:t>
            </a:r>
            <a:r>
              <a:rPr lang="es-ES" sz="1100" b="1" dirty="0" smtClean="0"/>
              <a:t> </a:t>
            </a:r>
            <a:r>
              <a:rPr lang="es-ES" sz="1100" dirty="0" smtClean="0"/>
              <a:t>se produce al comprimirse el nervio cubital cuando pasa a través del túnel </a:t>
            </a:r>
            <a:r>
              <a:rPr lang="es-ES" sz="1100" dirty="0" err="1" smtClean="0"/>
              <a:t>Guyon</a:t>
            </a:r>
            <a:r>
              <a:rPr lang="es-ES" sz="1100" dirty="0" smtClean="0"/>
              <a:t> en la muñeca. Las personas con esta afección sufren un daño en la arteria cubital, una vía clave para llevar sangre a la mano. Además del daño sensorial, también pueden presentar pequeñas úlceras en la punta de los dedos que ocasionan ennegrecimiento de los dedos e incluso gangrena por la falta de oxigenación. Puede originarse por flexión y extensión prolongada de la muñeca, y por presión repetida en la base de la palma de la mano.</a:t>
            </a:r>
          </a:p>
          <a:p>
            <a:pPr algn="just">
              <a:spcBef>
                <a:spcPct val="0"/>
              </a:spcBef>
            </a:pPr>
            <a:endParaRPr lang="es-ES" sz="1100" u="sng" dirty="0" smtClean="0"/>
          </a:p>
          <a:p>
            <a:pPr algn="just">
              <a:spcBef>
                <a:spcPct val="0"/>
              </a:spcBef>
            </a:pPr>
            <a:r>
              <a:rPr lang="es-ES" sz="1100" b="1" dirty="0" smtClean="0"/>
              <a:t>La</a:t>
            </a:r>
            <a:r>
              <a:rPr lang="es-ES" sz="1100" b="1" baseline="0" dirty="0" smtClean="0"/>
              <a:t> artrosis </a:t>
            </a:r>
            <a:r>
              <a:rPr lang="es-ES" sz="1100" dirty="0" smtClean="0"/>
              <a:t>o enfermedad degenerativa resultante de la degradación del cartílago. Los síntomas son dolor local, al principio durante el movimiento y después también en reposo, y limitación de la amplitud de movimientos. La pérdida de la capacidad de extender la articulación por completo resulta especialmente incapacitante. La lesión del cartílago articular puede dar lugar a la destrucción del tejido óseo subyacente y a la deformación de las superficies articulares.</a:t>
            </a:r>
            <a:r>
              <a:rPr lang="es-ES" sz="1100" baseline="0" dirty="0" smtClean="0"/>
              <a:t> </a:t>
            </a:r>
            <a:r>
              <a:rPr lang="es-ES" sz="1100" dirty="0" smtClean="0"/>
              <a:t>La artrosis del codo se ha asociado a la vibración, aunque se cree que no es la</a:t>
            </a:r>
            <a:r>
              <a:rPr lang="es-ES" sz="1100" baseline="0" dirty="0" smtClean="0"/>
              <a:t> única causa</a:t>
            </a:r>
            <a:r>
              <a:rPr lang="es-ES" sz="1100" dirty="0" smtClean="0"/>
              <a:t>. La carga articular asociada a la manipulación de herramientas, los movimientos repetitivos de la mano y el brazo, posiblemente junto con traumatismos menores, la carga de las superficies articulares en las posturas extremas y el trabajo estático, se han considerado posibles causas</a:t>
            </a:r>
            <a:r>
              <a:rPr lang="es-ES" sz="1100" baseline="0" dirty="0" smtClean="0"/>
              <a:t> </a:t>
            </a:r>
            <a:r>
              <a:rPr lang="es-ES" sz="1100" dirty="0" smtClean="0"/>
              <a:t>de la artrosis de muñeca y mano.</a:t>
            </a:r>
          </a:p>
          <a:p>
            <a:pPr algn="just">
              <a:spcBef>
                <a:spcPct val="0"/>
              </a:spcBef>
            </a:pPr>
            <a:endParaRPr lang="es-ES" sz="1100" dirty="0" smtClean="0"/>
          </a:p>
          <a:p>
            <a:pPr algn="just"/>
            <a:endParaRPr lang="es-ES" sz="1100" dirty="0" smtClean="0"/>
          </a:p>
          <a:p>
            <a:pPr algn="just"/>
            <a:endParaRPr lang="es-ES" dirty="0" smtClean="0"/>
          </a:p>
          <a:p>
            <a:endParaRPr lang="es-ES" dirty="0" smtClean="0"/>
          </a:p>
        </p:txBody>
      </p:sp>
      <p:sp>
        <p:nvSpPr>
          <p:cNvPr id="1024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F6BBB8-36B9-45A7-95BE-34E993CC212E}" type="slidenum">
              <a:rPr lang="es-ES" smtClean="0"/>
              <a:pPr/>
              <a:t>12</a:t>
            </a:fld>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a:ln/>
        </p:spPr>
      </p:sp>
      <p:sp>
        <p:nvSpPr>
          <p:cNvPr id="64515" name="2 Marcador de notas"/>
          <p:cNvSpPr>
            <a:spLocks noGrp="1"/>
          </p:cNvSpPr>
          <p:nvPr>
            <p:ph type="body" idx="1"/>
          </p:nvPr>
        </p:nvSpPr>
        <p:spPr>
          <a:noFill/>
          <a:ln/>
        </p:spPr>
        <p:txBody>
          <a:bodyPr/>
          <a:lstStyle/>
          <a:p>
            <a:pPr algn="just">
              <a:spcBef>
                <a:spcPct val="0"/>
              </a:spcBef>
            </a:pPr>
            <a:r>
              <a:rPr lang="es-ES" sz="900" u="sng" dirty="0" smtClean="0"/>
              <a:t>Resultado del sobre uso</a:t>
            </a:r>
          </a:p>
          <a:p>
            <a:pPr algn="just">
              <a:spcBef>
                <a:spcPct val="0"/>
              </a:spcBef>
            </a:pPr>
            <a:r>
              <a:rPr lang="es-ES" sz="900" dirty="0" smtClean="0"/>
              <a:t>No se conocen a fondo los mecanismos </a:t>
            </a:r>
            <a:r>
              <a:rPr lang="es-ES" sz="900" dirty="0" err="1" smtClean="0"/>
              <a:t>fisiopatológicos</a:t>
            </a:r>
            <a:r>
              <a:rPr lang="es-ES" sz="900" dirty="0" smtClean="0"/>
              <a:t> que conducen a la lesión. Existen diferentes teorías y diferentes mecanismos según la estructura lesionada, ya sean los huesos vertebrales, los tendones, músculos o nervios. Aunque se han postulado valores límite para la fatiga estos no han sido probados.</a:t>
            </a:r>
            <a:r>
              <a:rPr lang="es-ES" sz="900" baseline="0" dirty="0" smtClean="0"/>
              <a:t> </a:t>
            </a:r>
            <a:r>
              <a:rPr lang="es-ES" sz="900" dirty="0" smtClean="0"/>
              <a:t>No obstante todas las teorías apuntan a que son el resultado de un sobre uso que sobrepasa la capacidad de recuperación del tejido.</a:t>
            </a:r>
          </a:p>
          <a:p>
            <a:pPr algn="just">
              <a:spcBef>
                <a:spcPct val="0"/>
              </a:spcBef>
            </a:pPr>
            <a:endParaRPr lang="es-ES" sz="900" dirty="0" smtClean="0"/>
          </a:p>
          <a:p>
            <a:pPr algn="just">
              <a:spcBef>
                <a:spcPct val="0"/>
              </a:spcBef>
            </a:pPr>
            <a:r>
              <a:rPr lang="es-ES" sz="900" u="sng" dirty="0" smtClean="0"/>
              <a:t>Desarrollo progresivo</a:t>
            </a:r>
          </a:p>
          <a:p>
            <a:pPr algn="just">
              <a:spcBef>
                <a:spcPct val="0"/>
              </a:spcBef>
            </a:pPr>
            <a:r>
              <a:rPr lang="es-ES" sz="900" dirty="0" smtClean="0"/>
              <a:t>La lesión puede producirse de forma rápida, entonces se califica y registra como accidente de trabajo. Pero lo más usual es que la lesión se instaure de forma progresiva asociada a un trabajo repetitivo. Una instauración progresiva que se puede manifestar sintomáticamente de forma rápida (un día aparecen los síntomas) o de forma progresiva los síntomas aparecen y se agravan a lo largo de semanas, meses o años.</a:t>
            </a:r>
          </a:p>
          <a:p>
            <a:pPr algn="just">
              <a:spcBef>
                <a:spcPct val="0"/>
              </a:spcBef>
            </a:pPr>
            <a:endParaRPr lang="es-ES" sz="900" dirty="0" smtClean="0"/>
          </a:p>
          <a:p>
            <a:pPr algn="just">
              <a:spcBef>
                <a:spcPct val="0"/>
              </a:spcBef>
            </a:pPr>
            <a:r>
              <a:rPr lang="es-ES" sz="900" u="sng" dirty="0" smtClean="0"/>
              <a:t>Las causas son múltiples</a:t>
            </a:r>
          </a:p>
          <a:p>
            <a:pPr algn="just">
              <a:spcBef>
                <a:spcPct val="0"/>
              </a:spcBef>
            </a:pPr>
            <a:r>
              <a:rPr lang="es-ES" sz="900" dirty="0" smtClean="0"/>
              <a:t>Aunque el problema de fondo sea el sobre uso de la parte afectada, en ello suelen estar implicados diferentes factores (fuerza, postura, repetitividad) y diferentes combinaciones de los mismos. Es por ello que la solución no será única sino una combinación de medidas o paquete de medidas preventivas.</a:t>
            </a:r>
          </a:p>
          <a:p>
            <a:pPr algn="just">
              <a:spcBef>
                <a:spcPct val="0"/>
              </a:spcBef>
            </a:pPr>
            <a:r>
              <a:rPr lang="es-ES" sz="900" dirty="0" smtClean="0"/>
              <a:t> </a:t>
            </a:r>
          </a:p>
          <a:p>
            <a:pPr algn="just">
              <a:spcBef>
                <a:spcPct val="0"/>
              </a:spcBef>
            </a:pPr>
            <a:r>
              <a:rPr lang="es-ES" sz="900" u="sng" dirty="0" smtClean="0"/>
              <a:t>La prevención es eficaz</a:t>
            </a:r>
          </a:p>
          <a:p>
            <a:pPr algn="just">
              <a:spcBef>
                <a:spcPct val="0"/>
              </a:spcBef>
            </a:pPr>
            <a:r>
              <a:rPr lang="es-ES" sz="900" dirty="0" smtClean="0"/>
              <a:t>El hecho de que su instauración sea progresiva significa que es una ventaja y a la vez un inconveniente, como se explica en la diapositiva. Son muchos los casos de Trastornos musculoesqueléticos que son calificados y registrados como enfermedades comunes. El motivo principal que lleva a la inadecuada calificación, es concretamente el lento agravamiento de los síntomas, que lleva a la pérdida de relación causa-efecto entre las condiciones de trabajo y la lesión. </a:t>
            </a:r>
          </a:p>
          <a:p>
            <a:pPr algn="just">
              <a:spcBef>
                <a:spcPct val="0"/>
              </a:spcBef>
            </a:pPr>
            <a:r>
              <a:rPr lang="es-ES" sz="900" dirty="0" smtClean="0"/>
              <a:t> </a:t>
            </a:r>
          </a:p>
          <a:p>
            <a:pPr>
              <a:spcBef>
                <a:spcPct val="0"/>
              </a:spcBef>
            </a:pPr>
            <a:r>
              <a:rPr lang="es-ES" sz="900" b="1" dirty="0" smtClean="0"/>
              <a:t> </a:t>
            </a:r>
            <a:endParaRPr lang="es-ES" sz="900" dirty="0" smtClean="0"/>
          </a:p>
          <a:p>
            <a:pPr>
              <a:spcBef>
                <a:spcPct val="0"/>
              </a:spcBef>
            </a:pPr>
            <a:r>
              <a:rPr lang="es-ES" sz="900" b="1" dirty="0" smtClean="0"/>
              <a:t/>
            </a:r>
            <a:br>
              <a:rPr lang="es-ES" sz="900" b="1" dirty="0" smtClean="0"/>
            </a:br>
            <a:endParaRPr lang="es-ES" sz="900" dirty="0" smtClean="0"/>
          </a:p>
        </p:txBody>
      </p:sp>
      <p:sp>
        <p:nvSpPr>
          <p:cNvPr id="64516" name="3 Marcador de número de diapositiva"/>
          <p:cNvSpPr>
            <a:spLocks noGrp="1"/>
          </p:cNvSpPr>
          <p:nvPr>
            <p:ph type="sldNum" sz="quarter" idx="5"/>
          </p:nvPr>
        </p:nvSpPr>
        <p:spPr>
          <a:noFill/>
        </p:spPr>
        <p:txBody>
          <a:bodyPr/>
          <a:lstStyle/>
          <a:p>
            <a:fld id="{9FE7D166-07FF-4005-AA9F-C002633C9C5E}" type="slidenum">
              <a:rPr lang="es-ES" smtClean="0"/>
              <a:pPr/>
              <a:t>13</a:t>
            </a:fld>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S" sz="1200" dirty="0" smtClean="0"/>
              <a:t>Suelen darse una serie de síntomas comunes: dolor (en particular con ciertos movimientos, incluso en reposo), sensibilidad al tacto, inflamación y movilidad restringida por el dolor o la inflamación.</a:t>
            </a:r>
          </a:p>
          <a:p>
            <a:pPr algn="just"/>
            <a:r>
              <a:rPr lang="es-ES" sz="1200" dirty="0" smtClean="0"/>
              <a:t> </a:t>
            </a:r>
          </a:p>
          <a:p>
            <a:pPr algn="just"/>
            <a:r>
              <a:rPr lang="es-ES" sz="1200" dirty="0" smtClean="0"/>
              <a:t>Cuando la lesión está bien instaurada es ya tarde para prevenir. Antes de que se declare abiertamente suele estar precedida de algunos síntomas: molestia, fatiga localizada…. Hay que estar atentos a estos síntomas cuando se mantienen en el tiempo, pero no es fácil distinguir si los síntomas son pasajeros o anuncian una lesión. Es necesario poner en relación los síntomas con los factores de riesgo presentes en las tareas que conforman el</a:t>
            </a:r>
            <a:r>
              <a:rPr lang="es-ES" sz="1200" baseline="0" dirty="0" smtClean="0"/>
              <a:t> puesto de trabajo</a:t>
            </a:r>
            <a:r>
              <a:rPr lang="es-ES" sz="1200" dirty="0" smtClean="0"/>
              <a:t>.</a:t>
            </a:r>
          </a:p>
          <a:p>
            <a:pPr algn="just"/>
            <a:r>
              <a:rPr lang="es-ES" sz="1200" dirty="0" smtClean="0"/>
              <a:t> </a:t>
            </a:r>
          </a:p>
          <a:p>
            <a:pPr algn="just"/>
            <a:r>
              <a:rPr lang="es-ES" sz="1200" dirty="0" smtClean="0"/>
              <a:t>Al comienzo del proceso la molestia se limita a una zona determinada, asociado a ciertos movimientos o esfuerzos. La molestia o síntoma de fatiga desaparece al dejar el trabajo. En el otro extremo el dolor está claramente instaurado y se extiende, aunque no siempre a otras zonas colindantes (a veces se irradia a otras zonas más lejanas). Cuando la lesión se declara abiertamente, el dolor está presente incluso en ausencia de movimiento y de esfuerzo, se mantiene fuera del trabajo y puede tardar semanas en desaparecer incluso en ausencia de exposición. Si la lesión es seria la recuperación completa ya no es posible, y tras la curación pueden quedar secuelas.</a:t>
            </a:r>
          </a:p>
          <a:p>
            <a:pPr algn="just"/>
            <a:r>
              <a:rPr lang="es-ES" sz="1200" dirty="0" smtClean="0"/>
              <a:t> </a:t>
            </a:r>
          </a:p>
          <a:p>
            <a:pPr algn="just"/>
            <a:endParaRPr lang="es-ES" dirty="0" smtClean="0"/>
          </a:p>
          <a:p>
            <a:endParaRPr lang="es-ES" dirty="0"/>
          </a:p>
        </p:txBody>
      </p:sp>
      <p:sp>
        <p:nvSpPr>
          <p:cNvPr id="4" name="3 Marcador de número de diapositiva"/>
          <p:cNvSpPr>
            <a:spLocks noGrp="1"/>
          </p:cNvSpPr>
          <p:nvPr>
            <p:ph type="sldNum" sz="quarter" idx="10"/>
          </p:nvPr>
        </p:nvSpPr>
        <p:spPr/>
        <p:txBody>
          <a:bodyPr/>
          <a:lstStyle/>
          <a:p>
            <a:fld id="{90100445-B707-4961-8A24-2B3A0C91D9D7}" type="slidenum">
              <a:rPr lang="es-ES" smtClean="0"/>
              <a:pPr/>
              <a:t>14</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3427" name="2 Marcador de notas"/>
          <p:cNvSpPr>
            <a:spLocks noGrp="1"/>
          </p:cNvSpPr>
          <p:nvPr>
            <p:ph type="body" idx="1"/>
          </p:nvPr>
        </p:nvSpPr>
        <p:spPr bwMode="auto">
          <a:xfrm>
            <a:off x="914183" y="4343913"/>
            <a:ext cx="5029635" cy="1412393"/>
          </a:xfrm>
          <a:noFill/>
        </p:spPr>
        <p:txBody>
          <a:bodyPr wrap="square" numCol="1" anchor="t" anchorCtr="0" compatLnSpc="1">
            <a:prstTxWarp prst="textNoShape">
              <a:avLst/>
            </a:prstTxWarp>
          </a:bodyPr>
          <a:lstStyle/>
          <a:p>
            <a:pPr algn="just">
              <a:spcBef>
                <a:spcPct val="0"/>
              </a:spcBef>
            </a:pPr>
            <a:r>
              <a:rPr lang="es-ES" sz="1100" dirty="0" smtClean="0"/>
              <a:t>La Tabla incluye datos extraídos de la </a:t>
            </a:r>
            <a:r>
              <a:rPr lang="es-ES" sz="1100" b="1" dirty="0" smtClean="0"/>
              <a:t>VII Encuesta de Condiciones de trabajo </a:t>
            </a:r>
            <a:r>
              <a:rPr lang="es-ES" sz="1100" dirty="0" smtClean="0"/>
              <a:t>(elaborada por el INSHT en 2011), que nos mostrarán porcentajes colectivos de la población trabajadora en España. </a:t>
            </a:r>
          </a:p>
          <a:p>
            <a:pPr algn="just">
              <a:spcBef>
                <a:spcPct val="0"/>
              </a:spcBef>
            </a:pPr>
            <a:endParaRPr lang="es-ES" sz="1100" dirty="0" smtClean="0"/>
          </a:p>
          <a:p>
            <a:pPr algn="just">
              <a:spcBef>
                <a:spcPct val="0"/>
              </a:spcBef>
            </a:pPr>
            <a:r>
              <a:rPr lang="es-ES" sz="1100" dirty="0" smtClean="0"/>
              <a:t>Desde hace 26 años el Instituto Nacional de Seguridad e Higiene en el trabajo, publica la Encuesta Nacional de Condiciones de Trabajo. El objetivo es mantener un conocimiento actualizado de las condiciones en que los trabajadores realizan sus tareas. </a:t>
            </a:r>
          </a:p>
          <a:p>
            <a:pPr algn="just">
              <a:spcBef>
                <a:spcPct val="0"/>
              </a:spcBef>
            </a:pPr>
            <a:endParaRPr lang="es-ES" sz="1100" dirty="0" smtClean="0"/>
          </a:p>
          <a:p>
            <a:pPr marL="0" marR="0" indent="0" algn="just" defTabSz="914400" rtl="0" eaLnBrk="1" fontAlgn="auto" latinLnBrk="0" hangingPunct="1">
              <a:lnSpc>
                <a:spcPct val="100000"/>
              </a:lnSpc>
              <a:spcBef>
                <a:spcPct val="0"/>
              </a:spcBef>
              <a:spcAft>
                <a:spcPts val="0"/>
              </a:spcAft>
              <a:buClrTx/>
              <a:buSzTx/>
              <a:buFontTx/>
              <a:buNone/>
              <a:tabLst/>
              <a:defRPr/>
            </a:pPr>
            <a:r>
              <a:rPr lang="es-ES" sz="1100" dirty="0" smtClean="0"/>
              <a:t>Los TME abarcan un amplio abanico de signos y síntomas que pueden afectar distintas </a:t>
            </a:r>
            <a:r>
              <a:rPr lang="es-ES" sz="1100" u="sng" dirty="0" smtClean="0"/>
              <a:t>partes del cuerpo</a:t>
            </a:r>
            <a:r>
              <a:rPr lang="es-ES" sz="1100" dirty="0" smtClean="0"/>
              <a:t>: cuello, hombros, espalda dorsal y lumbar, codos, manos y muñecas, piernas y rodillas, tobillos y pies; así como distintas </a:t>
            </a:r>
            <a:r>
              <a:rPr lang="es-ES" sz="1100" u="sng" dirty="0" smtClean="0"/>
              <a:t>estructuras anatómicas</a:t>
            </a:r>
            <a:r>
              <a:rPr lang="es-ES" sz="1100" dirty="0" smtClean="0"/>
              <a:t>: huesos, ligamentos, articulaciones, músculos, tendones, vasos sanguíneos y nervios. </a:t>
            </a:r>
          </a:p>
          <a:p>
            <a:pPr algn="just">
              <a:spcBef>
                <a:spcPct val="0"/>
              </a:spcBef>
            </a:pPr>
            <a:endParaRPr lang="es-ES" sz="1100" dirty="0" smtClean="0"/>
          </a:p>
          <a:p>
            <a:pPr algn="just">
              <a:spcBef>
                <a:spcPct val="0"/>
              </a:spcBef>
            </a:pPr>
            <a:r>
              <a:rPr lang="es-ES" sz="1100" dirty="0" smtClean="0"/>
              <a:t>Las zonas más frecuentes: la </a:t>
            </a:r>
            <a:r>
              <a:rPr lang="es-ES" sz="1100" b="1" dirty="0" smtClean="0"/>
              <a:t>zona baja de la espalda</a:t>
            </a:r>
            <a:r>
              <a:rPr lang="es-ES" sz="1100" dirty="0" smtClean="0"/>
              <a:t> (44,9%), la nuca/cuello (34,3%), y la zona alta de la espalda (27,1%).</a:t>
            </a:r>
          </a:p>
          <a:p>
            <a:pPr algn="just"/>
            <a:endParaRPr lang="es-ES" dirty="0" smtClean="0"/>
          </a:p>
          <a:p>
            <a:endParaRPr lang="es-ES" dirty="0" smtClean="0"/>
          </a:p>
        </p:txBody>
      </p:sp>
      <p:sp>
        <p:nvSpPr>
          <p:cNvPr id="1034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1F2C43-54E1-486C-B610-345A522CA33C}" type="slidenum">
              <a:rPr lang="es-ES" smtClean="0"/>
              <a:pPr/>
              <a:t>15</a:t>
            </a:fld>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3175" indent="-3175" algn="just" eaLnBrk="1" hangingPunct="1">
              <a:lnSpc>
                <a:spcPct val="80000"/>
              </a:lnSpc>
              <a:buFontTx/>
              <a:buNone/>
            </a:pPr>
            <a:r>
              <a:rPr lang="es-ES" sz="1200" dirty="0" smtClean="0">
                <a:latin typeface="Arial" charset="0"/>
                <a:cs typeface="Arial" charset="0"/>
              </a:rPr>
              <a:t>El </a:t>
            </a:r>
            <a:r>
              <a:rPr lang="es-ES" sz="1200" b="1" dirty="0" smtClean="0">
                <a:latin typeface="Arial" charset="0"/>
                <a:cs typeface="Arial" charset="0"/>
              </a:rPr>
              <a:t>origen de estas diferencias según sexo se deben</a:t>
            </a:r>
            <a:r>
              <a:rPr lang="es-ES" sz="1200" b="1" baseline="0" dirty="0" smtClean="0">
                <a:latin typeface="Arial" charset="0"/>
                <a:cs typeface="Arial" charset="0"/>
              </a:rPr>
              <a:t> a</a:t>
            </a:r>
            <a:r>
              <a:rPr lang="es-ES" sz="1200" dirty="0" smtClean="0">
                <a:latin typeface="Arial" charset="0"/>
                <a:cs typeface="Arial" charset="0"/>
              </a:rPr>
              <a:t>:</a:t>
            </a:r>
          </a:p>
          <a:p>
            <a:pPr marL="3175" indent="-3175" algn="just" eaLnBrk="1" hangingPunct="1">
              <a:lnSpc>
                <a:spcPct val="80000"/>
              </a:lnSpc>
              <a:buFontTx/>
              <a:buNone/>
            </a:pPr>
            <a:endParaRPr lang="es-ES" sz="800" b="1" dirty="0" smtClean="0">
              <a:latin typeface="Arial" charset="0"/>
              <a:cs typeface="Arial" charset="0"/>
            </a:endParaRPr>
          </a:p>
          <a:p>
            <a:pPr marL="3175" indent="-3175" algn="just" eaLnBrk="1" hangingPunct="1">
              <a:lnSpc>
                <a:spcPct val="80000"/>
              </a:lnSpc>
              <a:buFont typeface="Wingdings" pitchFamily="2" charset="2"/>
              <a:buChar char="§"/>
            </a:pPr>
            <a:r>
              <a:rPr lang="es-ES" sz="1200" b="1" dirty="0" smtClean="0">
                <a:latin typeface="Arial" charset="0"/>
                <a:cs typeface="Arial" charset="0"/>
              </a:rPr>
              <a:t>El tipo de tareas</a:t>
            </a:r>
            <a:r>
              <a:rPr lang="es-ES" sz="1200" dirty="0" smtClean="0">
                <a:latin typeface="Arial" charset="0"/>
                <a:cs typeface="Arial" charset="0"/>
              </a:rPr>
              <a:t> asignadas a las mujeres suele demandar movimientos repetitivos de los miembros superiores a un ritmo muy rápido, agudeza visual para percibir los detalles, una postura estática, sentada o de pie sin posibilidad de movilidad.</a:t>
            </a:r>
          </a:p>
          <a:p>
            <a:pPr marL="3175" indent="-3175" algn="just" eaLnBrk="1" hangingPunct="1">
              <a:lnSpc>
                <a:spcPct val="80000"/>
              </a:lnSpc>
              <a:buFontTx/>
              <a:buNone/>
            </a:pPr>
            <a:r>
              <a:rPr lang="es-ES" sz="1200" dirty="0" smtClean="0">
                <a:latin typeface="Arial" charset="0"/>
                <a:cs typeface="Arial" charset="0"/>
              </a:rPr>
              <a:t/>
            </a:r>
            <a:br>
              <a:rPr lang="es-ES" sz="1200" dirty="0" smtClean="0">
                <a:latin typeface="Arial" charset="0"/>
                <a:cs typeface="Arial" charset="0"/>
              </a:rPr>
            </a:br>
            <a:endParaRPr lang="es-ES" sz="1200" b="1" dirty="0" smtClean="0">
              <a:latin typeface="Arial" charset="0"/>
              <a:cs typeface="Arial" charset="0"/>
            </a:endParaRPr>
          </a:p>
          <a:p>
            <a:pPr marL="3175" indent="-3175" algn="just" eaLnBrk="1" hangingPunct="1">
              <a:lnSpc>
                <a:spcPct val="80000"/>
              </a:lnSpc>
              <a:buFont typeface="Wingdings" pitchFamily="2" charset="2"/>
              <a:buChar char="§"/>
            </a:pPr>
            <a:r>
              <a:rPr lang="es-ES" sz="1200" b="1" dirty="0" smtClean="0">
                <a:latin typeface="Arial" charset="0"/>
                <a:cs typeface="Arial" charset="0"/>
              </a:rPr>
              <a:t>La interacción entre la persona y su puesto de trabajo es diferente.  </a:t>
            </a:r>
            <a:r>
              <a:rPr lang="es-ES" sz="1200" dirty="0" smtClean="0">
                <a:latin typeface="Arial" charset="0"/>
                <a:cs typeface="Arial" charset="0"/>
              </a:rPr>
              <a:t>La altura media de las mujeres es más baja,  los miembros superiores son más cortos, tienen menor fuerza y masa muscular, estos factores junto con  un diseño masculino del puesto de trabajo, incluido herramientas, resultan inadecuados sobreexponiendo a las mujeres a problemas ergonómicos.</a:t>
            </a:r>
          </a:p>
          <a:p>
            <a:pPr marL="3175" indent="-3175" algn="just" eaLnBrk="1" hangingPunct="1">
              <a:lnSpc>
                <a:spcPct val="80000"/>
              </a:lnSpc>
              <a:buFontTx/>
              <a:buNone/>
            </a:pPr>
            <a:r>
              <a:rPr lang="es-ES" sz="1200" dirty="0" smtClean="0">
                <a:latin typeface="Arial" charset="0"/>
                <a:cs typeface="Arial" charset="0"/>
              </a:rPr>
              <a:t/>
            </a:r>
            <a:br>
              <a:rPr lang="es-ES" sz="1200" dirty="0" smtClean="0">
                <a:latin typeface="Arial" charset="0"/>
                <a:cs typeface="Arial" charset="0"/>
              </a:rPr>
            </a:br>
            <a:endParaRPr lang="es-ES" sz="1200" dirty="0" smtClean="0">
              <a:latin typeface="Arial" charset="0"/>
              <a:cs typeface="Arial" charset="0"/>
            </a:endParaRPr>
          </a:p>
          <a:p>
            <a:pPr marL="3175" indent="-3175" algn="just" eaLnBrk="1" hangingPunct="1">
              <a:lnSpc>
                <a:spcPct val="80000"/>
              </a:lnSpc>
              <a:buFont typeface="Wingdings" pitchFamily="2" charset="2"/>
              <a:buChar char="§"/>
            </a:pPr>
            <a:r>
              <a:rPr lang="es-ES" sz="1200" b="1" dirty="0" smtClean="0">
                <a:latin typeface="Arial" charset="0"/>
                <a:cs typeface="Arial" charset="0"/>
              </a:rPr>
              <a:t>La duración del trabajo (en años de servicio) es mayor</a:t>
            </a:r>
            <a:r>
              <a:rPr lang="es-ES" sz="1200" dirty="0" smtClean="0">
                <a:latin typeface="Arial" charset="0"/>
                <a:cs typeface="Arial" charset="0"/>
              </a:rPr>
              <a:t>. Las mujeres se quedan más tiempo en un mismo empleo. En promedio, las mujeres no cambian su carga de trabajo físico en un período de 24 años mientras que los hombres la disminuyen gradualmente.</a:t>
            </a:r>
          </a:p>
          <a:p>
            <a:pPr marL="3175" indent="-3175" algn="just" eaLnBrk="1" hangingPunct="1">
              <a:lnSpc>
                <a:spcPct val="80000"/>
              </a:lnSpc>
              <a:buFont typeface="Wingdings" pitchFamily="2" charset="2"/>
              <a:buNone/>
            </a:pPr>
            <a:endParaRPr lang="es-ES" sz="1200" dirty="0" smtClean="0">
              <a:latin typeface="Arial" charset="0"/>
              <a:cs typeface="Arial" charset="0"/>
            </a:endParaRPr>
          </a:p>
          <a:p>
            <a:pPr marL="3175" marR="0" indent="-3175" algn="just" defTabSz="914400" rtl="0" eaLnBrk="1" fontAlgn="auto" latinLnBrk="0" hangingPunct="1">
              <a:lnSpc>
                <a:spcPct val="80000"/>
              </a:lnSpc>
              <a:spcBef>
                <a:spcPts val="0"/>
              </a:spcBef>
              <a:spcAft>
                <a:spcPts val="0"/>
              </a:spcAft>
              <a:buClrTx/>
              <a:buSzTx/>
              <a:buFont typeface="Wingdings" pitchFamily="2" charset="2"/>
              <a:buNone/>
              <a:tabLst/>
              <a:defRPr/>
            </a:pPr>
            <a:r>
              <a:rPr lang="es-ES" b="1" kern="100" dirty="0" smtClean="0">
                <a:solidFill>
                  <a:srgbClr val="C00000"/>
                </a:solidFill>
                <a:latin typeface="Arial" pitchFamily="34" charset="0"/>
                <a:cs typeface="Arial" pitchFamily="34" charset="0"/>
              </a:rPr>
              <a:t>A todo ello hay que añadir las responsabilidades familiares. </a:t>
            </a:r>
            <a:endParaRPr lang="es-ES" kern="100" dirty="0" smtClean="0">
              <a:solidFill>
                <a:srgbClr val="C00000"/>
              </a:solidFill>
              <a:latin typeface="Arial" pitchFamily="34" charset="0"/>
              <a:cs typeface="Arial" pitchFamily="34" charset="0"/>
            </a:endParaRPr>
          </a:p>
          <a:p>
            <a:pPr marL="3175" indent="-3175" algn="just" eaLnBrk="1" hangingPunct="1">
              <a:lnSpc>
                <a:spcPct val="80000"/>
              </a:lnSpc>
              <a:buFont typeface="Wingdings" pitchFamily="2" charset="2"/>
              <a:buNone/>
            </a:pPr>
            <a:endParaRPr lang="es-ES" sz="1200" dirty="0" smtClean="0">
              <a:latin typeface="Arial" charset="0"/>
              <a:cs typeface="Arial" charset="0"/>
            </a:endParaRPr>
          </a:p>
          <a:p>
            <a:endParaRPr lang="es-ES" dirty="0"/>
          </a:p>
        </p:txBody>
      </p:sp>
      <p:sp>
        <p:nvSpPr>
          <p:cNvPr id="4" name="3 Marcador de número de diapositiva"/>
          <p:cNvSpPr>
            <a:spLocks noGrp="1"/>
          </p:cNvSpPr>
          <p:nvPr>
            <p:ph type="sldNum" sz="quarter" idx="10"/>
          </p:nvPr>
        </p:nvSpPr>
        <p:spPr/>
        <p:txBody>
          <a:bodyPr/>
          <a:lstStyle/>
          <a:p>
            <a:fld id="{90100445-B707-4961-8A24-2B3A0C91D9D7}" type="slidenum">
              <a:rPr lang="es-ES" smtClean="0"/>
              <a:pPr/>
              <a:t>16</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5475" name="2 Marcador de notas"/>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r>
              <a:rPr lang="es-ES" sz="800" dirty="0" smtClean="0"/>
              <a:t>Esta práctica permite al grupo identificar zonas corporales más afectadas por la actividad laboral, y al mismo tiempo, ver sobre un ejemplo algunos conceptos ya mencionados y que serán desarrollados en esta sesión formativa (factor de riesgos y condición de trabajo inadecuada). </a:t>
            </a:r>
          </a:p>
          <a:p>
            <a:pPr algn="just">
              <a:spcBef>
                <a:spcPct val="0"/>
              </a:spcBef>
            </a:pPr>
            <a:endParaRPr lang="es-ES" sz="800" dirty="0" smtClean="0"/>
          </a:p>
          <a:p>
            <a:pPr algn="just">
              <a:spcBef>
                <a:spcPct val="0"/>
              </a:spcBef>
            </a:pPr>
            <a:r>
              <a:rPr lang="es-ES" sz="800" dirty="0" smtClean="0"/>
              <a:t>En la siguiente diapositiva</a:t>
            </a:r>
            <a:r>
              <a:rPr lang="es-ES" sz="800" baseline="0" dirty="0" smtClean="0"/>
              <a:t> se incluyen la respuesta a las preguntas planteadas. </a:t>
            </a:r>
          </a:p>
          <a:p>
            <a:pPr algn="just">
              <a:spcBef>
                <a:spcPct val="0"/>
              </a:spcBef>
            </a:pPr>
            <a:endParaRPr lang="es-ES" sz="800" baseline="0" dirty="0" smtClean="0"/>
          </a:p>
          <a:p>
            <a:pPr algn="just">
              <a:spcBef>
                <a:spcPct val="0"/>
              </a:spcBef>
            </a:pPr>
            <a:r>
              <a:rPr lang="es-ES" sz="800" baseline="0" dirty="0" smtClean="0"/>
              <a:t>Esta práctica puede ser sustituida por cualquier otra  con la que cuente el docente, y sea específica del sector de actividad en la empresa. </a:t>
            </a:r>
            <a:endParaRPr lang="es-ES" sz="800" dirty="0" smtClean="0"/>
          </a:p>
        </p:txBody>
      </p:sp>
      <p:sp>
        <p:nvSpPr>
          <p:cNvPr id="1054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6FF7E4-19BA-404A-9515-CD8E6513A60D}" type="slidenum">
              <a:rPr lang="es-ES" smtClean="0"/>
              <a:pPr/>
              <a:t>17</a:t>
            </a:fld>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6499" name="2 Marcador de notas"/>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endParaRPr lang="es-ES" sz="800" dirty="0" smtClean="0"/>
          </a:p>
        </p:txBody>
      </p:sp>
      <p:sp>
        <p:nvSpPr>
          <p:cNvPr id="1065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43C926-4D15-44BA-A45B-C7923AEDD86E}" type="slidenum">
              <a:rPr lang="es-ES" smtClean="0"/>
              <a:pPr/>
              <a:t>18</a:t>
            </a:fld>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El docente para explicar este apartado necesita conocer la estructura del cuestionario de factores</a:t>
            </a:r>
            <a:r>
              <a:rPr lang="es-ES" sz="1200" baseline="0" dirty="0" smtClean="0"/>
              <a:t> de riesgo y daños del Método ERGOPAR</a:t>
            </a:r>
            <a:r>
              <a:rPr lang="es-ES" sz="1200" dirty="0" smtClean="0"/>
              <a:t>, ya que utilizará su contenido como base en la explicación de cada factor de riesgo </a:t>
            </a:r>
            <a:r>
              <a:rPr lang="es-ES" sz="1200" dirty="0" err="1" smtClean="0"/>
              <a:t>biomecánico</a:t>
            </a:r>
            <a:r>
              <a:rPr lang="es-ES" sz="1200" dirty="0" smtClean="0"/>
              <a:t>, adelantando cuestiones específicas de la estructura y contenido del cuestionario, que volverán a verse en detalle en el grupo, en la Tarea</a:t>
            </a:r>
            <a:r>
              <a:rPr lang="es-ES" sz="1200" baseline="0" dirty="0" smtClean="0"/>
              <a:t> 7</a:t>
            </a:r>
            <a:r>
              <a:rPr lang="es-ES" sz="1200" dirty="0" smtClean="0"/>
              <a:t> de preparación del cuestionario (Fase de intervención-Etapa de identificación y análisis). </a:t>
            </a:r>
          </a:p>
          <a:p>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En este apartado incluye algunos vídeos representativos de cada uno de los factores de riesgo mencionados, que editó la </a:t>
            </a:r>
            <a:r>
              <a:rPr lang="es-ES" sz="1200" b="1" dirty="0" smtClean="0"/>
              <a:t>Agencia Europea de Seguridad y Salud del trabajo</a:t>
            </a:r>
            <a:r>
              <a:rPr lang="es-ES" sz="1200" dirty="0" smtClean="0"/>
              <a:t>, en su campaña de 2007 cuyo lema es “Aligera la carga”, editado por el Instituto Nacional de Seguridad e Higiene en el trabajo (INSHT). Descargable en </a:t>
            </a:r>
            <a:r>
              <a:rPr lang="es-ES" sz="1200" b="1" dirty="0" smtClean="0">
                <a:solidFill>
                  <a:srgbClr val="C00000"/>
                </a:solidFill>
              </a:rPr>
              <a:t>http://ew2007.osha.europa.eu</a:t>
            </a:r>
            <a:endParaRPr lang="es-ES" sz="1200" dirty="0" smtClean="0"/>
          </a:p>
          <a:p>
            <a:endParaRPr lang="es-ES" dirty="0"/>
          </a:p>
        </p:txBody>
      </p:sp>
      <p:sp>
        <p:nvSpPr>
          <p:cNvPr id="4" name="3 Marcador de número de diapositiva"/>
          <p:cNvSpPr>
            <a:spLocks noGrp="1"/>
          </p:cNvSpPr>
          <p:nvPr>
            <p:ph type="sldNum" sz="quarter" idx="10"/>
          </p:nvPr>
        </p:nvSpPr>
        <p:spPr/>
        <p:txBody>
          <a:bodyPr/>
          <a:lstStyle/>
          <a:p>
            <a:fld id="{90100445-B707-4961-8A24-2B3A0C91D9D7}" type="slidenum">
              <a:rPr lang="es-ES" smtClean="0"/>
              <a:pPr/>
              <a:t>19</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7523" name="2 Marcador de notas"/>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r>
              <a:rPr lang="es-ES" sz="800" dirty="0" smtClean="0"/>
              <a:t>A continuación, vamos a comentar cuales son </a:t>
            </a:r>
            <a:r>
              <a:rPr lang="es-ES" sz="800" b="1" dirty="0" smtClean="0"/>
              <a:t>los factores de riesgo biomecánicos que pueden provocar situaciones de riesgos ergonómico en el puesto de trabajo, según el cuestionario de factores de riesgo y daños del Método</a:t>
            </a:r>
            <a:r>
              <a:rPr lang="es-ES" sz="800" b="1" baseline="0" dirty="0" smtClean="0"/>
              <a:t> ERGOPAR</a:t>
            </a:r>
            <a:r>
              <a:rPr lang="es-ES" sz="800" b="1" dirty="0" smtClean="0"/>
              <a:t>. </a:t>
            </a:r>
            <a:endParaRPr lang="es-ES" sz="800" dirty="0" smtClean="0"/>
          </a:p>
          <a:p>
            <a:pPr algn="just">
              <a:spcBef>
                <a:spcPct val="0"/>
              </a:spcBef>
            </a:pPr>
            <a:endParaRPr lang="es-ES" sz="800" dirty="0" smtClean="0"/>
          </a:p>
          <a:p>
            <a:pPr algn="just">
              <a:spcBef>
                <a:spcPct val="0"/>
              </a:spcBef>
            </a:pPr>
            <a:r>
              <a:rPr lang="es-ES" sz="800" u="sng" dirty="0" smtClean="0"/>
              <a:t>Factores de riesgo biomecánicos</a:t>
            </a:r>
            <a:r>
              <a:rPr lang="es-ES" sz="800" dirty="0" smtClean="0"/>
              <a:t>. Acciones, atributos o elementos de las condiciones de trabajo (cualquier característica del mismo que pueda tener influencia significativa en la generación de riesgos ergonómicos), que de manera individual o combinada, determinan un aumento en la probabilidad (intensidad, duración y frecuencia) de desarrollar trastornos musculoesqueléticos en las personas expuestas. </a:t>
            </a:r>
          </a:p>
          <a:p>
            <a:pPr algn="just">
              <a:spcBef>
                <a:spcPct val="0"/>
              </a:spcBef>
            </a:pPr>
            <a:endParaRPr lang="es-ES" sz="800" dirty="0" smtClean="0"/>
          </a:p>
          <a:p>
            <a:pPr algn="just">
              <a:spcBef>
                <a:spcPct val="0"/>
              </a:spcBef>
            </a:pPr>
            <a:r>
              <a:rPr lang="es-ES" sz="800" dirty="0" smtClean="0"/>
              <a:t>Destacamos los siguientes: </a:t>
            </a:r>
          </a:p>
          <a:p>
            <a:pPr algn="just">
              <a:spcBef>
                <a:spcPct val="0"/>
              </a:spcBef>
              <a:buFontTx/>
              <a:buChar char="-"/>
            </a:pPr>
            <a:r>
              <a:rPr lang="es-ES" sz="800" dirty="0" smtClean="0"/>
              <a:t>Trabajo estático o dinámico referido a la posición de cuerpo entero.</a:t>
            </a:r>
          </a:p>
          <a:p>
            <a:pPr algn="just">
              <a:spcBef>
                <a:spcPct val="0"/>
              </a:spcBef>
              <a:buFontTx/>
              <a:buChar char="-"/>
            </a:pPr>
            <a:r>
              <a:rPr lang="es-ES" sz="800" dirty="0" smtClean="0"/>
              <a:t>Postura forzada y mantenida en determinadas zonas corporales. </a:t>
            </a:r>
          </a:p>
          <a:p>
            <a:pPr algn="just">
              <a:spcBef>
                <a:spcPct val="0"/>
              </a:spcBef>
              <a:buFontTx/>
              <a:buChar char="-"/>
            </a:pPr>
            <a:r>
              <a:rPr lang="es-ES" sz="800" dirty="0" smtClean="0"/>
              <a:t>Movimiento repetido en determinadas zonas corporales. </a:t>
            </a:r>
          </a:p>
          <a:p>
            <a:pPr algn="just">
              <a:spcBef>
                <a:spcPct val="0"/>
              </a:spcBef>
              <a:buFontTx/>
              <a:buChar char="-"/>
            </a:pPr>
            <a:r>
              <a:rPr lang="es-ES" sz="800" dirty="0" smtClean="0"/>
              <a:t>Acciones concretas de las manos y dedos. </a:t>
            </a:r>
          </a:p>
          <a:p>
            <a:pPr algn="just">
              <a:spcBef>
                <a:spcPct val="0"/>
              </a:spcBef>
              <a:buFontTx/>
              <a:buChar char="-"/>
            </a:pPr>
            <a:r>
              <a:rPr lang="es-ES" sz="800" dirty="0" smtClean="0"/>
              <a:t>Manejo manual de cargas (levantar, transportar, y empuje o arrastre). </a:t>
            </a:r>
          </a:p>
          <a:p>
            <a:pPr algn="just">
              <a:spcBef>
                <a:spcPct val="0"/>
              </a:spcBef>
              <a:buFontTx/>
              <a:buChar char="-"/>
            </a:pPr>
            <a:r>
              <a:rPr lang="es-ES" sz="800" dirty="0" smtClean="0"/>
              <a:t>Vibraciones e impactos. </a:t>
            </a:r>
          </a:p>
          <a:p>
            <a:pPr algn="just">
              <a:spcBef>
                <a:spcPct val="0"/>
              </a:spcBef>
            </a:pPr>
            <a:endParaRPr lang="es-ES" sz="800" b="1" dirty="0" smtClean="0"/>
          </a:p>
          <a:p>
            <a:pPr algn="just">
              <a:spcBef>
                <a:spcPct val="0"/>
              </a:spcBef>
            </a:pPr>
            <a:endParaRPr lang="es-ES" sz="800" dirty="0" smtClean="0"/>
          </a:p>
          <a:p>
            <a:pPr>
              <a:spcBef>
                <a:spcPct val="0"/>
              </a:spcBef>
            </a:pPr>
            <a:endParaRPr lang="es-ES" sz="800" dirty="0" smtClean="0"/>
          </a:p>
          <a:p>
            <a:pPr algn="just">
              <a:spcBef>
                <a:spcPct val="0"/>
              </a:spcBef>
            </a:pPr>
            <a:endParaRPr lang="es-ES" sz="800" dirty="0" smtClean="0"/>
          </a:p>
          <a:p>
            <a:pPr>
              <a:spcBef>
                <a:spcPct val="0"/>
              </a:spcBef>
            </a:pPr>
            <a:endParaRPr lang="es-ES" sz="1100" dirty="0" smtClean="0"/>
          </a:p>
          <a:p>
            <a:endParaRPr lang="es-ES" sz="1100" dirty="0" smtClean="0"/>
          </a:p>
        </p:txBody>
      </p:sp>
      <p:sp>
        <p:nvSpPr>
          <p:cNvPr id="1075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CF651A-A496-445F-A3FF-43DA61BC5126}" type="slidenum">
              <a:rPr lang="es-ES" smtClean="0"/>
              <a:pPr/>
              <a:t>20</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a:ln/>
        </p:spPr>
      </p:sp>
      <p:sp>
        <p:nvSpPr>
          <p:cNvPr id="49155" name="2 Marcador de notas"/>
          <p:cNvSpPr>
            <a:spLocks noGrp="1"/>
          </p:cNvSpPr>
          <p:nvPr>
            <p:ph type="body" idx="1"/>
          </p:nvPr>
        </p:nvSpPr>
        <p:spPr>
          <a:noFill/>
          <a:ln/>
        </p:spPr>
        <p:txBody>
          <a:bodyPr/>
          <a:lstStyle/>
          <a:p>
            <a:pPr algn="just"/>
            <a:r>
              <a:rPr lang="es-ES" sz="1100" dirty="0" smtClean="0"/>
              <a:t>Esta formativa incorpora contenidos teóricos que el Grupo Ergo debe conocer. </a:t>
            </a:r>
          </a:p>
          <a:p>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Es ideal incorporar ejemplos reales del sector al que pertenece la empresa, incluyendo material audiovisual (vídeos y fotografías), haciendo que su contenido sea práctico y facilite el logro de los objetivos de la sesión. Teniendo en cuenta los perfiles docentes, esta sesión puede impartirse de forma compartida entre personas que se complementen. Por ejemplo, el técnico en prevención de riesgos laborales podría encargarse de la parte teórica y un trabajador del puesto, de los ejemplos prácticos del ámbito de intervención. </a:t>
            </a:r>
          </a:p>
          <a:p>
            <a:r>
              <a:rPr lang="es-ES" sz="1200" kern="1200" dirty="0" smtClean="0">
                <a:solidFill>
                  <a:schemeClr val="tx1"/>
                </a:solidFill>
                <a:latin typeface="+mn-lt"/>
                <a:ea typeface="+mn-ea"/>
                <a:cs typeface="+mn-cs"/>
              </a:rPr>
              <a:t> </a:t>
            </a:r>
          </a:p>
          <a:p>
            <a:r>
              <a:rPr lang="es-ES" sz="1200" i="1" kern="1200" dirty="0" smtClean="0">
                <a:solidFill>
                  <a:schemeClr val="tx1"/>
                </a:solidFill>
                <a:latin typeface="+mn-lt"/>
                <a:ea typeface="+mn-ea"/>
                <a:cs typeface="+mn-cs"/>
              </a:rPr>
              <a:t>En la sesión de formación Ergonomía laboral se puede emplear el listado de posibles causas de exposición a factores de riesgo ergonómicos (</a:t>
            </a:r>
            <a:r>
              <a:rPr lang="es-ES" sz="1200" b="1" i="1" kern="1200" dirty="0" smtClean="0">
                <a:solidFill>
                  <a:schemeClr val="tx1"/>
                </a:solidFill>
                <a:latin typeface="+mn-lt"/>
                <a:ea typeface="+mn-ea"/>
                <a:cs typeface="+mn-cs"/>
              </a:rPr>
              <a:t>Anexo 10</a:t>
            </a:r>
            <a:r>
              <a:rPr lang="es-ES" sz="1200" i="1" kern="1200" dirty="0" smtClean="0">
                <a:solidFill>
                  <a:schemeClr val="tx1"/>
                </a:solidFill>
                <a:latin typeface="+mn-lt"/>
                <a:ea typeface="+mn-ea"/>
                <a:cs typeface="+mn-cs"/>
              </a:rPr>
              <a:t>). Permitirá al grupo familiarizarse con el término (causa).</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p>
          <a:p>
            <a:pPr algn="just"/>
            <a:endParaRPr lang="es-ES" sz="1100" dirty="0" smtClean="0"/>
          </a:p>
          <a:p>
            <a:pPr algn="just"/>
            <a:r>
              <a:rPr lang="es-ES" sz="1100" b="1" dirty="0" smtClean="0"/>
              <a:t>NOTAS PARA EL DOCENTE que imparte la sesión. </a:t>
            </a:r>
            <a:r>
              <a:rPr lang="es-ES" sz="1100" dirty="0" smtClean="0"/>
              <a:t>Desempeñas una labor muy importante. Tus objetivos deben ser que la sesión sea: </a:t>
            </a:r>
          </a:p>
          <a:p>
            <a:pPr algn="just"/>
            <a:endParaRPr lang="es-ES" sz="1100" dirty="0" smtClean="0"/>
          </a:p>
          <a:p>
            <a:pPr algn="just">
              <a:buFontTx/>
              <a:buChar char="-"/>
            </a:pPr>
            <a:r>
              <a:rPr lang="es-ES" sz="1100" dirty="0" smtClean="0"/>
              <a:t>Participativa y dinámica. Los miembros del Grupo Ergo deben participar activamente dando su opinión y su punto de vista. </a:t>
            </a:r>
          </a:p>
          <a:p>
            <a:pPr algn="just">
              <a:buFontTx/>
              <a:buChar char="-"/>
            </a:pPr>
            <a:r>
              <a:rPr lang="es-ES" sz="1100" dirty="0" smtClean="0"/>
              <a:t>Práctica. La presentación</a:t>
            </a:r>
            <a:r>
              <a:rPr lang="es-ES" sz="1100" baseline="0" dirty="0" smtClean="0"/>
              <a:t> debe </a:t>
            </a:r>
            <a:r>
              <a:rPr lang="es-ES" sz="1100" dirty="0" smtClean="0"/>
              <a:t>incorporar ejemplos de actividades concretas del sector</a:t>
            </a:r>
            <a:r>
              <a:rPr lang="es-ES" sz="1100" baseline="0" dirty="0" smtClean="0"/>
              <a:t> al que pertenece la empresa</a:t>
            </a:r>
            <a:r>
              <a:rPr lang="es-ES" sz="1100" dirty="0" smtClean="0"/>
              <a:t>. Debes fomentar que los participantes expongan ejemplos reales de su actividad diaria.  </a:t>
            </a:r>
          </a:p>
          <a:p>
            <a:pPr algn="just">
              <a:buFontTx/>
              <a:buChar char="-"/>
            </a:pPr>
            <a:r>
              <a:rPr lang="es-ES" sz="1100" dirty="0" smtClean="0"/>
              <a:t>Específica. Si el docente conoce las condiciones de los puestos de trabajo incluidos en el ámbito de intervención, empleará ejemplos concretos de las tareas desarrolladas en los puesto. </a:t>
            </a:r>
          </a:p>
          <a:p>
            <a:pPr algn="just">
              <a:buFontTx/>
              <a:buChar char="-"/>
            </a:pPr>
            <a:r>
              <a:rPr lang="es-ES" sz="1100" dirty="0" smtClean="0"/>
              <a:t>Facilitadora del consenso. El docente propondrá la puesta en común de las opiniones individuales de los participantes, fomentando el llegar al consenso grupal. </a:t>
            </a:r>
          </a:p>
          <a:p>
            <a:pPr algn="just">
              <a:buFontTx/>
              <a:buChar char="-"/>
            </a:pPr>
            <a:endParaRPr lang="es-ES" sz="1100" dirty="0" smtClean="0"/>
          </a:p>
          <a:p>
            <a:endParaRPr lang="es-ES" sz="1100" dirty="0" smtClean="0"/>
          </a:p>
        </p:txBody>
      </p:sp>
      <p:sp>
        <p:nvSpPr>
          <p:cNvPr id="49156" name="3 Marcador de número de diapositiva"/>
          <p:cNvSpPr>
            <a:spLocks noGrp="1"/>
          </p:cNvSpPr>
          <p:nvPr>
            <p:ph type="sldNum" sz="quarter" idx="5"/>
          </p:nvPr>
        </p:nvSpPr>
        <p:spPr>
          <a:noFill/>
        </p:spPr>
        <p:txBody>
          <a:bodyPr/>
          <a:lstStyle/>
          <a:p>
            <a:fld id="{C5E48142-9E16-44FE-A6BE-03108868599A}" type="slidenum">
              <a:rPr lang="es-ES" smtClean="0"/>
              <a:pPr/>
              <a:t>2</a:t>
            </a:fld>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7523" name="2 Marcador de notas"/>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r>
              <a:rPr lang="es-ES" sz="800" dirty="0" smtClean="0"/>
              <a:t>A continuación, vamos a comentar otros</a:t>
            </a:r>
            <a:r>
              <a:rPr lang="es-ES" sz="800" baseline="0" dirty="0" smtClean="0"/>
              <a:t> </a:t>
            </a:r>
            <a:r>
              <a:rPr lang="es-ES" sz="800" b="1" dirty="0" smtClean="0"/>
              <a:t>factores de riesgo que pueden agravar</a:t>
            </a:r>
            <a:r>
              <a:rPr lang="es-ES" sz="800" b="1" baseline="0" dirty="0" smtClean="0"/>
              <a:t> o aumentar la probabilidad de sufrir un trastorno musculoesquelético de origen laboral</a:t>
            </a:r>
            <a:r>
              <a:rPr lang="es-ES" sz="800" b="1" dirty="0" smtClean="0"/>
              <a:t>. </a:t>
            </a:r>
          </a:p>
          <a:p>
            <a:pPr algn="just">
              <a:spcBef>
                <a:spcPct val="0"/>
              </a:spcBef>
            </a:pPr>
            <a:endParaRPr lang="es-ES" sz="800" b="1" dirty="0" smtClean="0"/>
          </a:p>
          <a:p>
            <a:pPr algn="just">
              <a:spcBef>
                <a:spcPct val="0"/>
              </a:spcBef>
            </a:pPr>
            <a:r>
              <a:rPr lang="es-ES" sz="800" b="0" dirty="0" smtClean="0"/>
              <a:t>Esta</a:t>
            </a:r>
            <a:r>
              <a:rPr lang="es-ES" sz="800" b="0" baseline="0" dirty="0" smtClean="0"/>
              <a:t> información específica sobre el ámbito de intervención será recabada por el Grupo Ergo en la Tarea 5, en la sesión formativa de condiciones de trabajo. </a:t>
            </a:r>
            <a:endParaRPr lang="es-ES" sz="800" b="0" dirty="0" smtClean="0"/>
          </a:p>
          <a:p>
            <a:pPr algn="just">
              <a:spcBef>
                <a:spcPct val="0"/>
              </a:spcBef>
            </a:pPr>
            <a:endParaRPr lang="es-ES" sz="800" dirty="0" smtClean="0"/>
          </a:p>
          <a:p>
            <a:pPr algn="just">
              <a:spcBef>
                <a:spcPct val="0"/>
              </a:spcBef>
            </a:pPr>
            <a:endParaRPr lang="es-ES" sz="800" b="1" dirty="0" smtClean="0"/>
          </a:p>
          <a:p>
            <a:pPr algn="just">
              <a:spcBef>
                <a:spcPct val="0"/>
              </a:spcBef>
            </a:pPr>
            <a:endParaRPr lang="es-ES" sz="800" dirty="0" smtClean="0"/>
          </a:p>
          <a:p>
            <a:pPr algn="just">
              <a:spcBef>
                <a:spcPct val="0"/>
              </a:spcBef>
            </a:pPr>
            <a:endParaRPr lang="es-ES" sz="800" dirty="0" smtClean="0"/>
          </a:p>
          <a:p>
            <a:pPr>
              <a:spcBef>
                <a:spcPct val="0"/>
              </a:spcBef>
            </a:pPr>
            <a:endParaRPr lang="es-ES" sz="1100" dirty="0" smtClean="0"/>
          </a:p>
          <a:p>
            <a:endParaRPr lang="es-ES" sz="1100" dirty="0" smtClean="0"/>
          </a:p>
        </p:txBody>
      </p:sp>
      <p:sp>
        <p:nvSpPr>
          <p:cNvPr id="1075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CF651A-A496-445F-A3FF-43DA61BC5126}" type="slidenum">
              <a:rPr lang="es-ES" smtClean="0"/>
              <a:pPr/>
              <a:t>21</a:t>
            </a:fld>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a:ln/>
        </p:spPr>
      </p:sp>
      <p:sp>
        <p:nvSpPr>
          <p:cNvPr id="71683" name="2 Marcador de notas"/>
          <p:cNvSpPr>
            <a:spLocks noGrp="1"/>
          </p:cNvSpPr>
          <p:nvPr>
            <p:ph type="body" idx="1"/>
          </p:nvPr>
        </p:nvSpPr>
        <p:spPr>
          <a:noFill/>
          <a:ln/>
        </p:spPr>
        <p:txBody>
          <a:bodyPr/>
          <a:lstStyle/>
          <a:p>
            <a:pPr algn="just"/>
            <a:r>
              <a:rPr lang="es-ES" sz="800" dirty="0" smtClean="0"/>
              <a:t>Dependiendo de la posición de cuerpo entero que exija la tarea, podremos determinar si estamos ante una tarea estática o dinámica. En la práctica, es difícil determinar la frontera entre lo estático y lo dinámico. </a:t>
            </a:r>
          </a:p>
          <a:p>
            <a:pPr algn="just"/>
            <a:endParaRPr lang="es-ES" sz="800" dirty="0" smtClean="0"/>
          </a:p>
          <a:p>
            <a:pPr algn="just"/>
            <a:r>
              <a:rPr lang="es-ES" sz="800" b="1" u="sng" dirty="0" smtClean="0"/>
              <a:t>Tarea estática (postura forzada-mantenida)</a:t>
            </a:r>
          </a:p>
          <a:p>
            <a:pPr algn="just"/>
            <a:r>
              <a:rPr lang="es-ES" sz="800" dirty="0" smtClean="0"/>
              <a:t>El trabajo muscular se considera estático cuando la contracción de los músculos es continua y se mantiene durante un cierto periodo de tiempo.</a:t>
            </a:r>
            <a:r>
              <a:rPr lang="es-ES" sz="800" b="1" dirty="0" smtClean="0"/>
              <a:t> El periodo de tiempo que determina si la postura es estática o no, depende de la intensidad de la contracción muscular, es decir, cuanto más forzada es una postura (mayor ángulo articular), menor es el tiempo que podremos mantenerla. En general podemos estimar que una postura de trabajo es mantenida cuando se mantiene más de 4 segundos.</a:t>
            </a:r>
            <a:endParaRPr lang="es-ES" sz="800" dirty="0" smtClean="0"/>
          </a:p>
          <a:p>
            <a:pPr algn="just"/>
            <a:r>
              <a:rPr lang="es-ES" sz="800" dirty="0" smtClean="0"/>
              <a:t>En el caso de estar sentados, de pie sin andar apenas, de rodillas o en cuclillas, o bien tumbado sobre la espalda o de lado, estaremos hablando de una </a:t>
            </a:r>
            <a:r>
              <a:rPr lang="es-ES" sz="800" b="1" dirty="0" smtClean="0"/>
              <a:t>postura estática</a:t>
            </a:r>
            <a:r>
              <a:rPr lang="es-ES" sz="800" dirty="0" smtClean="0"/>
              <a:t>, al menos en lo relativo a los miembros inferiores, ya que es posible que los miembros superiores tengan que realizar movimientos muy dinámicos. Por ejemplo: Sostener un peso en brazos varios minutos, es un trabajo estático para los músculos implicados; y mantener el tronco en la misma postura varios minutos, supone un trabajo estático del tronco. </a:t>
            </a:r>
          </a:p>
          <a:p>
            <a:pPr algn="just"/>
            <a:r>
              <a:rPr lang="es-ES" sz="800" dirty="0" smtClean="0"/>
              <a:t>Ante una tarea que exige posturas estáticas, es más eficaz implantar pausas cortas de pocos minutos e incluso segundos, pero frecuentes, que las pausas largas pero espaciadas en la jornada. </a:t>
            </a:r>
          </a:p>
          <a:p>
            <a:pPr algn="just"/>
            <a:endParaRPr lang="es-ES" sz="800" b="1" u="sng" dirty="0" smtClean="0"/>
          </a:p>
          <a:p>
            <a:pPr algn="just"/>
            <a:r>
              <a:rPr lang="es-ES" sz="800" b="1" u="sng" dirty="0" smtClean="0"/>
              <a:t>Tarea dinámica (postura forzada-repetida)</a:t>
            </a:r>
          </a:p>
          <a:p>
            <a:pPr algn="just"/>
            <a:r>
              <a:rPr lang="es-ES" sz="800" dirty="0" smtClean="0"/>
              <a:t>El trabajo muscular se considera dinámico cuando hay una sucesión periódica de contracciones y relajaciones de los músculos implicados, todas ellas de corta duración. </a:t>
            </a:r>
          </a:p>
          <a:p>
            <a:pPr algn="just"/>
            <a:r>
              <a:rPr lang="es-ES" sz="800" dirty="0" smtClean="0"/>
              <a:t>Si estamos caminando, e incluso subiendo o bajando entre diferentes niveles, estaremos hablando de una </a:t>
            </a:r>
            <a:r>
              <a:rPr lang="es-ES" sz="800" b="1" dirty="0" smtClean="0"/>
              <a:t>postura dinámica, </a:t>
            </a:r>
            <a:r>
              <a:rPr lang="es-ES" sz="800" dirty="0" smtClean="0"/>
              <a:t>que implica el movimiento de al menos, las extremidades inferiores. Por ejemplo: Levantar un peso de una mesa, es un trabajo dinámico para las extremidades superiores. </a:t>
            </a:r>
          </a:p>
          <a:p>
            <a:pPr algn="just"/>
            <a:endParaRPr lang="es-ES" sz="800" dirty="0" smtClean="0"/>
          </a:p>
          <a:p>
            <a:pPr algn="just"/>
            <a:r>
              <a:rPr lang="es-ES" sz="800" b="1" dirty="0" smtClean="0"/>
              <a:t>Fotografía:</a:t>
            </a:r>
            <a:r>
              <a:rPr lang="es-ES" sz="800" dirty="0" smtClean="0"/>
              <a:t> El trabajador está rellenando con cemento los huecos entre las piedras. Apoya una rodilla en el suelo, ya que la altura de trabajo es inferior a un metro y no puede permanecer de pie. En unos 10 minutos termina la caldereta, y entonces se levanta para traer más cemento caminando unos 5 metros, e inicia de nuevo el ciclo de trabajo. En este ejemplo, predomina el trabajo estático de postura de cuerpo entero, aunque durante un minuto cambie de postura para caminar escasos metros y llenar la caldereta.</a:t>
            </a:r>
          </a:p>
          <a:p>
            <a:pPr algn="just"/>
            <a:endParaRPr lang="es-ES" sz="800" dirty="0" smtClean="0"/>
          </a:p>
          <a:p>
            <a:pPr algn="just"/>
            <a:endParaRPr lang="es-ES" sz="800" dirty="0" smtClean="0"/>
          </a:p>
        </p:txBody>
      </p:sp>
      <p:sp>
        <p:nvSpPr>
          <p:cNvPr id="71684" name="3 Marcador de número de diapositiva"/>
          <p:cNvSpPr>
            <a:spLocks noGrp="1"/>
          </p:cNvSpPr>
          <p:nvPr>
            <p:ph type="sldNum" sz="quarter" idx="5"/>
          </p:nvPr>
        </p:nvSpPr>
        <p:spPr>
          <a:noFill/>
        </p:spPr>
        <p:txBody>
          <a:bodyPr/>
          <a:lstStyle/>
          <a:p>
            <a:fld id="{0DE79295-C620-47A6-B85E-343035A17D55}" type="slidenum">
              <a:rPr lang="es-ES" smtClean="0"/>
              <a:pPr/>
              <a:t>22</a:t>
            </a:fld>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9571" name="2 Marcador de notas"/>
          <p:cNvSpPr>
            <a:spLocks noGrp="1"/>
          </p:cNvSpPr>
          <p:nvPr>
            <p:ph type="body" idx="1"/>
          </p:nvPr>
        </p:nvSpPr>
        <p:spPr bwMode="auto">
          <a:noFill/>
        </p:spPr>
        <p:txBody>
          <a:bodyPr wrap="square" numCol="1" anchor="t" anchorCtr="0" compatLnSpc="1">
            <a:prstTxWarp prst="textNoShape">
              <a:avLst/>
            </a:prstTxWarp>
          </a:bodyPr>
          <a:lstStyle/>
          <a:p>
            <a:pPr algn="just"/>
            <a:r>
              <a:rPr lang="es-ES" sz="800" b="1" dirty="0" smtClean="0"/>
              <a:t>Video “Hay que moverse”</a:t>
            </a:r>
            <a:r>
              <a:rPr lang="es-ES" sz="800" dirty="0" smtClean="0"/>
              <a:t>:  Siempre es mejor un trabajo dinámico que un trabajo estático, “pero eso sí, sin correr”. </a:t>
            </a:r>
          </a:p>
          <a:p>
            <a:pPr algn="just"/>
            <a:endParaRPr lang="es-ES" sz="800" dirty="0" smtClean="0"/>
          </a:p>
          <a:p>
            <a:pPr algn="just"/>
            <a:endParaRPr lang="es-ES" sz="800" dirty="0" smtClean="0"/>
          </a:p>
        </p:txBody>
      </p:sp>
      <p:sp>
        <p:nvSpPr>
          <p:cNvPr id="1095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1E9726-9FB8-4889-AC80-323FC0C3C5C6}" type="slidenum">
              <a:rPr lang="es-ES" smtClean="0"/>
              <a:pPr/>
              <a:t>23</a:t>
            </a:fld>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a:ln/>
        </p:spPr>
      </p:sp>
      <p:sp>
        <p:nvSpPr>
          <p:cNvPr id="72707" name="2 Marcador de notas"/>
          <p:cNvSpPr>
            <a:spLocks noGrp="1"/>
          </p:cNvSpPr>
          <p:nvPr>
            <p:ph type="body" idx="1"/>
          </p:nvPr>
        </p:nvSpPr>
        <p:spPr>
          <a:noFill/>
          <a:ln/>
        </p:spPr>
        <p:txBody>
          <a:bodyPr/>
          <a:lstStyle/>
          <a:p>
            <a:pPr algn="just">
              <a:spcBef>
                <a:spcPct val="0"/>
              </a:spcBef>
            </a:pPr>
            <a:r>
              <a:rPr lang="es-ES" sz="900" u="sng" dirty="0" smtClean="0"/>
              <a:t>Una postura forzada presenta alguna de las siguientes características, pudiendo considerarse como mantenidas o repetitivas</a:t>
            </a:r>
            <a:r>
              <a:rPr lang="es-ES" sz="900" dirty="0" smtClean="0"/>
              <a:t>: </a:t>
            </a:r>
          </a:p>
          <a:p>
            <a:pPr algn="just">
              <a:spcBef>
                <a:spcPct val="0"/>
              </a:spcBef>
            </a:pPr>
            <a:endParaRPr lang="es-ES" sz="900" dirty="0" smtClean="0"/>
          </a:p>
          <a:p>
            <a:pPr algn="just">
              <a:spcBef>
                <a:spcPct val="0"/>
              </a:spcBef>
            </a:pPr>
            <a:r>
              <a:rPr lang="es-ES" sz="900" dirty="0" smtClean="0"/>
              <a:t>- Se </a:t>
            </a:r>
            <a:r>
              <a:rPr lang="es-ES" sz="900" b="1" dirty="0" smtClean="0"/>
              <a:t>mantiene</a:t>
            </a:r>
            <a:r>
              <a:rPr lang="es-ES" sz="900" dirty="0" smtClean="0"/>
              <a:t> en el tiempo (postura estática o mantenida), lo que impide la circulación sanguínea de los tejidos, el músculo no puede recuperarse de la fatiga.</a:t>
            </a:r>
          </a:p>
          <a:p>
            <a:pPr algn="just">
              <a:spcBef>
                <a:spcPct val="0"/>
              </a:spcBef>
            </a:pPr>
            <a:r>
              <a:rPr lang="es-ES" sz="900" dirty="0" smtClean="0"/>
              <a:t>- Se </a:t>
            </a:r>
            <a:r>
              <a:rPr lang="es-ES" sz="900" b="1" dirty="0" smtClean="0"/>
              <a:t>mantiene</a:t>
            </a:r>
            <a:r>
              <a:rPr lang="es-ES" sz="900" dirty="0" smtClean="0"/>
              <a:t> en los límites de la articulación (por ejemplo, inclinarse hasta el suelo o mantener la muñeca flexionada). No se puede mantener una postura extrema mucho tiempo sin sentir molestias.</a:t>
            </a:r>
          </a:p>
          <a:p>
            <a:pPr algn="just">
              <a:spcBef>
                <a:spcPct val="0"/>
              </a:spcBef>
            </a:pPr>
            <a:r>
              <a:rPr lang="es-ES" sz="900" dirty="0" smtClean="0"/>
              <a:t>- Para </a:t>
            </a:r>
            <a:r>
              <a:rPr lang="es-ES" sz="900" b="1" dirty="0" smtClean="0"/>
              <a:t>mantenerla</a:t>
            </a:r>
            <a:r>
              <a:rPr lang="es-ES" sz="900" dirty="0" smtClean="0"/>
              <a:t> el sujeto ha de luchar contra la gravedad (por ejemplo, mantener el brazo estirado a la altura del hombro).</a:t>
            </a:r>
          </a:p>
          <a:p>
            <a:pPr algn="just">
              <a:spcBef>
                <a:spcPct val="0"/>
              </a:spcBef>
            </a:pPr>
            <a:r>
              <a:rPr lang="es-ES" sz="900" dirty="0" smtClean="0"/>
              <a:t>- Se obliga a que las estructuras anatómicas trabajen de </a:t>
            </a:r>
            <a:r>
              <a:rPr lang="es-ES" sz="900" b="1" dirty="0" smtClean="0"/>
              <a:t>manera inapropiada </a:t>
            </a:r>
            <a:r>
              <a:rPr lang="es-ES" sz="900" dirty="0" smtClean="0"/>
              <a:t>(por ejemplo, trabajar con las muñecas flexionadas).</a:t>
            </a:r>
          </a:p>
          <a:p>
            <a:pPr algn="just">
              <a:spcBef>
                <a:spcPct val="0"/>
              </a:spcBef>
            </a:pPr>
            <a:r>
              <a:rPr lang="es-ES" sz="900" dirty="0" smtClean="0"/>
              <a:t>- Se </a:t>
            </a:r>
            <a:r>
              <a:rPr lang="es-ES" sz="900" b="1" dirty="0" smtClean="0"/>
              <a:t>repite</a:t>
            </a:r>
            <a:r>
              <a:rPr lang="es-ES" sz="900" dirty="0" smtClean="0"/>
              <a:t> con frecuencia (por ejemplo, girarse de forma continua para recoger material).</a:t>
            </a:r>
          </a:p>
          <a:p>
            <a:pPr algn="just">
              <a:spcBef>
                <a:spcPct val="0"/>
              </a:spcBef>
            </a:pPr>
            <a:r>
              <a:rPr lang="fr-FR" sz="900" dirty="0" smtClean="0"/>
              <a:t> </a:t>
            </a:r>
            <a:endParaRPr lang="es-ES" sz="900" dirty="0" smtClean="0"/>
          </a:p>
          <a:p>
            <a:pPr algn="just">
              <a:spcBef>
                <a:spcPct val="0"/>
              </a:spcBef>
            </a:pPr>
            <a:r>
              <a:rPr lang="es-ES" sz="900" dirty="0" smtClean="0"/>
              <a:t>Los problemas asociados a las malas posturas se agravan si al mismo tiempo es necesario aplicar fuerza. </a:t>
            </a:r>
            <a:r>
              <a:rPr lang="es-ES" sz="900" b="1" dirty="0" smtClean="0"/>
              <a:t>La aplicación de fuerza </a:t>
            </a:r>
            <a:r>
              <a:rPr lang="es-ES" sz="900" dirty="0" smtClean="0"/>
              <a:t>es más difícil en una mala postura y la acción provoca molestias más rápidamente.</a:t>
            </a:r>
          </a:p>
          <a:p>
            <a:pPr algn="just">
              <a:spcBef>
                <a:spcPct val="0"/>
              </a:spcBef>
            </a:pPr>
            <a:r>
              <a:rPr lang="es-ES" sz="900" dirty="0" smtClean="0"/>
              <a:t>Las malas posturas (o forzadas) suelen adoptarse por exigencias del trabajo, por un mal diseño del puesto, por la forma de los objetos de manipulación, por la forma de las herramientas, una mala iluminación, etc.</a:t>
            </a:r>
          </a:p>
          <a:p>
            <a:pPr algn="just">
              <a:spcBef>
                <a:spcPct val="0"/>
              </a:spcBef>
            </a:pPr>
            <a:endParaRPr lang="es-ES" sz="900" b="1" dirty="0" smtClean="0"/>
          </a:p>
          <a:p>
            <a:pPr algn="just">
              <a:spcBef>
                <a:spcPct val="0"/>
              </a:spcBef>
            </a:pPr>
            <a:r>
              <a:rPr lang="es-ES" sz="900" b="1" dirty="0" smtClean="0"/>
              <a:t>Algunos ejemplos de postura incorrecta: </a:t>
            </a:r>
            <a:r>
              <a:rPr lang="es-ES" sz="900" dirty="0" smtClean="0"/>
              <a:t>estirar la espalda al tiempo que se inclina hacia adelante, la rotación del tronco, operaciones por encima de la cabeza, trabajar de rodillas, trabajo en cuclillas y con el tronco inclinado hacia delante o hacia atrás, etc. </a:t>
            </a:r>
          </a:p>
          <a:p>
            <a:pPr algn="just">
              <a:spcBef>
                <a:spcPct val="0"/>
              </a:spcBef>
            </a:pPr>
            <a:endParaRPr lang="es-ES" sz="900" dirty="0" smtClean="0"/>
          </a:p>
          <a:p>
            <a:pPr algn="just">
              <a:spcBef>
                <a:spcPct val="0"/>
              </a:spcBef>
            </a:pPr>
            <a:endParaRPr lang="es-ES" sz="900" dirty="0" smtClean="0"/>
          </a:p>
          <a:p>
            <a:pPr algn="just">
              <a:spcBef>
                <a:spcPct val="0"/>
              </a:spcBef>
            </a:pPr>
            <a:endParaRPr lang="es-ES" sz="900" dirty="0" smtClean="0"/>
          </a:p>
        </p:txBody>
      </p:sp>
      <p:sp>
        <p:nvSpPr>
          <p:cNvPr id="72708" name="3 Marcador de número de diapositiva"/>
          <p:cNvSpPr>
            <a:spLocks noGrp="1"/>
          </p:cNvSpPr>
          <p:nvPr>
            <p:ph type="sldNum" sz="quarter" idx="5"/>
          </p:nvPr>
        </p:nvSpPr>
        <p:spPr>
          <a:noFill/>
        </p:spPr>
        <p:txBody>
          <a:bodyPr/>
          <a:lstStyle/>
          <a:p>
            <a:fld id="{2649570B-EF48-406A-99B4-D90AC01FFC19}" type="slidenum">
              <a:rPr lang="es-ES" smtClean="0"/>
              <a:pPr/>
              <a:t>24</a:t>
            </a:fld>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a:ln/>
        </p:spPr>
      </p:sp>
      <p:sp>
        <p:nvSpPr>
          <p:cNvPr id="73731" name="2 Marcador de notas"/>
          <p:cNvSpPr>
            <a:spLocks noGrp="1"/>
          </p:cNvSpPr>
          <p:nvPr>
            <p:ph type="body" idx="1"/>
          </p:nvPr>
        </p:nvSpPr>
        <p:spPr>
          <a:noFill/>
          <a:ln/>
        </p:spPr>
        <p:txBody>
          <a:bodyPr/>
          <a:lstStyle/>
          <a:p>
            <a:pPr algn="just"/>
            <a:r>
              <a:rPr lang="es-ES" sz="800" b="1" dirty="0" smtClean="0"/>
              <a:t>Fotografía</a:t>
            </a:r>
            <a:r>
              <a:rPr lang="es-ES" sz="800" dirty="0" smtClean="0"/>
              <a:t>: Siguiendo con la misma actividad que en la fotografía anterior, tras la tarea de rellenado de huecos entre las piedras, y una vez seca el cemento, el trabajador debe cepillar el cemento sobrante con la ayuda de una herramienta. Ahora el trabajador está de pie, en posición estática. Respecto a la postura por zona corporal podríamos destacar la posición mantenida del brazo (al apoyarse), y la inclinación de la espalda hacia delante, de lado y con giro. </a:t>
            </a:r>
          </a:p>
          <a:p>
            <a:pPr algn="just"/>
            <a:endParaRPr lang="es-ES" sz="800" b="1" dirty="0" smtClean="0"/>
          </a:p>
          <a:p>
            <a:pPr algn="just"/>
            <a:endParaRPr lang="es-ES" sz="800" dirty="0" smtClean="0"/>
          </a:p>
          <a:p>
            <a:pPr algn="just"/>
            <a:endParaRPr lang="es-ES" sz="800" dirty="0" smtClean="0"/>
          </a:p>
          <a:p>
            <a:pPr algn="just"/>
            <a:endParaRPr lang="es-ES" sz="1100" dirty="0" smtClean="0"/>
          </a:p>
          <a:p>
            <a:pPr algn="just"/>
            <a:endParaRPr lang="es-ES" sz="1100" dirty="0" smtClean="0"/>
          </a:p>
        </p:txBody>
      </p:sp>
      <p:sp>
        <p:nvSpPr>
          <p:cNvPr id="73732" name="3 Marcador de número de diapositiva"/>
          <p:cNvSpPr>
            <a:spLocks noGrp="1"/>
          </p:cNvSpPr>
          <p:nvPr>
            <p:ph type="sldNum" sz="quarter" idx="5"/>
          </p:nvPr>
        </p:nvSpPr>
        <p:spPr>
          <a:noFill/>
        </p:spPr>
        <p:txBody>
          <a:bodyPr/>
          <a:lstStyle/>
          <a:p>
            <a:fld id="{105DD4D5-EB45-49D8-A593-6A3321F1504D}" type="slidenum">
              <a:rPr lang="es-ES" smtClean="0"/>
              <a:pPr/>
              <a:t>25</a:t>
            </a:fld>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0595"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800" b="1" dirty="0" smtClean="0"/>
              <a:t>Video “Altura de trabajo”: </a:t>
            </a:r>
            <a:r>
              <a:rPr lang="es-ES" sz="800" dirty="0" smtClean="0"/>
              <a:t>Muestra las posturas forzadas y mantenida de hombros, ya que la altura de la mesa no es adecuada para los dos trabajadores que deben utilizarla. Podemos diseñar la mesa para que sirva para los más altos o para que sirva para los más bajos, sin embargo, el video nos muestra que estas opciones no son las mejores. La mejor opción es que cada trabajador cuente con la altura adecuada de la mesa, mediante una mesa regulable. A veces, algunas medidas que consideramos efectivas para evitar un riesgo, generan otros riesgos, como en nuestro caso el riesgo de caída a distinto nivel. De aquí podemos enlazar con la importancia de valorar la eficacia y efectividad de las medidas preventivas implantadas. </a:t>
            </a:r>
            <a:endParaRPr lang="es-ES" sz="800" b="1" dirty="0" smtClean="0"/>
          </a:p>
          <a:p>
            <a:pPr algn="just"/>
            <a:endParaRPr lang="es-ES" sz="800" dirty="0" smtClean="0"/>
          </a:p>
        </p:txBody>
      </p:sp>
      <p:sp>
        <p:nvSpPr>
          <p:cNvPr id="1105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24A41C-3FD6-470C-AC50-55EBD713DFF2}" type="slidenum">
              <a:rPr lang="es-ES" smtClean="0"/>
              <a:pPr/>
              <a:t>26</a:t>
            </a:fld>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a:ln/>
        </p:spPr>
      </p:sp>
      <p:sp>
        <p:nvSpPr>
          <p:cNvPr id="74755" name="2 Marcador de notas"/>
          <p:cNvSpPr>
            <a:spLocks noGrp="1"/>
          </p:cNvSpPr>
          <p:nvPr>
            <p:ph type="body" idx="1"/>
          </p:nvPr>
        </p:nvSpPr>
        <p:spPr>
          <a:noFill/>
          <a:ln/>
        </p:spPr>
        <p:txBody>
          <a:bodyPr/>
          <a:lstStyle/>
          <a:p>
            <a:pPr algn="just"/>
            <a:r>
              <a:rPr lang="es-ES" sz="800" u="sng" dirty="0" smtClean="0"/>
              <a:t>Ciclo de trabajo</a:t>
            </a:r>
          </a:p>
          <a:p>
            <a:pPr algn="just"/>
            <a:r>
              <a:rPr lang="es-ES" sz="800" dirty="0" smtClean="0"/>
              <a:t>Sucesión  o secuencia de </a:t>
            </a:r>
            <a:r>
              <a:rPr lang="es-ES" sz="800" b="1" dirty="0" smtClean="0"/>
              <a:t>acciones técnicas </a:t>
            </a:r>
            <a:r>
              <a:rPr lang="es-ES" sz="800" dirty="0" smtClean="0"/>
              <a:t>que siempre se repiten de la misma manera. </a:t>
            </a:r>
          </a:p>
          <a:p>
            <a:pPr algn="just"/>
            <a:r>
              <a:rPr lang="es-ES" sz="800" dirty="0" smtClean="0"/>
              <a:t>Las acciones técnicas son acciones manuales elementales necesarias para completar las operaciones dentro del ciclo de trabajo, tales como alcanzar, mover, coger y colocar, cada una de ellas podrá ser una acción técnica estática o dinámica.</a:t>
            </a:r>
          </a:p>
          <a:p>
            <a:pPr algn="just"/>
            <a:r>
              <a:rPr lang="es-ES" sz="800" dirty="0" smtClean="0"/>
              <a:t>Un ciclo de trabajo, puede coincidir con la elaboración de una pieza, como por ejemplo la limpieza de un pescado, un ciclo, corresponda a cada pescado que se limpie, y se contarán la cantidad de ciclos, por la cantidad de pescados producido en el turno. </a:t>
            </a:r>
          </a:p>
          <a:p>
            <a:pPr algn="just"/>
            <a:r>
              <a:rPr lang="es-ES" sz="800" dirty="0" smtClean="0"/>
              <a:t>También un ciclo de trabajo puede coincidir con la elaboración de un conjunto de piezas que en si se agrupan en un formato mayor, como por ejemplo, una caja que contiene 4 bolsas de pan. En este caso cada ciclo corresponde a 1 caja llena de 4 bolsas de pan. </a:t>
            </a:r>
          </a:p>
          <a:p>
            <a:pPr algn="just"/>
            <a:r>
              <a:rPr lang="es-ES" sz="800" dirty="0" smtClean="0"/>
              <a:t>En el caso de una cadena de montaje con cinta transportadora, la duración del ciclo de trabajo generalmente lo determina la velocidad de la cinta. </a:t>
            </a:r>
          </a:p>
          <a:p>
            <a:pPr algn="just"/>
            <a:endParaRPr lang="es-ES" sz="800" dirty="0" smtClean="0"/>
          </a:p>
          <a:p>
            <a:pPr algn="just"/>
            <a:r>
              <a:rPr lang="es-ES" sz="800" dirty="0" smtClean="0"/>
              <a:t>En la </a:t>
            </a:r>
            <a:r>
              <a:rPr lang="es-ES" sz="800" b="1" dirty="0" smtClean="0"/>
              <a:t>fotografía</a:t>
            </a:r>
            <a:r>
              <a:rPr lang="es-ES" sz="800" dirty="0" smtClean="0"/>
              <a:t>, por ejemplo, el ciclo de trabajo se corresponde con el tiempo y acciones que la trabajadora desarrolla para coser un bordado. </a:t>
            </a:r>
          </a:p>
          <a:p>
            <a:pPr algn="just"/>
            <a:r>
              <a:rPr lang="es-ES" sz="800" dirty="0" smtClean="0"/>
              <a:t>En el caso de tareas de manipulación de materiales, un ciclo generalmente es el tiempo que se tarda en procesar un palet completo, un caballete, o una caja con elementos. Un ciclo completo puede incluir tareas de abastecimiento de materiales o de retirada de los materiales terminados. </a:t>
            </a:r>
          </a:p>
          <a:p>
            <a:pPr algn="just"/>
            <a:r>
              <a:rPr lang="es-ES" sz="800" dirty="0" smtClean="0"/>
              <a:t>El hecho de que la repetición del movimiento en el ciclo de trabajo supere los 30 segundos, no significa que el movimiento en si, no entrañe riesgos ergonómicos. </a:t>
            </a:r>
          </a:p>
          <a:p>
            <a:pPr algn="just"/>
            <a:endParaRPr lang="es-ES" sz="800" b="1" dirty="0" smtClean="0"/>
          </a:p>
          <a:p>
            <a:pPr algn="just"/>
            <a:r>
              <a:rPr lang="es-ES" sz="800" b="1" dirty="0" smtClean="0"/>
              <a:t>Video “Gira y gritarás”: </a:t>
            </a:r>
            <a:r>
              <a:rPr lang="es-ES" sz="800" dirty="0" smtClean="0"/>
              <a:t>El movimiento repetido de giro de tronco (postura forzada) provoca en el trabajador fatiga muscular y molestia en la espalda; sin embargo, no podemos afirmar que la trabajadora que evita el giro de tronco moviendo sus miembros inferiores de forma repetida, no sufra también un daño a su salud, producido por la repetitividad. </a:t>
            </a:r>
          </a:p>
          <a:p>
            <a:pPr algn="just"/>
            <a:endParaRPr lang="es-ES" sz="800" dirty="0" smtClean="0"/>
          </a:p>
        </p:txBody>
      </p:sp>
      <p:sp>
        <p:nvSpPr>
          <p:cNvPr id="74756" name="3 Marcador de número de diapositiva"/>
          <p:cNvSpPr>
            <a:spLocks noGrp="1"/>
          </p:cNvSpPr>
          <p:nvPr>
            <p:ph type="sldNum" sz="quarter" idx="5"/>
          </p:nvPr>
        </p:nvSpPr>
        <p:spPr>
          <a:noFill/>
        </p:spPr>
        <p:txBody>
          <a:bodyPr/>
          <a:lstStyle/>
          <a:p>
            <a:fld id="{AC5BA968-E44F-45AC-9C40-2BDFA1B3932C}" type="slidenum">
              <a:rPr lang="es-ES" smtClean="0"/>
              <a:pPr/>
              <a:t>27</a:t>
            </a:fld>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a:ln/>
        </p:spPr>
      </p:sp>
      <p:sp>
        <p:nvSpPr>
          <p:cNvPr id="75779" name="2 Marcador de notas"/>
          <p:cNvSpPr>
            <a:spLocks noGrp="1"/>
          </p:cNvSpPr>
          <p:nvPr>
            <p:ph type="body" idx="1"/>
          </p:nvPr>
        </p:nvSpPr>
        <p:spPr>
          <a:noFill/>
          <a:ln/>
        </p:spPr>
        <p:txBody>
          <a:bodyPr/>
          <a:lstStyle/>
          <a:p>
            <a:pPr algn="just">
              <a:spcBef>
                <a:spcPct val="0"/>
              </a:spcBef>
            </a:pPr>
            <a:r>
              <a:rPr lang="es-ES" sz="900" b="1" dirty="0" smtClean="0"/>
              <a:t>Fotografía:</a:t>
            </a:r>
            <a:r>
              <a:rPr lang="es-ES" sz="900" dirty="0" smtClean="0"/>
              <a:t> El trabajador está preparando la pastera de cemento para rellenar los huecos de entre las piedras. El trabajador realiza movimientos repetidos de cuello, espalda, antebrazo, muñecas y manos, ya que es una tarea que no dura más de 5 minutos, y supone un trabajo dinámico de los miembros superiores, aunque permanezca de pie, en posición estática en miembros inferiores. </a:t>
            </a:r>
          </a:p>
          <a:p>
            <a:pPr algn="just">
              <a:spcBef>
                <a:spcPct val="0"/>
              </a:spcBef>
            </a:pPr>
            <a:r>
              <a:rPr lang="es-ES" sz="900" dirty="0" smtClean="0"/>
              <a:t>La fotografía no muestra los movimientos continuos de las diferentes zonas corporales, por ejemplo, cada vez de el trabajador arrastra el legón inclinando el tronco hacia delante, para relajar la posición de la zona lumbar y alcanzando la posición neutra de la misma, al final del arrastre. </a:t>
            </a:r>
          </a:p>
          <a:p>
            <a:pPr algn="just">
              <a:spcBef>
                <a:spcPct val="0"/>
              </a:spcBef>
            </a:pPr>
            <a:r>
              <a:rPr lang="es-ES" sz="900" dirty="0" smtClean="0"/>
              <a:t>En este caso, la inclinación de tronco hacia delante también conlleva la adopción de una postura forzada, aunque no sea mantenida, sino repetida. </a:t>
            </a:r>
          </a:p>
          <a:p>
            <a:pPr algn="just">
              <a:spcBef>
                <a:spcPct val="0"/>
              </a:spcBef>
            </a:pPr>
            <a:endParaRPr lang="es-ES" sz="1100" dirty="0" smtClean="0"/>
          </a:p>
        </p:txBody>
      </p:sp>
      <p:sp>
        <p:nvSpPr>
          <p:cNvPr id="75780" name="3 Marcador de número de diapositiva"/>
          <p:cNvSpPr>
            <a:spLocks noGrp="1"/>
          </p:cNvSpPr>
          <p:nvPr>
            <p:ph type="sldNum" sz="quarter" idx="5"/>
          </p:nvPr>
        </p:nvSpPr>
        <p:spPr>
          <a:noFill/>
        </p:spPr>
        <p:txBody>
          <a:bodyPr/>
          <a:lstStyle/>
          <a:p>
            <a:fld id="{F3E07CB8-079E-46D8-A657-E0361733067E}" type="slidenum">
              <a:rPr lang="es-ES" smtClean="0"/>
              <a:pPr/>
              <a:t>28</a:t>
            </a:fld>
            <a:endParaRPr lang="es-ES" smtClean="0"/>
          </a:p>
        </p:txBody>
      </p:sp>
      <p:pic>
        <p:nvPicPr>
          <p:cNvPr id="75781" name="4 Imagen" descr="Construcción Domenech 2.JPG"/>
          <p:cNvPicPr>
            <a:picLocks noChangeAspect="1"/>
          </p:cNvPicPr>
          <p:nvPr/>
        </p:nvPicPr>
        <p:blipFill>
          <a:blip r:embed="rId3"/>
          <a:srcRect/>
          <a:stretch>
            <a:fillRect/>
          </a:stretch>
        </p:blipFill>
        <p:spPr bwMode="auto">
          <a:xfrm>
            <a:off x="3430602" y="1348079"/>
            <a:ext cx="2240622" cy="1578884"/>
          </a:xfrm>
          <a:prstGeom prst="rect">
            <a:avLst/>
          </a:prstGeom>
          <a:noFill/>
          <a:ln w="9525">
            <a:noFill/>
            <a:miter lim="800000"/>
            <a:headEnd/>
            <a:tailEnd/>
          </a:ln>
        </p:spPr>
      </p:pic>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1619"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800" b="1" dirty="0" smtClean="0"/>
              <a:t>Vídeo “Tiempos modernos”: </a:t>
            </a:r>
            <a:r>
              <a:rPr lang="es-ES" sz="800" dirty="0" smtClean="0"/>
              <a:t>La película muestra la relación existente entre el aumento del ritmo de trabajo y el rendimiento. La relación viene a ser una curva en forma de U invertida. Llega un momento que por mucho que se intente aumentar el ritmo de trabajo, comienza a descender el rendimiento. En nuestro ejemplo, el giro de antebrazo y de muñecas lleva al trabajador a una lesión, que hace que el rendimiento sea cero.</a:t>
            </a:r>
          </a:p>
          <a:p>
            <a:pPr algn="just"/>
            <a:endParaRPr lang="es-ES" sz="800" dirty="0" smtClean="0"/>
          </a:p>
        </p:txBody>
      </p:sp>
      <p:sp>
        <p:nvSpPr>
          <p:cNvPr id="1116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1729D1-0A32-4C0A-B605-EEEB038902FC}" type="slidenum">
              <a:rPr lang="es-ES" smtClean="0"/>
              <a:pPr/>
              <a:t>29</a:t>
            </a:fld>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a:ln/>
        </p:spPr>
      </p:sp>
      <p:sp>
        <p:nvSpPr>
          <p:cNvPr id="76803" name="2 Marcador de notas"/>
          <p:cNvSpPr>
            <a:spLocks noGrp="1"/>
          </p:cNvSpPr>
          <p:nvPr>
            <p:ph type="body" idx="1"/>
          </p:nvPr>
        </p:nvSpPr>
        <p:spPr>
          <a:noFill/>
          <a:ln/>
        </p:spPr>
        <p:txBody>
          <a:bodyPr/>
          <a:lstStyle/>
          <a:p>
            <a:pPr algn="just">
              <a:spcBef>
                <a:spcPct val="0"/>
              </a:spcBef>
            </a:pPr>
            <a:r>
              <a:rPr lang="es-ES" sz="800" b="1" dirty="0" smtClean="0"/>
              <a:t>¿Fuerza o esfuerzo?</a:t>
            </a:r>
            <a:endParaRPr lang="es-ES" sz="800" dirty="0" smtClean="0"/>
          </a:p>
          <a:p>
            <a:pPr algn="just">
              <a:spcBef>
                <a:spcPct val="0"/>
              </a:spcBef>
            </a:pPr>
            <a:endParaRPr lang="es-ES" sz="800" b="1" dirty="0" smtClean="0"/>
          </a:p>
          <a:p>
            <a:pPr algn="just">
              <a:spcBef>
                <a:spcPct val="0"/>
              </a:spcBef>
            </a:pPr>
            <a:r>
              <a:rPr lang="es-ES" sz="800" b="1" dirty="0" smtClean="0"/>
              <a:t>Fuerza</a:t>
            </a:r>
            <a:r>
              <a:rPr lang="es-ES" sz="800" dirty="0" smtClean="0"/>
              <a:t> es la generada por el sistema musculoesquelético para poder ejecutar operaciones relacionadas con el ambiente laboral (máquinas, equipos, objetos, herramientas…). </a:t>
            </a:r>
          </a:p>
          <a:p>
            <a:pPr algn="just">
              <a:spcBef>
                <a:spcPct val="0"/>
              </a:spcBef>
            </a:pPr>
            <a:endParaRPr lang="es-ES" sz="800" dirty="0" smtClean="0"/>
          </a:p>
          <a:p>
            <a:pPr algn="just">
              <a:spcBef>
                <a:spcPct val="0"/>
              </a:spcBef>
            </a:pPr>
            <a:r>
              <a:rPr lang="es-ES" sz="800" dirty="0" smtClean="0"/>
              <a:t>El </a:t>
            </a:r>
            <a:r>
              <a:rPr lang="es-ES" sz="800" b="1" dirty="0" smtClean="0"/>
              <a:t>esfuerzo</a:t>
            </a:r>
            <a:r>
              <a:rPr lang="es-ES" sz="800" dirty="0" smtClean="0"/>
              <a:t> es lo que necesita hacer el organismo para ejercer esa fuerza.</a:t>
            </a:r>
          </a:p>
          <a:p>
            <a:pPr algn="just">
              <a:spcBef>
                <a:spcPct val="0"/>
              </a:spcBef>
            </a:pPr>
            <a:endParaRPr lang="es-ES" sz="800" dirty="0" smtClean="0"/>
          </a:p>
          <a:p>
            <a:pPr algn="just">
              <a:spcBef>
                <a:spcPct val="0"/>
              </a:spcBef>
            </a:pPr>
            <a:r>
              <a:rPr lang="es-ES" sz="800" dirty="0" smtClean="0"/>
              <a:t>La fuerza que se requiere para realizar algunas actividades es un factor crítico que contribuye al desarrollo de TME. Una fuerza que implique una contracción muscular importante puede acompañarse de una disminución de la circulación sanguínea a la zona, lo que origina la fatiga muscular. Si la exposición es prolongada puede ser causa de TME.  </a:t>
            </a:r>
          </a:p>
          <a:p>
            <a:pPr algn="just">
              <a:spcBef>
                <a:spcPct val="0"/>
              </a:spcBef>
            </a:pPr>
            <a:r>
              <a:rPr lang="es-ES" sz="800" dirty="0" smtClean="0"/>
              <a:t>La aplicación de fuerza importante o excesiva se asocia con la manipulación manual de cargas, pero existe otro tipo de tareas que conllevan el ejercer fuerzas más moderadas, como por ejemplo, atornillar, mantener en posición de trabajo una herramienta eléctrica, agarrar o sujetar un objeto o herramienta ejerciendo fuerza, etc.</a:t>
            </a:r>
          </a:p>
          <a:p>
            <a:pPr algn="just">
              <a:spcBef>
                <a:spcPct val="0"/>
              </a:spcBef>
            </a:pPr>
            <a:r>
              <a:rPr lang="es-ES" sz="800" dirty="0" smtClean="0"/>
              <a:t>En el caso de acciones de fuerza con la mano (como usar o sostener herramientas pesadas, utilizar cuchillos o tijeras para cortar, llaves inglesas o herramientas neumáticas para apretar tornillos, o los propios dedos o mano para perfilar o terminar materiales o elementos, etc.) han sido asociadas a un incremento del riesgo de sufrir TME. </a:t>
            </a:r>
          </a:p>
          <a:p>
            <a:pPr algn="just">
              <a:spcBef>
                <a:spcPct val="0"/>
              </a:spcBef>
            </a:pPr>
            <a:r>
              <a:rPr lang="fr-FR" sz="800" dirty="0" smtClean="0"/>
              <a:t> </a:t>
            </a:r>
            <a:endParaRPr lang="es-ES" sz="800" dirty="0" smtClean="0"/>
          </a:p>
          <a:p>
            <a:pPr algn="just">
              <a:spcBef>
                <a:spcPct val="0"/>
              </a:spcBef>
            </a:pPr>
            <a:r>
              <a:rPr lang="es-ES" sz="800" dirty="0" smtClean="0"/>
              <a:t>Ciertos trastornos de los tendones de los dedos han sido asociados al </a:t>
            </a:r>
            <a:r>
              <a:rPr lang="es-ES" sz="800" b="1" dirty="0" smtClean="0"/>
              <a:t>uso de herramientas </a:t>
            </a:r>
            <a:r>
              <a:rPr lang="es-ES" sz="800" dirty="0" smtClean="0"/>
              <a:t>con mangos duros, afilados y/o de pequeño diámetro. </a:t>
            </a:r>
          </a:p>
          <a:p>
            <a:pPr algn="just">
              <a:spcBef>
                <a:spcPct val="0"/>
              </a:spcBef>
            </a:pPr>
            <a:r>
              <a:rPr lang="es-ES" sz="800" dirty="0" smtClean="0"/>
              <a:t>Las herramientas con mangos de anillo (por ejemplo, las tijeras) que rozan los lados o la parte de atrás de los dedos (dorso de la mano) pueden comprimir los nervios de los dedos. </a:t>
            </a:r>
          </a:p>
          <a:p>
            <a:pPr algn="just">
              <a:spcBef>
                <a:spcPct val="0"/>
              </a:spcBef>
            </a:pPr>
            <a:r>
              <a:rPr lang="es-ES" sz="800" dirty="0" smtClean="0"/>
              <a:t>Las herramientas o partes que producen una elevada presión sobre la base de la palma de la mano pueden comprimir el nervio mediano y causar el síndrome del túnel carpiano.</a:t>
            </a:r>
          </a:p>
          <a:p>
            <a:pPr algn="just">
              <a:spcBef>
                <a:spcPct val="0"/>
              </a:spcBef>
            </a:pPr>
            <a:r>
              <a:rPr lang="es-ES" sz="800" dirty="0" smtClean="0"/>
              <a:t>Las herramientas activadas mediante gatillo pueden requerir movimientos rápidos para accionarlos, por ejemplo, atornilladoras y taladradoras, durante operaciones de montaje. </a:t>
            </a:r>
          </a:p>
          <a:p>
            <a:pPr algn="just">
              <a:spcBef>
                <a:spcPct val="0"/>
              </a:spcBef>
            </a:pPr>
            <a:r>
              <a:rPr lang="es-ES" sz="800" dirty="0" smtClean="0"/>
              <a:t>Si la herramienta está mal equilibrada o transmite sacudidas, también puede requerir esfuerzos de la mano. </a:t>
            </a:r>
          </a:p>
          <a:p>
            <a:pPr algn="just">
              <a:spcBef>
                <a:spcPct val="0"/>
              </a:spcBef>
            </a:pPr>
            <a:r>
              <a:rPr lang="es-ES" sz="800" dirty="0" smtClean="0"/>
              <a:t>El uso de herramientas también puede dar lugar a la exposición de la mano y los dedos a temperaturas frías: las pérdidas de aire de las herramientas mecánicas pueden incidir directamente causando su enfriamiento; y también la propia herramienta puede enfriarse. </a:t>
            </a:r>
          </a:p>
          <a:p>
            <a:pPr algn="just">
              <a:spcBef>
                <a:spcPct val="0"/>
              </a:spcBef>
            </a:pPr>
            <a:endParaRPr lang="es-ES" sz="800" dirty="0" smtClean="0"/>
          </a:p>
          <a:p>
            <a:pPr algn="just">
              <a:spcBef>
                <a:spcPct val="0"/>
              </a:spcBef>
            </a:pPr>
            <a:r>
              <a:rPr lang="es-ES" sz="800" dirty="0" smtClean="0"/>
              <a:t>Si en lugar de herramientas, hablamos de </a:t>
            </a:r>
            <a:r>
              <a:rPr lang="es-ES" sz="800" b="1" dirty="0" smtClean="0"/>
              <a:t>objetos</a:t>
            </a:r>
            <a:r>
              <a:rPr lang="es-ES" sz="800" dirty="0" smtClean="0"/>
              <a:t>, tendremos que recabar información sobre las características del objeto, como por ejemplo: forma, tamaño, consistencia, peso, bordes filosos….</a:t>
            </a:r>
          </a:p>
        </p:txBody>
      </p:sp>
      <p:sp>
        <p:nvSpPr>
          <p:cNvPr id="76804" name="3 Marcador de número de diapositiva"/>
          <p:cNvSpPr>
            <a:spLocks noGrp="1"/>
          </p:cNvSpPr>
          <p:nvPr>
            <p:ph type="sldNum" sz="quarter" idx="5"/>
          </p:nvPr>
        </p:nvSpPr>
        <p:spPr>
          <a:noFill/>
        </p:spPr>
        <p:txBody>
          <a:bodyPr/>
          <a:lstStyle/>
          <a:p>
            <a:fld id="{DB4541B1-B3E7-46D8-B1E6-E8C0B78B76A0}" type="slidenum">
              <a:rPr lang="es-ES" smtClean="0"/>
              <a:pPr/>
              <a:t>30</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Tarea 5,</a:t>
            </a:r>
            <a:r>
              <a:rPr lang="es-ES" baseline="0" dirty="0" smtClean="0"/>
              <a:t> Tabla 10 del Manual del Método ERGOPAR V2.0</a:t>
            </a:r>
            <a:endParaRPr lang="es-ES" dirty="0"/>
          </a:p>
        </p:txBody>
      </p:sp>
      <p:sp>
        <p:nvSpPr>
          <p:cNvPr id="4" name="3 Marcador de número de diapositiva"/>
          <p:cNvSpPr>
            <a:spLocks noGrp="1"/>
          </p:cNvSpPr>
          <p:nvPr>
            <p:ph type="sldNum" sz="quarter" idx="10"/>
          </p:nvPr>
        </p:nvSpPr>
        <p:spPr/>
        <p:txBody>
          <a:bodyPr/>
          <a:lstStyle/>
          <a:p>
            <a:fld id="{90100445-B707-4961-8A24-2B3A0C91D9D7}"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a:ln/>
        </p:spPr>
      </p:sp>
      <p:sp>
        <p:nvSpPr>
          <p:cNvPr id="77827" name="2 Marcador de notas"/>
          <p:cNvSpPr>
            <a:spLocks noGrp="1"/>
          </p:cNvSpPr>
          <p:nvPr>
            <p:ph type="body" idx="1"/>
          </p:nvPr>
        </p:nvSpPr>
        <p:spPr>
          <a:noFill/>
          <a:ln/>
        </p:spPr>
        <p:txBody>
          <a:bodyPr/>
          <a:lstStyle/>
          <a:p>
            <a:pPr>
              <a:spcBef>
                <a:spcPct val="0"/>
              </a:spcBef>
            </a:pPr>
            <a:r>
              <a:rPr lang="es-ES" sz="700" b="1" dirty="0" smtClean="0"/>
              <a:t>POSIBLES CAUSAS QUE LLEVAN A QUE LAS CONDICIONES DE MANIPULACIÓN DE UNA CARGA SEAN PERJUDICIALES PARA LA SALUD:  </a:t>
            </a:r>
          </a:p>
          <a:p>
            <a:pPr>
              <a:spcBef>
                <a:spcPct val="0"/>
              </a:spcBef>
            </a:pPr>
            <a:endParaRPr lang="es-ES" sz="700" b="1" dirty="0" smtClean="0"/>
          </a:p>
          <a:p>
            <a:pPr>
              <a:spcBef>
                <a:spcPct val="0"/>
              </a:spcBef>
            </a:pPr>
            <a:r>
              <a:rPr lang="es-ES" sz="700" u="sng" dirty="0" smtClean="0"/>
              <a:t>Características de la carga. </a:t>
            </a:r>
          </a:p>
          <a:p>
            <a:pPr>
              <a:spcBef>
                <a:spcPct val="0"/>
              </a:spcBef>
              <a:buFontTx/>
              <a:buChar char="-"/>
            </a:pPr>
            <a:r>
              <a:rPr lang="es-ES" sz="700" dirty="0" smtClean="0"/>
              <a:t>Demasiado pesada o demasiado grande. </a:t>
            </a:r>
          </a:p>
          <a:p>
            <a:pPr>
              <a:spcBef>
                <a:spcPct val="0"/>
              </a:spcBef>
              <a:buFontTx/>
              <a:buChar char="-"/>
            </a:pPr>
            <a:r>
              <a:rPr lang="es-ES" sz="700" dirty="0" smtClean="0"/>
              <a:t>Voluminosa o difícil de sujetar. </a:t>
            </a:r>
          </a:p>
          <a:p>
            <a:pPr>
              <a:spcBef>
                <a:spcPct val="0"/>
              </a:spcBef>
              <a:buFontTx/>
              <a:buChar char="-"/>
            </a:pPr>
            <a:r>
              <a:rPr lang="es-ES" sz="700" dirty="0" smtClean="0"/>
              <a:t>Está en equilibrio inestable o su contenido corre el riesgo de desplazarse. </a:t>
            </a:r>
          </a:p>
          <a:p>
            <a:pPr>
              <a:spcBef>
                <a:spcPct val="0"/>
              </a:spcBef>
              <a:buFontTx/>
              <a:buChar char="-"/>
            </a:pPr>
            <a:r>
              <a:rPr lang="es-ES" sz="700" dirty="0" smtClean="0"/>
              <a:t>Debe sostenerse o manipularse a distancia del tronco, o con torsión o inclinación del mismo. </a:t>
            </a:r>
          </a:p>
          <a:p>
            <a:pPr>
              <a:spcBef>
                <a:spcPct val="0"/>
              </a:spcBef>
              <a:buFontTx/>
              <a:buChar char="-"/>
            </a:pPr>
            <a:r>
              <a:rPr lang="es-ES" sz="700" dirty="0" smtClean="0"/>
              <a:t>Debido a su aspecto exterior o a su consistencia, puede ocasionar lesiones al trabajador, en particular en caso de golpe. </a:t>
            </a:r>
          </a:p>
          <a:p>
            <a:pPr>
              <a:spcBef>
                <a:spcPct val="0"/>
              </a:spcBef>
              <a:buFontTx/>
              <a:buChar char="-"/>
            </a:pPr>
            <a:r>
              <a:rPr lang="es-ES" sz="700" dirty="0" smtClean="0"/>
              <a:t>La zona donde debe poner las manos para empujar o arrastrar no es adecuada. </a:t>
            </a:r>
          </a:p>
          <a:p>
            <a:pPr>
              <a:spcBef>
                <a:spcPct val="0"/>
              </a:spcBef>
            </a:pPr>
            <a:endParaRPr lang="es-ES" sz="700" u="sng" dirty="0" smtClean="0"/>
          </a:p>
          <a:p>
            <a:pPr>
              <a:spcBef>
                <a:spcPct val="0"/>
              </a:spcBef>
            </a:pPr>
            <a:r>
              <a:rPr lang="es-ES" sz="700" u="sng" dirty="0" smtClean="0"/>
              <a:t>Exigencias de la actividad: esfuerzo físico necesario. </a:t>
            </a:r>
          </a:p>
          <a:p>
            <a:pPr>
              <a:spcBef>
                <a:spcPct val="0"/>
              </a:spcBef>
              <a:buFontTx/>
              <a:buChar char="-"/>
            </a:pPr>
            <a:r>
              <a:rPr lang="es-ES" sz="700" dirty="0" smtClean="0"/>
              <a:t>Demasiado importante, frecuente o prolongado.  </a:t>
            </a:r>
          </a:p>
          <a:p>
            <a:pPr>
              <a:spcBef>
                <a:spcPct val="0"/>
              </a:spcBef>
              <a:buFontTx/>
              <a:buChar char="-"/>
            </a:pPr>
            <a:r>
              <a:rPr lang="es-ES" sz="700" dirty="0" smtClean="0"/>
              <a:t>Periodo insuficiente de reposo fisiológico o de recuperación. </a:t>
            </a:r>
          </a:p>
          <a:p>
            <a:pPr>
              <a:spcBef>
                <a:spcPct val="0"/>
              </a:spcBef>
              <a:buFontTx/>
              <a:buChar char="-"/>
            </a:pPr>
            <a:r>
              <a:rPr lang="es-ES" sz="700" dirty="0" smtClean="0"/>
              <a:t>Supone movimiento de torsión o de flexión del tronco. </a:t>
            </a:r>
          </a:p>
          <a:p>
            <a:pPr>
              <a:spcBef>
                <a:spcPct val="0"/>
              </a:spcBef>
              <a:buFontTx/>
              <a:buChar char="-"/>
            </a:pPr>
            <a:r>
              <a:rPr lang="es-ES" sz="700" dirty="0" smtClean="0"/>
              <a:t>Acarrea un movimiento brusco de la carga. </a:t>
            </a:r>
          </a:p>
          <a:p>
            <a:pPr>
              <a:spcBef>
                <a:spcPct val="0"/>
              </a:spcBef>
              <a:buFontTx/>
              <a:buChar char="-"/>
            </a:pPr>
            <a:r>
              <a:rPr lang="es-ES" sz="700" dirty="0" smtClean="0"/>
              <a:t>El trabajador está en posición inestable. </a:t>
            </a:r>
          </a:p>
          <a:p>
            <a:pPr>
              <a:spcBef>
                <a:spcPct val="0"/>
              </a:spcBef>
              <a:buFontTx/>
              <a:buChar char="-"/>
            </a:pPr>
            <a:r>
              <a:rPr lang="es-ES" sz="700" dirty="0" smtClean="0"/>
              <a:t>Alzar o descender la carga con necesidad de cambiar la posición de agarre. </a:t>
            </a:r>
          </a:p>
          <a:p>
            <a:pPr>
              <a:spcBef>
                <a:spcPct val="0"/>
              </a:spcBef>
            </a:pPr>
            <a:r>
              <a:rPr lang="es-ES" sz="700" dirty="0" smtClean="0"/>
              <a:t>-Ejercer fuerza para iniciar el empuje o arrastre, y ejercer fuerza al mantener en movimiento la carga. </a:t>
            </a:r>
          </a:p>
          <a:p>
            <a:pPr>
              <a:spcBef>
                <a:spcPct val="0"/>
              </a:spcBef>
              <a:buFontTx/>
              <a:buChar char="-"/>
            </a:pPr>
            <a:r>
              <a:rPr lang="es-ES" sz="700" dirty="0" smtClean="0"/>
              <a:t>Distancias de transporte, empuje o arrastre importantes.</a:t>
            </a:r>
          </a:p>
          <a:p>
            <a:pPr>
              <a:spcBef>
                <a:spcPct val="0"/>
              </a:spcBef>
            </a:pPr>
            <a:r>
              <a:rPr lang="es-ES" sz="700" dirty="0" smtClean="0"/>
              <a:t>-Cuando se maneja una carga entre dos o más personas, las capacidades individuales disminuyen, debido a la dificultad de sincronizar los movimientos o por dificultarse la visión unos a otros.</a:t>
            </a:r>
          </a:p>
          <a:p>
            <a:pPr>
              <a:spcBef>
                <a:spcPct val="0"/>
              </a:spcBef>
              <a:buFontTx/>
              <a:buChar char="-"/>
            </a:pPr>
            <a:r>
              <a:rPr lang="es-ES" sz="700" dirty="0" smtClean="0"/>
              <a:t>Ritmo impuesto por un proceso que el trabajador no pueda cambiar. </a:t>
            </a:r>
          </a:p>
          <a:p>
            <a:pPr>
              <a:spcBef>
                <a:spcPct val="0"/>
              </a:spcBef>
            </a:pPr>
            <a:endParaRPr lang="es-ES" sz="700" u="sng" dirty="0" smtClean="0"/>
          </a:p>
          <a:p>
            <a:pPr>
              <a:spcBef>
                <a:spcPct val="0"/>
              </a:spcBef>
            </a:pPr>
            <a:r>
              <a:rPr lang="es-ES" sz="700" u="sng" dirty="0" smtClean="0"/>
              <a:t>Características del lugar de trabajo.</a:t>
            </a:r>
            <a:r>
              <a:rPr lang="es-ES" sz="700" dirty="0" smtClean="0"/>
              <a:t> </a:t>
            </a:r>
          </a:p>
          <a:p>
            <a:pPr>
              <a:spcBef>
                <a:spcPct val="0"/>
              </a:spcBef>
              <a:buFontTx/>
              <a:buChar char="-"/>
            </a:pPr>
            <a:r>
              <a:rPr lang="es-ES" sz="700" dirty="0" smtClean="0"/>
              <a:t>Espacio libre, especialmente vertical, resulta insuficiente. </a:t>
            </a:r>
          </a:p>
          <a:p>
            <a:pPr>
              <a:spcBef>
                <a:spcPct val="0"/>
              </a:spcBef>
              <a:buFontTx/>
              <a:buChar char="-"/>
            </a:pPr>
            <a:r>
              <a:rPr lang="es-ES" sz="700" dirty="0" smtClean="0"/>
              <a:t>Suelo irregular.</a:t>
            </a:r>
          </a:p>
          <a:p>
            <a:pPr>
              <a:spcBef>
                <a:spcPct val="0"/>
              </a:spcBef>
              <a:buFontTx/>
              <a:buChar char="-"/>
            </a:pPr>
            <a:r>
              <a:rPr lang="es-ES" sz="700" dirty="0" smtClean="0"/>
              <a:t>Suelo con desniveles (dificultad en el transporte, empuje y arrastre).</a:t>
            </a:r>
          </a:p>
          <a:p>
            <a:pPr>
              <a:spcBef>
                <a:spcPct val="0"/>
              </a:spcBef>
              <a:buFontTx/>
              <a:buChar char="-"/>
            </a:pPr>
            <a:r>
              <a:rPr lang="es-ES" sz="700" dirty="0" smtClean="0"/>
              <a:t>Suelo o punto de apoyo son inestables. </a:t>
            </a:r>
          </a:p>
          <a:p>
            <a:pPr>
              <a:spcBef>
                <a:spcPct val="0"/>
              </a:spcBef>
              <a:buFontTx/>
              <a:buChar char="-"/>
            </a:pPr>
            <a:r>
              <a:rPr lang="es-ES" sz="700" dirty="0" smtClean="0"/>
              <a:t>Temperatura, humedad o circulación del aire inadecuadas. </a:t>
            </a:r>
          </a:p>
          <a:p>
            <a:pPr>
              <a:spcBef>
                <a:spcPct val="0"/>
              </a:spcBef>
              <a:buFontTx/>
              <a:buChar char="-"/>
            </a:pPr>
            <a:r>
              <a:rPr lang="es-ES" sz="700" dirty="0" smtClean="0"/>
              <a:t>La iluminación es inadecuada. </a:t>
            </a:r>
          </a:p>
          <a:p>
            <a:pPr>
              <a:spcBef>
                <a:spcPct val="0"/>
              </a:spcBef>
              <a:buFontTx/>
              <a:buChar char="-"/>
            </a:pPr>
            <a:r>
              <a:rPr lang="es-ES" sz="700" dirty="0" smtClean="0"/>
              <a:t>Exposición a vibraciones. </a:t>
            </a:r>
          </a:p>
          <a:p>
            <a:pPr>
              <a:spcBef>
                <a:spcPct val="0"/>
              </a:spcBef>
            </a:pPr>
            <a:endParaRPr lang="es-ES" sz="700" u="sng" dirty="0" smtClean="0"/>
          </a:p>
          <a:p>
            <a:pPr>
              <a:spcBef>
                <a:spcPct val="0"/>
              </a:spcBef>
            </a:pPr>
            <a:r>
              <a:rPr lang="es-ES" sz="700" u="sng" dirty="0" smtClean="0"/>
              <a:t>Características individuales del trabajador.</a:t>
            </a:r>
          </a:p>
          <a:p>
            <a:pPr>
              <a:spcBef>
                <a:spcPct val="0"/>
              </a:spcBef>
            </a:pPr>
            <a:r>
              <a:rPr lang="es-ES" sz="700" dirty="0" smtClean="0"/>
              <a:t>-Falta de aptitud física. </a:t>
            </a:r>
          </a:p>
          <a:p>
            <a:pPr>
              <a:spcBef>
                <a:spcPct val="0"/>
              </a:spcBef>
              <a:buFontTx/>
              <a:buChar char="-"/>
            </a:pPr>
            <a:r>
              <a:rPr lang="es-ES" sz="700" dirty="0" smtClean="0"/>
              <a:t>Ropa, calzado, equipos de protección individual u otros efectos inadecuados. </a:t>
            </a:r>
          </a:p>
          <a:p>
            <a:pPr>
              <a:spcBef>
                <a:spcPct val="0"/>
              </a:spcBef>
              <a:buFontTx/>
              <a:buChar char="-"/>
            </a:pPr>
            <a:r>
              <a:rPr lang="es-ES" sz="700" dirty="0" smtClean="0"/>
              <a:t>Insuficiente formación y conocimientos. </a:t>
            </a:r>
          </a:p>
          <a:p>
            <a:pPr>
              <a:spcBef>
                <a:spcPct val="0"/>
              </a:spcBef>
              <a:buFontTx/>
              <a:buChar char="-"/>
            </a:pPr>
            <a:r>
              <a:rPr lang="es-ES" sz="700" dirty="0" smtClean="0"/>
              <a:t>Existencia previa de patología dorsolumbar. </a:t>
            </a:r>
          </a:p>
          <a:p>
            <a:pPr>
              <a:spcBef>
                <a:spcPct val="0"/>
              </a:spcBef>
              <a:buFontTx/>
              <a:buChar char="-"/>
            </a:pPr>
            <a:endParaRPr lang="es-ES" sz="700" dirty="0" smtClean="0"/>
          </a:p>
          <a:p>
            <a:pPr>
              <a:spcBef>
                <a:spcPct val="0"/>
              </a:spcBef>
            </a:pPr>
            <a:r>
              <a:rPr lang="es-ES" sz="700" dirty="0" smtClean="0"/>
              <a:t>Es necesario que el </a:t>
            </a:r>
            <a:r>
              <a:rPr lang="es-ES" sz="700" b="1" dirty="0" smtClean="0"/>
              <a:t>docente comente a los asistentes</a:t>
            </a:r>
            <a:r>
              <a:rPr lang="es-ES" sz="700" dirty="0" smtClean="0"/>
              <a:t>, el cuestionario de factores de riesgo y daños permite al trabajador/a encuestado destacar de un listado, las condiciones habituales de levantar, transportar, y empujar/arrastrar. Luego será el Grupo Ergo el que teniendo en cuenta esta información, identificará la causa que hace que el trabajador desarrolle dichas acciones en esas condiciones inadecuadas y no saludables.  </a:t>
            </a:r>
          </a:p>
        </p:txBody>
      </p:sp>
      <p:sp>
        <p:nvSpPr>
          <p:cNvPr id="77828" name="3 Marcador de número de diapositiva"/>
          <p:cNvSpPr>
            <a:spLocks noGrp="1"/>
          </p:cNvSpPr>
          <p:nvPr>
            <p:ph type="sldNum" sz="quarter" idx="5"/>
          </p:nvPr>
        </p:nvSpPr>
        <p:spPr>
          <a:noFill/>
        </p:spPr>
        <p:txBody>
          <a:bodyPr/>
          <a:lstStyle/>
          <a:p>
            <a:fld id="{AF155DFA-F332-4887-AF65-DD069B312B1C}" type="slidenum">
              <a:rPr lang="es-ES" smtClean="0"/>
              <a:pPr/>
              <a:t>31</a:t>
            </a:fld>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43"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800" b="1" dirty="0" smtClean="0"/>
              <a:t>Video “Sin agarre”:</a:t>
            </a:r>
            <a:r>
              <a:rPr lang="es-ES" sz="800" dirty="0" smtClean="0"/>
              <a:t> El tipo de agarre del objeto a manipular es una de las características a tener en cuenta al valorar las condiciones de la manipulación. </a:t>
            </a:r>
          </a:p>
          <a:p>
            <a:pPr algn="just"/>
            <a:endParaRPr lang="es-ES" sz="800" dirty="0" smtClean="0"/>
          </a:p>
        </p:txBody>
      </p:sp>
      <p:sp>
        <p:nvSpPr>
          <p:cNvPr id="1126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E9B972-226C-4812-8D85-EBAA0CEF9FD0}" type="slidenum">
              <a:rPr lang="es-ES" smtClean="0"/>
              <a:pPr/>
              <a:t>32</a:t>
            </a:fld>
            <a:endParaRPr lang="es-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a:ln/>
        </p:spPr>
      </p:sp>
      <p:sp>
        <p:nvSpPr>
          <p:cNvPr id="78851" name="2 Marcador de notas"/>
          <p:cNvSpPr>
            <a:spLocks noGrp="1"/>
          </p:cNvSpPr>
          <p:nvPr>
            <p:ph type="body" idx="1"/>
          </p:nvPr>
        </p:nvSpPr>
        <p:spPr>
          <a:noFill/>
          <a:ln/>
        </p:spPr>
        <p:txBody>
          <a:bodyPr/>
          <a:lstStyle/>
          <a:p>
            <a:pPr algn="just"/>
            <a:r>
              <a:rPr lang="es-ES" sz="1100" b="1" dirty="0" smtClean="0"/>
              <a:t>Fotografía:</a:t>
            </a:r>
            <a:r>
              <a:rPr lang="es-ES" sz="1100" dirty="0" smtClean="0"/>
              <a:t> El trabajador está desmontando un depósito de fibrocemento (contiene amianto en su estructura), y para ello se encuentra en la cubierta de una vivienda particular. Esta imagen nos sirve para visualizar principalmente los problemas relacionados con el peso de la carga (de unos 15-20 kg), la dificultad en el agarre, y el levantamiento del deposito en solitario. </a:t>
            </a:r>
          </a:p>
          <a:p>
            <a:pPr algn="just"/>
            <a:endParaRPr lang="es-ES" sz="1100" dirty="0" smtClean="0"/>
          </a:p>
          <a:p>
            <a:pPr algn="just"/>
            <a:r>
              <a:rPr lang="es-ES" sz="1100" b="1" dirty="0" smtClean="0"/>
              <a:t>Video “divide y vencerás”: </a:t>
            </a:r>
            <a:r>
              <a:rPr lang="es-ES" sz="1100" dirty="0" smtClean="0"/>
              <a:t>La película muestra la tarea de levantamiento de la carga haciendo hincapié en la reducción del peso de la misma como medida preventiva. </a:t>
            </a:r>
          </a:p>
        </p:txBody>
      </p:sp>
      <p:sp>
        <p:nvSpPr>
          <p:cNvPr id="78852" name="3 Marcador de número de diapositiva"/>
          <p:cNvSpPr>
            <a:spLocks noGrp="1"/>
          </p:cNvSpPr>
          <p:nvPr>
            <p:ph type="sldNum" sz="quarter" idx="5"/>
          </p:nvPr>
        </p:nvSpPr>
        <p:spPr>
          <a:noFill/>
        </p:spPr>
        <p:txBody>
          <a:bodyPr/>
          <a:lstStyle/>
          <a:p>
            <a:fld id="{053770F1-E015-465C-B4A8-DAF834CAB7A4}" type="slidenum">
              <a:rPr lang="es-ES" smtClean="0"/>
              <a:pPr/>
              <a:t>33</a:t>
            </a:fld>
            <a:endParaRPr lang="es-E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a:ln/>
        </p:spPr>
      </p:sp>
      <p:sp>
        <p:nvSpPr>
          <p:cNvPr id="79875" name="2 Marcador de notas"/>
          <p:cNvSpPr>
            <a:spLocks noGrp="1"/>
          </p:cNvSpPr>
          <p:nvPr>
            <p:ph type="body" idx="1"/>
          </p:nvPr>
        </p:nvSpPr>
        <p:spPr>
          <a:noFill/>
          <a:ln/>
        </p:spPr>
        <p:txBody>
          <a:bodyPr/>
          <a:lstStyle/>
          <a:p>
            <a:pPr algn="just"/>
            <a:r>
              <a:rPr lang="es-ES" sz="900" b="1" dirty="0" smtClean="0"/>
              <a:t>Fotografía:</a:t>
            </a:r>
            <a:r>
              <a:rPr lang="es-ES" sz="900" dirty="0" smtClean="0"/>
              <a:t> El trabajador de desmonte de materiales con amianto ha levantado el depósito y lo transporta manualmente sin ayuda, hasta la zona donde se encuentra su compañero para introducir el depósito en una saca adecuada. </a:t>
            </a:r>
          </a:p>
          <a:p>
            <a:pPr algn="just"/>
            <a:endParaRPr lang="es-ES" sz="900" dirty="0" smtClean="0"/>
          </a:p>
          <a:p>
            <a:pPr algn="just"/>
            <a:r>
              <a:rPr lang="es-ES" sz="900" b="1" dirty="0" smtClean="0"/>
              <a:t>Video “Pégame a ti”:  </a:t>
            </a:r>
            <a:r>
              <a:rPr lang="es-ES" sz="900" dirty="0" smtClean="0"/>
              <a:t>Muestra el levantamiento con y sin las rodillas flexionadas (en relación al factor de riesgo antes indicado), y además incorpora la necesidad de apoyar la carga en el pecho, con los codos flexionados y evitar la postura forzada de espalda, principalmente. </a:t>
            </a:r>
          </a:p>
        </p:txBody>
      </p:sp>
      <p:sp>
        <p:nvSpPr>
          <p:cNvPr id="79876" name="3 Marcador de número de diapositiva"/>
          <p:cNvSpPr>
            <a:spLocks noGrp="1"/>
          </p:cNvSpPr>
          <p:nvPr>
            <p:ph type="sldNum" sz="quarter" idx="5"/>
          </p:nvPr>
        </p:nvSpPr>
        <p:spPr>
          <a:noFill/>
        </p:spPr>
        <p:txBody>
          <a:bodyPr/>
          <a:lstStyle/>
          <a:p>
            <a:fld id="{E802A61A-F509-4145-94F3-D401D31488EB}" type="slidenum">
              <a:rPr lang="es-ES" smtClean="0"/>
              <a:pPr/>
              <a:t>34</a:t>
            </a:fld>
            <a:endParaRPr lang="es-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a:ln/>
        </p:spPr>
      </p:sp>
      <p:sp>
        <p:nvSpPr>
          <p:cNvPr id="80899" name="2 Marcador de notas"/>
          <p:cNvSpPr>
            <a:spLocks noGrp="1"/>
          </p:cNvSpPr>
          <p:nvPr>
            <p:ph type="body" idx="1"/>
          </p:nvPr>
        </p:nvSpPr>
        <p:spPr>
          <a:noFill/>
          <a:ln/>
        </p:spPr>
        <p:txBody>
          <a:bodyPr/>
          <a:lstStyle/>
          <a:p>
            <a:pPr marL="0" lvl="1" algn="just">
              <a:spcBef>
                <a:spcPct val="0"/>
              </a:spcBef>
            </a:pPr>
            <a:r>
              <a:rPr lang="es-ES" sz="1100" b="1" smtClean="0"/>
              <a:t>Empuje y arrastre (consideración de la fuerza ejercida en la acción). </a:t>
            </a:r>
          </a:p>
          <a:p>
            <a:pPr marL="0" lvl="1" algn="just">
              <a:spcBef>
                <a:spcPct val="0"/>
              </a:spcBef>
            </a:pPr>
            <a:r>
              <a:rPr lang="es-ES" sz="1100" smtClean="0"/>
              <a:t>Independientemente de la intensidad de la fuerza, ésta no se aplicará correctamente si se empuja una carga con las manos por debajo de la “altura de los nudillos”, o por encima del “nivel de los hombros”, ya que fuera de estos rangos, el punto de aplicación de las fuerzas será excesivamente alto o bajo. </a:t>
            </a:r>
          </a:p>
          <a:p>
            <a:pPr marL="0" lvl="1" algn="just">
              <a:spcBef>
                <a:spcPct val="0"/>
              </a:spcBef>
            </a:pPr>
            <a:endParaRPr lang="es-ES" sz="1100" smtClean="0"/>
          </a:p>
          <a:p>
            <a:pPr marL="0" lvl="1" algn="just">
              <a:spcBef>
                <a:spcPct val="0"/>
              </a:spcBef>
            </a:pPr>
            <a:r>
              <a:rPr lang="es-ES" sz="1100" smtClean="0"/>
              <a:t>Si, además, el apoyo de los pies no es firme, podrá aumentar el riesgo de lesión. A modo de indicación no se deberán superar los siguientes valores:</a:t>
            </a:r>
          </a:p>
          <a:p>
            <a:pPr marL="0" lvl="1" algn="just">
              <a:spcBef>
                <a:spcPct val="0"/>
              </a:spcBef>
              <a:buFontTx/>
              <a:buChar char="-"/>
            </a:pPr>
            <a:r>
              <a:rPr lang="es-ES" sz="1100" smtClean="0"/>
              <a:t>Para poner en movimiento o parar una carga: 25 kg (_ 250 N) </a:t>
            </a:r>
          </a:p>
          <a:p>
            <a:pPr marL="0" lvl="1" algn="just">
              <a:spcBef>
                <a:spcPct val="0"/>
              </a:spcBef>
              <a:buFontTx/>
              <a:buChar char="-"/>
            </a:pPr>
            <a:r>
              <a:rPr lang="es-ES" sz="1100" smtClean="0"/>
              <a:t>Para mantener una carga en movimiento: 10 kg (_100 N).</a:t>
            </a:r>
          </a:p>
          <a:p>
            <a:pPr algn="just">
              <a:spcBef>
                <a:spcPct val="0"/>
              </a:spcBef>
            </a:pPr>
            <a:endParaRPr lang="es-ES" sz="1100" smtClean="0"/>
          </a:p>
          <a:p>
            <a:pPr algn="just">
              <a:spcBef>
                <a:spcPct val="0"/>
              </a:spcBef>
            </a:pPr>
            <a:r>
              <a:rPr lang="es-ES" sz="1100" smtClean="0"/>
              <a:t>La fuerza tan solo es posible conocerla con exactitud haciendo uso de instrumentos de medición, concretamente del dinamómetro. </a:t>
            </a:r>
          </a:p>
        </p:txBody>
      </p:sp>
      <p:sp>
        <p:nvSpPr>
          <p:cNvPr id="80900" name="3 Marcador de número de diapositiva"/>
          <p:cNvSpPr>
            <a:spLocks noGrp="1"/>
          </p:cNvSpPr>
          <p:nvPr>
            <p:ph type="sldNum" sz="quarter" idx="5"/>
          </p:nvPr>
        </p:nvSpPr>
        <p:spPr>
          <a:noFill/>
        </p:spPr>
        <p:txBody>
          <a:bodyPr/>
          <a:lstStyle/>
          <a:p>
            <a:fld id="{7D8171BD-472A-4207-90C9-437ADEC204DC}" type="slidenum">
              <a:rPr lang="es-ES" smtClean="0"/>
              <a:pPr/>
              <a:t>35</a:t>
            </a:fld>
            <a:endParaRPr lang="es-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a:ln/>
        </p:spPr>
      </p:sp>
      <p:sp>
        <p:nvSpPr>
          <p:cNvPr id="81923" name="2 Marcador de notas"/>
          <p:cNvSpPr>
            <a:spLocks noGrp="1"/>
          </p:cNvSpPr>
          <p:nvPr>
            <p:ph type="body" idx="1"/>
          </p:nvPr>
        </p:nvSpPr>
        <p:spPr>
          <a:noFill/>
          <a:ln/>
        </p:spPr>
        <p:txBody>
          <a:bodyPr/>
          <a:lstStyle/>
          <a:p>
            <a:pPr algn="just"/>
            <a:r>
              <a:rPr lang="es-ES" sz="1100" b="1" smtClean="0"/>
              <a:t>Las presiones mecánicas localizadas </a:t>
            </a:r>
            <a:r>
              <a:rPr lang="es-ES" sz="1100" smtClean="0"/>
              <a:t>se producen cuando los tejidos blandos del cuerpo están en contacto durante el trabajo con un objeto duro o afilado, o cuando una parte del cuerpo es usada como una herramienta. </a:t>
            </a:r>
          </a:p>
          <a:p>
            <a:pPr algn="just"/>
            <a:endParaRPr lang="es-ES" sz="1100" smtClean="0"/>
          </a:p>
          <a:p>
            <a:pPr algn="just"/>
            <a:r>
              <a:rPr lang="es-ES" sz="1100" smtClean="0"/>
              <a:t>Diferentes estudios han mostrado los efectos nefastos de </a:t>
            </a:r>
            <a:r>
              <a:rPr lang="es-ES" sz="1100" b="1" smtClean="0"/>
              <a:t>la utilización de la mano como una herramienta para golpear</a:t>
            </a:r>
            <a:r>
              <a:rPr lang="es-ES" sz="1100" smtClean="0"/>
              <a:t>, o del empleo de utensilios con superficies estrechas y/o duras que ejercen compresiones importantes sobre los tendones, vasos sanguíneos y los nervios de la palma de la mano o de los dedos; por ejemplo, el uso de tijeras originando una compresión de los nervios de los dedos. </a:t>
            </a:r>
          </a:p>
          <a:p>
            <a:pPr algn="just"/>
            <a:endParaRPr lang="es-ES" sz="1100" smtClean="0"/>
          </a:p>
          <a:p>
            <a:endParaRPr lang="es-ES" sz="1100" smtClean="0"/>
          </a:p>
          <a:p>
            <a:endParaRPr lang="es-ES" sz="11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a:ln/>
        </p:spPr>
      </p:sp>
      <p:sp>
        <p:nvSpPr>
          <p:cNvPr id="82947" name="2 Marcador de notas"/>
          <p:cNvSpPr>
            <a:spLocks noGrp="1"/>
          </p:cNvSpPr>
          <p:nvPr>
            <p:ph type="body" idx="1"/>
          </p:nvPr>
        </p:nvSpPr>
        <p:spPr>
          <a:noFill/>
          <a:ln/>
        </p:spPr>
        <p:txBody>
          <a:bodyPr/>
          <a:lstStyle/>
          <a:p>
            <a:pPr algn="just"/>
            <a:r>
              <a:rPr lang="es-ES" sz="900" u="sng" dirty="0" smtClean="0"/>
              <a:t>Exposición a vibraciones del cuerpo entero. </a:t>
            </a:r>
          </a:p>
          <a:p>
            <a:pPr algn="just"/>
            <a:r>
              <a:rPr lang="es-ES" sz="900" dirty="0" smtClean="0"/>
              <a:t>Riesgo que existe cuando el cuerpo está expuesto a vibraciones con un rango de frecuencias de 1 a 80 Hz, provocadas por vehículos de todo tipo o por maquinaria, y transmitidas por los asientos o volantes, en el primer caso, y por el suelo de los edificios, en el segundo. Este tipo de riesgo es propio de las tareas de conducción de camiones, tractores, maquinaria de obra civil, etc. </a:t>
            </a:r>
          </a:p>
          <a:p>
            <a:pPr algn="just"/>
            <a:endParaRPr lang="es-ES" sz="900" u="sng" dirty="0" smtClean="0"/>
          </a:p>
          <a:p>
            <a:pPr algn="just"/>
            <a:r>
              <a:rPr lang="es-ES" sz="900" u="sng" dirty="0" smtClean="0"/>
              <a:t>Exposición a vibraciones del conjunto mano-brazo.</a:t>
            </a:r>
          </a:p>
          <a:p>
            <a:pPr algn="just"/>
            <a:r>
              <a:rPr lang="es-ES" sz="900" dirty="0" smtClean="0"/>
              <a:t>Riesgo que existe cuando las extremidades superiores de la persona están expuestas a vibraciones en un rango de frecuencias de entre 5 y 1.000 Hz, rango considerado particularmente perjudicial para las consecuencias osteomusculares para las extremidades superiores y, en particular, para al </a:t>
            </a:r>
            <a:r>
              <a:rPr lang="es-ES" sz="900" b="1" dirty="0" smtClean="0"/>
              <a:t>síndrome de </a:t>
            </a:r>
            <a:r>
              <a:rPr lang="es-ES" sz="900" b="1" dirty="0" err="1" smtClean="0"/>
              <a:t>Raynaud</a:t>
            </a:r>
            <a:r>
              <a:rPr lang="es-ES" sz="900" b="1" dirty="0" smtClean="0"/>
              <a:t> </a:t>
            </a:r>
            <a:r>
              <a:rPr lang="es-ES" sz="900" dirty="0" smtClean="0"/>
              <a:t>(se inicia en la punta de los dedos provocando palidez, de unos minutos de duración que va acompañada de pinchazos, hormigueo, adormecimiento y frío). </a:t>
            </a:r>
          </a:p>
          <a:p>
            <a:pPr algn="just"/>
            <a:r>
              <a:rPr lang="es-ES" sz="900" dirty="0" smtClean="0"/>
              <a:t>Aquellas tareas en que sea necesario sujetar equipos de trabajo portátiles (martillo neumático, perforadora, destornillador, etc.), piezas que se mecanizan, o elementos de control, de accionamiento o de guía (palancas, volantes, pulsadores, etc.), conllevan más posibilidad de riesgo ergonómico. Por ejemplo, en las tareas de la construcción cuando se utiliza el martillo neumático.</a:t>
            </a:r>
          </a:p>
          <a:p>
            <a:pPr algn="just"/>
            <a:endParaRPr lang="es-ES" sz="900" dirty="0" smtClean="0"/>
          </a:p>
          <a:p>
            <a:pPr algn="just"/>
            <a:r>
              <a:rPr lang="es-ES" sz="900" dirty="0" smtClean="0"/>
              <a:t>El R.D. 1311/2005, sobre exposición a vibraciones mecánicas, establece en su artículo 3, cuales son los VLA específicos en la exposición a vibraciones mecánicas mano-brazo, y cuerpo entero. </a:t>
            </a:r>
          </a:p>
          <a:p>
            <a:pPr algn="just"/>
            <a:endParaRPr lang="es-ES" sz="900" dirty="0" smtClean="0"/>
          </a:p>
          <a:p>
            <a:pPr algn="just"/>
            <a:r>
              <a:rPr lang="es-ES" sz="900" dirty="0" smtClean="0"/>
              <a:t>El instrumento que permite obtener el nivel de vibraciones mecánicas es el acelerómetro. </a:t>
            </a:r>
          </a:p>
          <a:p>
            <a:pPr algn="just"/>
            <a:endParaRPr lang="es-ES" dirty="0" smtClean="0"/>
          </a:p>
          <a:p>
            <a:pPr algn="just"/>
            <a:endParaRPr lang="es-ES" sz="900" dirty="0" smtClean="0"/>
          </a:p>
          <a:p>
            <a:endParaRPr lang="es-ES" sz="900" dirty="0" smtClean="0"/>
          </a:p>
          <a:p>
            <a:endParaRPr lang="es-ES" sz="90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a:ln/>
        </p:spPr>
      </p:sp>
      <p:sp>
        <p:nvSpPr>
          <p:cNvPr id="84995" name="2 Marcador de notas"/>
          <p:cNvSpPr>
            <a:spLocks noGrp="1"/>
          </p:cNvSpPr>
          <p:nvPr>
            <p:ph type="body" idx="1"/>
          </p:nvPr>
        </p:nvSpPr>
        <p:spPr>
          <a:noFill/>
          <a:ln/>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s-ES" sz="900" u="sng" dirty="0" smtClean="0"/>
              <a:t>Las condiciones laborales en las </a:t>
            </a:r>
            <a:r>
              <a:rPr lang="es-ES" sz="900" dirty="0" smtClean="0"/>
              <a:t>que desarrollan los trabajadores en su puesto de trabajo, es parte de la información que se complementa en</a:t>
            </a:r>
            <a:r>
              <a:rPr lang="es-ES" sz="900" baseline="0" dirty="0" smtClean="0"/>
              <a:t> la Tarea 5, sesión formativa sobre condiciones de trabajo en el ámbito de intervención. </a:t>
            </a:r>
            <a:endParaRPr lang="es-ES" sz="900" dirty="0" smtClean="0">
              <a:latin typeface="frutiger"/>
            </a:endParaRPr>
          </a:p>
          <a:p>
            <a:pPr>
              <a:spcBef>
                <a:spcPct val="0"/>
              </a:spcBef>
            </a:pPr>
            <a:endParaRPr lang="es-ES" sz="900" dirty="0" smtClean="0"/>
          </a:p>
          <a:p>
            <a:pPr>
              <a:spcBef>
                <a:spcPct val="0"/>
              </a:spcBef>
            </a:pPr>
            <a:r>
              <a:rPr lang="es-ES" sz="900" dirty="0" smtClean="0"/>
              <a:t>Las condiciones ambientales desfavorables pueden hacer aumentar el riesgo de sufrir TME.</a:t>
            </a:r>
          </a:p>
          <a:p>
            <a:pPr>
              <a:spcBef>
                <a:spcPct val="0"/>
              </a:spcBef>
            </a:pPr>
            <a:endParaRPr lang="es-ES" sz="900" b="1" dirty="0" smtClean="0"/>
          </a:p>
          <a:p>
            <a:pPr>
              <a:spcBef>
                <a:spcPct val="0"/>
              </a:spcBef>
            </a:pPr>
            <a:r>
              <a:rPr lang="es-ES" sz="900" b="1" dirty="0" smtClean="0"/>
              <a:t>Algunos ejemplos: </a:t>
            </a:r>
          </a:p>
          <a:p>
            <a:pPr>
              <a:spcBef>
                <a:spcPct val="0"/>
              </a:spcBef>
              <a:buFontTx/>
              <a:buChar char="-"/>
            </a:pPr>
            <a:r>
              <a:rPr lang="es-ES" sz="900" dirty="0" smtClean="0"/>
              <a:t>Altas o bajas temperaturas en tareas de levantamiento y transporte manual de cargas. </a:t>
            </a:r>
          </a:p>
          <a:p>
            <a:pPr>
              <a:spcBef>
                <a:spcPct val="0"/>
              </a:spcBef>
              <a:buFontTx/>
              <a:buChar char="-"/>
            </a:pPr>
            <a:r>
              <a:rPr lang="es-ES" sz="900" dirty="0" smtClean="0"/>
              <a:t>Altas temperaturas en tareas de empuje y arrastre manual de cargas. </a:t>
            </a:r>
          </a:p>
          <a:p>
            <a:pPr>
              <a:spcBef>
                <a:spcPct val="0"/>
              </a:spcBef>
              <a:buFontTx/>
              <a:buChar char="-"/>
            </a:pPr>
            <a:r>
              <a:rPr lang="es-ES" sz="900" dirty="0" smtClean="0"/>
              <a:t>Superficies húmedas pueden presentar riesgos particulares para el trabajador cuando aplican fuerzas. </a:t>
            </a:r>
          </a:p>
          <a:p>
            <a:pPr>
              <a:spcBef>
                <a:spcPct val="0"/>
              </a:spcBef>
              <a:buFontTx/>
              <a:buChar char="-"/>
            </a:pPr>
            <a:r>
              <a:rPr lang="es-ES" sz="900" dirty="0" smtClean="0"/>
              <a:t>Las vibraciones, iluminación inadecuada y ambientes fríos y calientes pueden provocar riesgos adicionales en las tareas de empuje y arrastre. </a:t>
            </a:r>
          </a:p>
          <a:p>
            <a:pPr algn="just">
              <a:spcBef>
                <a:spcPct val="0"/>
              </a:spcBef>
            </a:pPr>
            <a:endParaRPr lang="es-ES" sz="900" b="1" dirty="0" smtClean="0"/>
          </a:p>
          <a:p>
            <a:pPr algn="just">
              <a:spcBef>
                <a:spcPct val="0"/>
              </a:spcBef>
            </a:pPr>
            <a:endParaRPr lang="es-ES" sz="900" b="1" dirty="0" smtClean="0"/>
          </a:p>
          <a:p>
            <a:pPr algn="just">
              <a:spcBef>
                <a:spcPct val="0"/>
              </a:spcBef>
            </a:pPr>
            <a:r>
              <a:rPr lang="es-ES" sz="900" b="1" dirty="0" smtClean="0"/>
              <a:t>Fotografía:</a:t>
            </a:r>
            <a:r>
              <a:rPr lang="es-ES" sz="900" dirty="0" smtClean="0"/>
              <a:t> dos trabajadores dedicados al desmonte de materiales e instalaciones con amianto, están cerrando mediante un plástico grueso, las placas de uralita que desmontaron previamente. En este tipo de actividades donde existe exposición a fibras de amianto, el trabajador debe emplear equipos de protección individual, como por ejemplo, mono y calcetines desechables, guantes, gorro incorporado en el mono, mascara integral de protección de ojos, nariz y boca…, independientemente de la temperatura ambiental que haya ese día. </a:t>
            </a:r>
          </a:p>
          <a:p>
            <a:pPr algn="just">
              <a:spcBef>
                <a:spcPct val="0"/>
              </a:spcBef>
            </a:pPr>
            <a:endParaRPr lang="es-ES" sz="900" dirty="0" smtClean="0"/>
          </a:p>
          <a:p>
            <a:pPr algn="just">
              <a:spcBef>
                <a:spcPct val="0"/>
              </a:spcBef>
            </a:pPr>
            <a:r>
              <a:rPr lang="es-ES" sz="900" dirty="0" smtClean="0"/>
              <a:t>Es muy habitual que la máscara se empañe y se acumulen en su interior las gotas de sudor, que dificultan la visión, e incrementa considerablemente la sensación de calor y de disconfort general en el desarrollo de la tarea. </a:t>
            </a:r>
          </a:p>
          <a:p>
            <a:pPr algn="just">
              <a:spcBef>
                <a:spcPct val="0"/>
              </a:spcBef>
            </a:pPr>
            <a:endParaRPr lang="es-ES" sz="900" dirty="0" smtClean="0"/>
          </a:p>
          <a:p>
            <a:pPr algn="just">
              <a:spcBef>
                <a:spcPct val="0"/>
              </a:spcBef>
            </a:pPr>
            <a:r>
              <a:rPr lang="es-ES" sz="900" dirty="0" smtClean="0"/>
              <a:t>Es por esta razón, viendo el ejemplo,  que el uso del conjunto de equipos conlleva una dificultad importante de la tarea y una sudoración excesiva,… ya que los equipos de protección individual deben evitar la transpiración de la piel en este tipo de actividad laboral. </a:t>
            </a:r>
          </a:p>
        </p:txBody>
      </p:sp>
      <p:sp>
        <p:nvSpPr>
          <p:cNvPr id="84996" name="3 Marcador de número de diapositiva"/>
          <p:cNvSpPr>
            <a:spLocks noGrp="1"/>
          </p:cNvSpPr>
          <p:nvPr>
            <p:ph type="sldNum" sz="quarter" idx="5"/>
          </p:nvPr>
        </p:nvSpPr>
        <p:spPr>
          <a:noFill/>
        </p:spPr>
        <p:txBody>
          <a:bodyPr/>
          <a:lstStyle/>
          <a:p>
            <a:fld id="{23A468E0-09BF-46BE-8AF2-52D942BA563C}" type="slidenum">
              <a:rPr lang="es-ES" smtClean="0"/>
              <a:pPr/>
              <a:t>38</a:t>
            </a:fld>
            <a:endParaRPr lang="es-E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a:ln/>
        </p:spPr>
      </p:sp>
      <p:sp>
        <p:nvSpPr>
          <p:cNvPr id="152579" name="2 Marcador de notas"/>
          <p:cNvSpPr>
            <a:spLocks noGrp="1"/>
          </p:cNvSpPr>
          <p:nvPr>
            <p:ph type="body" idx="1"/>
          </p:nvPr>
        </p:nvSpPr>
        <p:spPr>
          <a:ln/>
        </p:spPr>
        <p:txBody>
          <a:bodyPr/>
          <a:lstStyle/>
          <a:p>
            <a:pPr algn="just">
              <a:spcBef>
                <a:spcPct val="0"/>
              </a:spcBef>
              <a:defRPr/>
            </a:pPr>
            <a:r>
              <a:rPr lang="es-ES" sz="1000" dirty="0" smtClean="0">
                <a:latin typeface="frutiger"/>
              </a:rPr>
              <a:t>La diapositiva destaca aquellos factores psicosociales que podrían actuar directamente,</a:t>
            </a:r>
            <a:r>
              <a:rPr lang="es-ES" sz="1000" baseline="0" dirty="0" smtClean="0">
                <a:latin typeface="frutiger"/>
              </a:rPr>
              <a:t> en combinación con </a:t>
            </a:r>
            <a:r>
              <a:rPr lang="es-ES" sz="1000" dirty="0" smtClean="0">
                <a:latin typeface="frutiger"/>
              </a:rPr>
              <a:t>los factores de riesgo biomecánicos, provocando la aparición de TME. </a:t>
            </a:r>
          </a:p>
          <a:p>
            <a:pPr algn="just">
              <a:spcBef>
                <a:spcPct val="0"/>
              </a:spcBef>
              <a:defRPr/>
            </a:pPr>
            <a:endParaRPr lang="es-ES" sz="1000" dirty="0" smtClean="0">
              <a:latin typeface="frutiger"/>
            </a:endParaRPr>
          </a:p>
          <a:p>
            <a:pPr marL="0" marR="0" indent="0" algn="just" defTabSz="914400" rtl="0" eaLnBrk="1" fontAlgn="auto" latinLnBrk="0" hangingPunct="1">
              <a:lnSpc>
                <a:spcPct val="100000"/>
              </a:lnSpc>
              <a:spcBef>
                <a:spcPct val="0"/>
              </a:spcBef>
              <a:spcAft>
                <a:spcPts val="0"/>
              </a:spcAft>
              <a:buClrTx/>
              <a:buSzTx/>
              <a:buFontTx/>
              <a:buNone/>
              <a:tabLst/>
              <a:defRPr/>
            </a:pPr>
            <a:r>
              <a:rPr lang="es-ES" sz="1000" u="sng" dirty="0" smtClean="0"/>
              <a:t>Las características laborales </a:t>
            </a:r>
            <a:r>
              <a:rPr lang="es-ES" sz="1000" dirty="0" smtClean="0"/>
              <a:t>que desarrollan los trabajadores en su puesto de trabajo, es parte de la información a recoger en el cuestionario de factores de riesgo y daños, pregunta 3 a 5. Esta información se complementa en</a:t>
            </a:r>
            <a:r>
              <a:rPr lang="es-ES" sz="1000" baseline="0" dirty="0" smtClean="0"/>
              <a:t> la Tarea 5, sesión formativa sobre condiciones de trabajo en el ámbito de intervención. </a:t>
            </a:r>
            <a:endParaRPr lang="es-ES" sz="1000" dirty="0" smtClean="0">
              <a:latin typeface="frutiger"/>
            </a:endParaRPr>
          </a:p>
          <a:p>
            <a:pPr algn="just">
              <a:spcBef>
                <a:spcPct val="0"/>
              </a:spcBef>
              <a:defRPr/>
            </a:pPr>
            <a:endParaRPr lang="es-ES" sz="1000" dirty="0" smtClean="0">
              <a:latin typeface="frutiger"/>
            </a:endParaRPr>
          </a:p>
          <a:p>
            <a:pPr algn="just">
              <a:spcBef>
                <a:spcPct val="0"/>
              </a:spcBef>
              <a:defRPr/>
            </a:pPr>
            <a:r>
              <a:rPr lang="es-ES" sz="1000" dirty="0" smtClean="0">
                <a:latin typeface="frutiger"/>
              </a:rPr>
              <a:t>Cuando nos referimos a FACTORES psicosociales, estamos hablando tal y como recoge el </a:t>
            </a:r>
            <a:r>
              <a:rPr lang="es-ES" sz="1000" b="1" dirty="0" smtClean="0">
                <a:latin typeface="frutiger"/>
              </a:rPr>
              <a:t>Método </a:t>
            </a:r>
            <a:r>
              <a:rPr lang="es-ES" sz="1000" b="1" dirty="0" err="1" smtClean="0">
                <a:latin typeface="frutiger"/>
              </a:rPr>
              <a:t>CoPsoQ</a:t>
            </a:r>
            <a:r>
              <a:rPr lang="es-ES" sz="1000" b="1" dirty="0" smtClean="0">
                <a:latin typeface="frutiger"/>
              </a:rPr>
              <a:t> Istas 21 (Versión 1.5) </a:t>
            </a:r>
            <a:r>
              <a:rPr lang="es-ES" sz="1000" dirty="0" smtClean="0">
                <a:latin typeface="frutiger"/>
              </a:rPr>
              <a:t>para la evaluación en profundidad de los Riesgos psicosociales en el ámbito laboral (NTP 703), de las siguientes dimensiones:</a:t>
            </a:r>
            <a:endParaRPr lang="es-ES" sz="1000" i="1" dirty="0" smtClean="0">
              <a:latin typeface="frutiger"/>
            </a:endParaRPr>
          </a:p>
          <a:p>
            <a:pPr algn="just">
              <a:spcBef>
                <a:spcPct val="0"/>
              </a:spcBef>
              <a:defRPr/>
            </a:pPr>
            <a:endParaRPr lang="es-ES" sz="1000" i="1" dirty="0" smtClean="0">
              <a:latin typeface="frutiger"/>
            </a:endParaRPr>
          </a:p>
          <a:p>
            <a:pPr marL="228600" indent="-228600" algn="just">
              <a:spcBef>
                <a:spcPct val="0"/>
              </a:spcBef>
              <a:buFontTx/>
              <a:buAutoNum type="alphaLcParenR"/>
              <a:defRPr/>
            </a:pPr>
            <a:r>
              <a:rPr lang="es-ES" sz="1000" u="sng" dirty="0" smtClean="0">
                <a:latin typeface="frutiger"/>
              </a:rPr>
              <a:t>Exigencias psicológicas del trabajo</a:t>
            </a:r>
            <a:r>
              <a:rPr lang="es-ES" sz="1000" dirty="0" smtClean="0">
                <a:latin typeface="frutiger"/>
              </a:rPr>
              <a:t>, que tienen un componente cuantitativo y otro cualitativo. Recoge las exigencias cuantitativas, cognitivas, emocionales, de esconder emociones, y sensoriales. </a:t>
            </a:r>
          </a:p>
          <a:p>
            <a:pPr marL="228600" indent="-228600" algn="just">
              <a:spcBef>
                <a:spcPct val="0"/>
              </a:spcBef>
              <a:buFontTx/>
              <a:buAutoNum type="alphaLcParenR"/>
              <a:defRPr/>
            </a:pPr>
            <a:r>
              <a:rPr lang="es-ES" sz="1000" u="sng" dirty="0" smtClean="0">
                <a:latin typeface="frutiger"/>
              </a:rPr>
              <a:t>Trabajo activo y desarrollo de habilidades</a:t>
            </a:r>
            <a:r>
              <a:rPr lang="es-ES" sz="1000" dirty="0" smtClean="0">
                <a:latin typeface="frutiger"/>
              </a:rPr>
              <a:t>, que constituyen aspectos positivos del trabajo. Recoge la influencia en el trabajo, posibilidades de desarrollo, control sobre el tiempo de trabajo, sentido del trabajo, e integración en la empresa. </a:t>
            </a:r>
          </a:p>
          <a:p>
            <a:pPr marL="228600" indent="-228600" algn="just">
              <a:spcBef>
                <a:spcPct val="0"/>
              </a:spcBef>
              <a:buFontTx/>
              <a:buAutoNum type="alphaLcParenR"/>
              <a:defRPr/>
            </a:pPr>
            <a:r>
              <a:rPr lang="es-ES" sz="1000" u="sng" dirty="0" smtClean="0">
                <a:latin typeface="frutiger"/>
              </a:rPr>
              <a:t>Apoyo social en la empresa y calidad de liderazgo</a:t>
            </a:r>
            <a:r>
              <a:rPr lang="es-ES" sz="1000" dirty="0" smtClean="0">
                <a:latin typeface="frutiger"/>
              </a:rPr>
              <a:t>. Recoge previsibilidad, claridad de rol, conflicto de rol, calidad de liderazgo, refuerzo, apoyo social, posibilidades de relación social, y sentimiento de grupo. </a:t>
            </a:r>
          </a:p>
          <a:p>
            <a:pPr marL="228600" indent="-228600" algn="just">
              <a:spcBef>
                <a:spcPct val="0"/>
              </a:spcBef>
              <a:buFontTx/>
              <a:buAutoNum type="alphaLcParenR"/>
              <a:defRPr/>
            </a:pPr>
            <a:r>
              <a:rPr lang="es-ES" sz="1000" u="sng" dirty="0" smtClean="0">
                <a:latin typeface="frutiger"/>
              </a:rPr>
              <a:t>Compensaciones del empleo</a:t>
            </a:r>
            <a:r>
              <a:rPr lang="es-ES" sz="1000" dirty="0" smtClean="0">
                <a:latin typeface="frutiger"/>
              </a:rPr>
              <a:t>. Recoge inseguridad en el empleo y estima.  </a:t>
            </a:r>
          </a:p>
          <a:p>
            <a:pPr marL="228600" indent="-228600" algn="just">
              <a:spcBef>
                <a:spcPct val="0"/>
              </a:spcBef>
              <a:buFontTx/>
              <a:buAutoNum type="alphaLcParenR"/>
              <a:defRPr/>
            </a:pPr>
            <a:r>
              <a:rPr lang="es-ES" sz="1000" u="sng" dirty="0" smtClean="0">
                <a:latin typeface="frutiger"/>
              </a:rPr>
              <a:t>Doble presencia</a:t>
            </a:r>
            <a:r>
              <a:rPr lang="es-ES" sz="1000" dirty="0" smtClean="0">
                <a:latin typeface="frutiger"/>
              </a:rPr>
              <a:t>. </a:t>
            </a:r>
          </a:p>
          <a:p>
            <a:pPr algn="just">
              <a:spcBef>
                <a:spcPct val="0"/>
              </a:spcBef>
              <a:defRPr/>
            </a:pPr>
            <a:endParaRPr lang="es-ES" sz="1000" dirty="0" smtClean="0">
              <a:latin typeface="frutiger"/>
            </a:endParaRPr>
          </a:p>
        </p:txBody>
      </p:sp>
      <p:sp>
        <p:nvSpPr>
          <p:cNvPr id="86020" name="3 Marcador de número de diapositiva"/>
          <p:cNvSpPr>
            <a:spLocks noGrp="1"/>
          </p:cNvSpPr>
          <p:nvPr>
            <p:ph type="sldNum" sz="quarter" idx="5"/>
          </p:nvPr>
        </p:nvSpPr>
        <p:spPr>
          <a:noFill/>
        </p:spPr>
        <p:txBody>
          <a:bodyPr/>
          <a:lstStyle/>
          <a:p>
            <a:fld id="{FEF74019-2B89-4B72-B3D2-E78EB5EACD1D}" type="slidenum">
              <a:rPr lang="es-ES" smtClean="0"/>
              <a:pPr/>
              <a:t>39</a:t>
            </a:fld>
            <a:endParaRPr lang="es-E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a:ln/>
        </p:spPr>
      </p:sp>
      <p:sp>
        <p:nvSpPr>
          <p:cNvPr id="87043" name="2 Marcador de notas"/>
          <p:cNvSpPr>
            <a:spLocks noGrp="1"/>
          </p:cNvSpPr>
          <p:nvPr>
            <p:ph type="body" idx="1"/>
          </p:nvPr>
        </p:nvSpPr>
        <p:spPr>
          <a:noFill/>
          <a:ln/>
        </p:spPr>
        <p:txBody>
          <a:bodyPr/>
          <a:lstStyle/>
          <a:p>
            <a:pPr algn="just">
              <a:spcBef>
                <a:spcPct val="0"/>
              </a:spcBef>
            </a:pPr>
            <a:r>
              <a:rPr lang="es-ES" sz="800" u="sng" dirty="0" smtClean="0"/>
              <a:t>Las características de los trabajadores </a:t>
            </a:r>
            <a:r>
              <a:rPr lang="es-ES" sz="800" dirty="0" smtClean="0"/>
              <a:t>que desarrollan los trabajadores</a:t>
            </a:r>
            <a:r>
              <a:rPr lang="es-ES" sz="800" baseline="0" dirty="0" smtClean="0"/>
              <a:t> en su </a:t>
            </a:r>
            <a:r>
              <a:rPr lang="es-ES" sz="800" dirty="0" smtClean="0"/>
              <a:t>puesto de trabajo, es parte de la información a recoger en el cuestionario de factores de riesgo y daños, pregunta 1 y 2. </a:t>
            </a:r>
          </a:p>
          <a:p>
            <a:pPr algn="just">
              <a:spcBef>
                <a:spcPct val="0"/>
              </a:spcBef>
            </a:pPr>
            <a:endParaRPr lang="es-ES" sz="800" dirty="0" smtClean="0"/>
          </a:p>
          <a:p>
            <a:pPr algn="just">
              <a:spcBef>
                <a:spcPct val="0"/>
              </a:spcBef>
            </a:pPr>
            <a:r>
              <a:rPr lang="es-ES" sz="800" b="1" dirty="0" smtClean="0"/>
              <a:t>La labor del Grupo Ergo es el análisis de resultados del cuestionario, a nivel colectivo</a:t>
            </a:r>
            <a:r>
              <a:rPr lang="es-ES" sz="800" b="1" baseline="0" dirty="0" smtClean="0"/>
              <a:t> p</a:t>
            </a:r>
            <a:r>
              <a:rPr lang="es-ES" sz="800" b="1" dirty="0" smtClean="0"/>
              <a:t>or puesto/colectivo. </a:t>
            </a:r>
            <a:endParaRPr lang="es-ES" sz="800" dirty="0" smtClean="0"/>
          </a:p>
          <a:p>
            <a:pPr algn="just">
              <a:spcBef>
                <a:spcPct val="0"/>
              </a:spcBef>
            </a:pPr>
            <a:endParaRPr lang="es-ES" sz="800" b="1" dirty="0" smtClean="0"/>
          </a:p>
          <a:p>
            <a:pPr algn="just">
              <a:spcBef>
                <a:spcPct val="0"/>
              </a:spcBef>
            </a:pPr>
            <a:r>
              <a:rPr lang="es-ES" sz="800" u="sng" dirty="0" smtClean="0"/>
              <a:t>Tratamiento del Trabajador especialmente sensible</a:t>
            </a:r>
          </a:p>
          <a:p>
            <a:pPr algn="just">
              <a:spcBef>
                <a:spcPct val="0"/>
              </a:spcBef>
            </a:pPr>
            <a:r>
              <a:rPr lang="es-ES" sz="800" b="1" dirty="0" smtClean="0"/>
              <a:t>El artículo 25 de la LPRL</a:t>
            </a:r>
            <a:r>
              <a:rPr lang="es-ES" sz="800" dirty="0" smtClean="0"/>
              <a:t>, establece que </a:t>
            </a:r>
            <a:r>
              <a:rPr lang="es-ES" sz="800" i="1" dirty="0" smtClean="0"/>
              <a:t>“el empresario garantizará de manera específica la protección de los trabajadores que, por sus propias características personales o estado biológico conocido, incluidos aquellos que tengan reconocida la situación de discapacidad física, psíquica o sensorial, sean </a:t>
            </a:r>
            <a:r>
              <a:rPr lang="es-ES" sz="800" b="1" i="1" dirty="0" smtClean="0"/>
              <a:t>especialmente sensibles </a:t>
            </a:r>
            <a:r>
              <a:rPr lang="es-ES" sz="800" i="1" dirty="0" smtClean="0"/>
              <a:t>a los riesgos derivados del trabajo”.  </a:t>
            </a:r>
          </a:p>
          <a:p>
            <a:pPr algn="just">
              <a:spcBef>
                <a:spcPct val="0"/>
              </a:spcBef>
            </a:pPr>
            <a:r>
              <a:rPr lang="es-ES" sz="800" dirty="0" smtClean="0"/>
              <a:t>“A tal fin, deberá tener en cuenta dichos aspectos en las evaluaciones de los riesgos y, en función de éstas, adoptará las medidas preventivas y de protección necesarias”.</a:t>
            </a:r>
          </a:p>
          <a:p>
            <a:pPr algn="just">
              <a:spcBef>
                <a:spcPct val="0"/>
              </a:spcBef>
            </a:pPr>
            <a:endParaRPr lang="es-ES" sz="800" dirty="0" smtClean="0"/>
          </a:p>
          <a:p>
            <a:pPr algn="just">
              <a:spcBef>
                <a:spcPct val="0"/>
              </a:spcBef>
            </a:pPr>
            <a:r>
              <a:rPr lang="es-ES" sz="800" dirty="0" smtClean="0"/>
              <a:t>Dicho esto, el Grupo Ergo intervendrá sobre todas aquellas deficiencias con prioridad identificadas en el cuestionario en cada puesto</a:t>
            </a:r>
            <a:r>
              <a:rPr lang="es-ES" sz="800" baseline="0" dirty="0" smtClean="0"/>
              <a:t> de trabajo por </a:t>
            </a:r>
            <a:r>
              <a:rPr lang="es-ES" sz="800" dirty="0" smtClean="0"/>
              <a:t>colectivo homogéneo, dejando en manos del Servicio de prevención (y demás agentes implicados en la prevención de riesgos laborales en la empresa), la adaptación del puesto que desempeña el trabajador especialmente sensible (tratamiento individual). </a:t>
            </a:r>
          </a:p>
          <a:p>
            <a:pPr algn="just">
              <a:spcBef>
                <a:spcPct val="0"/>
              </a:spcBef>
            </a:pPr>
            <a:endParaRPr lang="es-ES" sz="800" dirty="0" smtClean="0"/>
          </a:p>
          <a:p>
            <a:pPr algn="just">
              <a:spcBef>
                <a:spcPct val="0"/>
              </a:spcBef>
            </a:pPr>
            <a:endParaRPr lang="es-ES" sz="800" dirty="0" smtClean="0"/>
          </a:p>
          <a:p>
            <a:pPr algn="just">
              <a:spcBef>
                <a:spcPct val="0"/>
              </a:spcBef>
            </a:pPr>
            <a:endParaRPr lang="es-ES" sz="800" dirty="0" smtClean="0"/>
          </a:p>
        </p:txBody>
      </p:sp>
      <p:sp>
        <p:nvSpPr>
          <p:cNvPr id="87044" name="3 Marcador de número de diapositiva"/>
          <p:cNvSpPr>
            <a:spLocks noGrp="1"/>
          </p:cNvSpPr>
          <p:nvPr>
            <p:ph type="sldNum" sz="quarter" idx="5"/>
          </p:nvPr>
        </p:nvSpPr>
        <p:spPr>
          <a:noFill/>
        </p:spPr>
        <p:txBody>
          <a:bodyPr/>
          <a:lstStyle/>
          <a:p>
            <a:fld id="{681ABBC3-56D7-4C76-9F98-34D99D11EED2}" type="slidenum">
              <a:rPr lang="es-ES" smtClean="0"/>
              <a:pPr/>
              <a:t>40</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0100445-B707-4961-8A24-2B3A0C91D9D7}" type="slidenum">
              <a:rPr lang="es-ES" smtClean="0"/>
              <a:pPr/>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8547" name="2 Marcador de notas"/>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r>
              <a:rPr lang="es-ES" sz="800" b="1" dirty="0" smtClean="0"/>
              <a:t>Por ejemplo, utilizando la fotografía de la diapositiva, vamos a ver cuales serían las variables que determinan la importancia del riesgo. </a:t>
            </a:r>
          </a:p>
          <a:p>
            <a:pPr algn="just">
              <a:spcBef>
                <a:spcPct val="0"/>
              </a:spcBef>
            </a:pPr>
            <a:r>
              <a:rPr lang="es-ES" sz="800" dirty="0" smtClean="0"/>
              <a:t>En la diapositiva, el trabajador está cogiendo las cuerdas del polipasto al palet a transportar. El hecho de agarrar las cuerdas al palet, constituye una acción dentro de la tarea de carga del camión. Cada palet que se carga en el camión con ayuda del polipasto, conlleva un tiempo aproximado de 15 minutos (ciclo de trabajo). A lo largo de la jornada se realizan unas 20 cargas de </a:t>
            </a:r>
            <a:r>
              <a:rPr lang="es-ES" sz="800" dirty="0" err="1" smtClean="0"/>
              <a:t>palets</a:t>
            </a:r>
            <a:r>
              <a:rPr lang="es-ES" sz="800" dirty="0" smtClean="0"/>
              <a:t> en el camión. </a:t>
            </a:r>
          </a:p>
          <a:p>
            <a:pPr algn="just">
              <a:spcBef>
                <a:spcPct val="0"/>
              </a:spcBef>
            </a:pPr>
            <a:r>
              <a:rPr lang="es-ES" sz="800" dirty="0" smtClean="0"/>
              <a:t>El trabajador en la fotografía vemos que no cuenta con suficiente espacio para moverse, y adopta una postura forzada de espalda, ya que debe inclinar el tronco hacia delante y hacia el lado al mismo tiempo, teniendo incluso que elevar la pierna para mantener el equilibrio corporal. </a:t>
            </a:r>
          </a:p>
          <a:p>
            <a:pPr algn="just">
              <a:spcBef>
                <a:spcPct val="0"/>
              </a:spcBef>
            </a:pPr>
            <a:endParaRPr lang="es-ES" sz="800" b="1" dirty="0" smtClean="0"/>
          </a:p>
          <a:p>
            <a:pPr algn="just">
              <a:spcBef>
                <a:spcPct val="0"/>
              </a:spcBef>
            </a:pPr>
            <a:r>
              <a:rPr lang="es-ES" sz="800" b="1" dirty="0" smtClean="0"/>
              <a:t>- </a:t>
            </a:r>
            <a:r>
              <a:rPr lang="es-ES" sz="800" b="1" u="sng" dirty="0" smtClean="0"/>
              <a:t>La intensidad </a:t>
            </a:r>
            <a:r>
              <a:rPr lang="es-ES" sz="800" dirty="0" smtClean="0"/>
              <a:t>cuantifica la amplitud de la fuerza, movimiento o postura corporal, y vibración, y dispone de las correspondientes unidades de medida: Fuerza en </a:t>
            </a:r>
            <a:r>
              <a:rPr lang="es-ES" sz="800" dirty="0" err="1" smtClean="0"/>
              <a:t>newtons</a:t>
            </a:r>
            <a:r>
              <a:rPr lang="es-ES" sz="800" dirty="0" smtClean="0"/>
              <a:t>; Movimiento o postura corporal, en grados de rotación o inclinación (desde la posición neutra de la zona corporal); y Vibración en m/s</a:t>
            </a:r>
            <a:r>
              <a:rPr lang="es-ES" sz="800" baseline="30000" dirty="0" smtClean="0"/>
              <a:t>2</a:t>
            </a:r>
            <a:r>
              <a:rPr lang="es-ES" sz="800" dirty="0" smtClean="0"/>
              <a:t> de aceleración. </a:t>
            </a:r>
            <a:endParaRPr lang="es-ES" sz="800" b="1" dirty="0" smtClean="0"/>
          </a:p>
          <a:p>
            <a:pPr algn="just">
              <a:spcBef>
                <a:spcPct val="0"/>
              </a:spcBef>
            </a:pPr>
            <a:r>
              <a:rPr lang="es-ES" sz="800" dirty="0" smtClean="0"/>
              <a:t>En nuestro ejemplo, emplearíamos los grados de inclinación de la espalda o tronco, en cuanto a la inclinación hacia delante, y la inclinación hacia el lado. </a:t>
            </a:r>
          </a:p>
          <a:p>
            <a:pPr algn="just">
              <a:spcBef>
                <a:spcPct val="0"/>
              </a:spcBef>
            </a:pPr>
            <a:endParaRPr lang="es-ES" sz="800" b="1" dirty="0" smtClean="0"/>
          </a:p>
          <a:p>
            <a:pPr algn="just">
              <a:spcBef>
                <a:spcPct val="0"/>
              </a:spcBef>
            </a:pPr>
            <a:r>
              <a:rPr lang="es-ES" sz="800" b="1" dirty="0" smtClean="0"/>
              <a:t>- </a:t>
            </a:r>
            <a:r>
              <a:rPr lang="es-ES" sz="800" b="1" u="sng" dirty="0" smtClean="0"/>
              <a:t>La repetición </a:t>
            </a:r>
            <a:r>
              <a:rPr lang="es-ES" sz="800" dirty="0" smtClean="0"/>
              <a:t>es la frecuencia con que se repite la manipulación, movimiento o postura corporal, o la exposición a vibración mecánicas (veces que usa una herramienta mecánica).</a:t>
            </a:r>
          </a:p>
          <a:p>
            <a:pPr algn="just">
              <a:spcBef>
                <a:spcPct val="0"/>
              </a:spcBef>
            </a:pPr>
            <a:r>
              <a:rPr lang="es-ES" sz="800" dirty="0" smtClean="0"/>
              <a:t>Siguiendo con nuestro ejemplo de la fotografía, tendríamos que conocer cuantas veces en la jornada, el trabajador debe coger las cuerdas al palet en estas mismas condiciones de trabajo (espacio para moverse, altura del material paletizado…), o bien, el número de veces que el trabajador repite el ciclo de trabajo de transportar el palet en el total de la jornada de trabajo. En nuestro caso el ciclo de trabajo se repite unas 20 veces en una jornada de 8 horas, por lo que el trabajador debe realizar esta postura al menos 20 veces (cada vez que coge las cuerdas al palet). </a:t>
            </a:r>
          </a:p>
          <a:p>
            <a:pPr algn="just">
              <a:spcBef>
                <a:spcPct val="0"/>
              </a:spcBef>
            </a:pPr>
            <a:endParaRPr lang="es-ES" sz="800" b="1" dirty="0" smtClean="0"/>
          </a:p>
          <a:p>
            <a:pPr algn="just">
              <a:spcBef>
                <a:spcPct val="0"/>
              </a:spcBef>
            </a:pPr>
            <a:r>
              <a:rPr lang="es-ES" sz="800" b="1" dirty="0" smtClean="0"/>
              <a:t>- </a:t>
            </a:r>
            <a:r>
              <a:rPr lang="es-ES" sz="800" b="1" u="sng" dirty="0" smtClean="0"/>
              <a:t>La duración</a:t>
            </a:r>
            <a:r>
              <a:rPr lang="es-ES" sz="800" u="sng" dirty="0" smtClean="0"/>
              <a:t> </a:t>
            </a:r>
            <a:r>
              <a:rPr lang="es-ES" sz="800" dirty="0" smtClean="0"/>
              <a:t>corresponde al tiempo de exposición del trabajador al factor de riesgo. </a:t>
            </a:r>
          </a:p>
          <a:p>
            <a:pPr algn="just">
              <a:spcBef>
                <a:spcPct val="0"/>
              </a:spcBef>
            </a:pPr>
            <a:r>
              <a:rPr lang="es-ES" sz="800" dirty="0" smtClean="0"/>
              <a:t>En nuestro ejemplo, deberemos conocer cual es la duración de la exposición al factor de riesgo (por ejemplo, postura adoptada durante 1 minutos en un ciclo de trabajo de 15 minutos), que se repite un total de 20 veces en la jornada. Teniendo en cuenta la frecuencia de repetición del ciclo de trabajo en la jornada de trabajo, si multiplicamos el nº de veces que se repite en la jornada, obtenemos un cálculo aproximado del tiempo de la jornada de trabajo en la que el trabajador adopta esta postura forzada. </a:t>
            </a:r>
          </a:p>
          <a:p>
            <a:pPr algn="just">
              <a:spcBef>
                <a:spcPct val="0"/>
              </a:spcBef>
            </a:pPr>
            <a:r>
              <a:rPr lang="es-ES" sz="800" dirty="0" smtClean="0"/>
              <a:t>20 x 15 = 300 min desarrollando el mismo ciclo de trabajo de carga del camión en el total de la jornada (480 min).</a:t>
            </a:r>
          </a:p>
          <a:p>
            <a:pPr algn="just">
              <a:spcBef>
                <a:spcPct val="0"/>
              </a:spcBef>
            </a:pPr>
            <a:r>
              <a:rPr lang="es-ES" sz="800" dirty="0" smtClean="0"/>
              <a:t>20 x 1 = 20 minutos de la jornada adoptando esta postura, en secuencias de 1 minuto cada vez, separados al menos por 14 minutos, hasta su nueva repetición. </a:t>
            </a:r>
          </a:p>
          <a:p>
            <a:pPr algn="just">
              <a:spcBef>
                <a:spcPct val="0"/>
              </a:spcBef>
            </a:pPr>
            <a:endParaRPr lang="es-ES" sz="1000" dirty="0" smtClean="0"/>
          </a:p>
        </p:txBody>
      </p:sp>
      <p:sp>
        <p:nvSpPr>
          <p:cNvPr id="1085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53DD1F-8EAE-433D-A170-82FC1022EA86}" type="slidenum">
              <a:rPr lang="es-ES" smtClean="0"/>
              <a:pPr/>
              <a:t>41</a:t>
            </a:fld>
            <a:endParaRPr lang="es-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Tarea 10, Manual del Método ERGOPAR V2.0</a:t>
            </a:r>
            <a:endParaRPr lang="es-ES" dirty="0"/>
          </a:p>
        </p:txBody>
      </p:sp>
      <p:sp>
        <p:nvSpPr>
          <p:cNvPr id="4" name="3 Marcador de número de diapositiva"/>
          <p:cNvSpPr>
            <a:spLocks noGrp="1"/>
          </p:cNvSpPr>
          <p:nvPr>
            <p:ph type="sldNum" sz="quarter" idx="10"/>
          </p:nvPr>
        </p:nvSpPr>
        <p:spPr/>
        <p:txBody>
          <a:bodyPr/>
          <a:lstStyle/>
          <a:p>
            <a:fld id="{90100445-B707-4961-8A24-2B3A0C91D9D7}" type="slidenum">
              <a:rPr lang="es-ES" smtClean="0"/>
              <a:pPr/>
              <a:t>42</a:t>
            </a:fld>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dirty="0" smtClean="0"/>
              <a:t>El docente debe conocer el contenido de la lista orientativa de situaciones de riesgos que contiene el Manual del Método ERGOPAR</a:t>
            </a:r>
            <a:r>
              <a:rPr lang="es-ES" sz="1200" b="1" baseline="0" dirty="0" smtClean="0"/>
              <a:t> </a:t>
            </a:r>
            <a:r>
              <a:rPr lang="es-ES" sz="1200" b="1" dirty="0" smtClean="0"/>
              <a:t>V2.0,</a:t>
            </a:r>
            <a:r>
              <a:rPr lang="es-ES" sz="1200" b="1" baseline="0" dirty="0" smtClean="0"/>
              <a:t> en su anexo 10.</a:t>
            </a:r>
            <a:r>
              <a:rPr lang="es-ES" sz="1200" b="1" dirty="0" smtClean="0"/>
              <a:t> </a:t>
            </a:r>
            <a:r>
              <a:rPr lang="es-ES" sz="1200" dirty="0" smtClean="0"/>
              <a:t>En las siguientes prácticas, el docente utilizará su contenido e fomentará su uso</a:t>
            </a:r>
            <a:r>
              <a:rPr lang="es-ES" sz="1200" baseline="0" dirty="0" smtClean="0"/>
              <a:t> </a:t>
            </a:r>
            <a:r>
              <a:rPr lang="es-ES" sz="1200" dirty="0" smtClean="0"/>
              <a:t>entre los miembros del Grupo Ergo, con el fin de que se familiaricen con su contenido. </a:t>
            </a:r>
            <a:endParaRPr lang="es-ES" sz="1200" b="1" dirty="0" smtClean="0"/>
          </a:p>
          <a:p>
            <a:endParaRPr lang="es-ES" dirty="0"/>
          </a:p>
        </p:txBody>
      </p:sp>
      <p:sp>
        <p:nvSpPr>
          <p:cNvPr id="4" name="3 Marcador de número de diapositiva"/>
          <p:cNvSpPr>
            <a:spLocks noGrp="1"/>
          </p:cNvSpPr>
          <p:nvPr>
            <p:ph type="sldNum" sz="quarter" idx="10"/>
          </p:nvPr>
        </p:nvSpPr>
        <p:spPr/>
        <p:txBody>
          <a:bodyPr/>
          <a:lstStyle/>
          <a:p>
            <a:fld id="{90100445-B707-4961-8A24-2B3A0C91D9D7}" type="slidenum">
              <a:rPr lang="es-ES" smtClean="0"/>
              <a:pPr/>
              <a:t>43</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En este apartado será necesario incorporar material</a:t>
            </a:r>
            <a:r>
              <a:rPr lang="es-ES" sz="1200" baseline="0" dirty="0" smtClean="0"/>
              <a:t> audiovisual que permita visualizar posibles medidas preventivas a implementar en los puestos de trabajo. </a:t>
            </a:r>
            <a:endParaRPr lang="es-ES" sz="1200" dirty="0" smtClean="0"/>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90100445-B707-4961-8A24-2B3A0C91D9D7}" type="slidenum">
              <a:rPr lang="es-ES" smtClean="0"/>
              <a:pPr/>
              <a:t>44</a:t>
            </a:fld>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Tarea 12 y 13 del Manual del Método ERGOPAR V2.0. </a:t>
            </a:r>
            <a:endParaRPr lang="es-ES" dirty="0"/>
          </a:p>
        </p:txBody>
      </p:sp>
      <p:sp>
        <p:nvSpPr>
          <p:cNvPr id="4" name="3 Marcador de número de diapositiva"/>
          <p:cNvSpPr>
            <a:spLocks noGrp="1"/>
          </p:cNvSpPr>
          <p:nvPr>
            <p:ph type="sldNum" sz="quarter" idx="10"/>
          </p:nvPr>
        </p:nvSpPr>
        <p:spPr/>
        <p:txBody>
          <a:bodyPr/>
          <a:lstStyle/>
          <a:p>
            <a:fld id="{90100445-B707-4961-8A24-2B3A0C91D9D7}" type="slidenum">
              <a:rPr lang="es-ES" smtClean="0"/>
              <a:pPr/>
              <a:t>45</a:t>
            </a:fld>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mtClean="0"/>
              <a:t>Tarea 15 del </a:t>
            </a:r>
            <a:r>
              <a:rPr lang="es-ES" dirty="0" smtClean="0"/>
              <a:t>Manual del Método ERGOPAR V2.0. </a:t>
            </a:r>
            <a:endParaRPr lang="es-ES" dirty="0"/>
          </a:p>
        </p:txBody>
      </p:sp>
      <p:sp>
        <p:nvSpPr>
          <p:cNvPr id="4" name="3 Marcador de número de diapositiva"/>
          <p:cNvSpPr>
            <a:spLocks noGrp="1"/>
          </p:cNvSpPr>
          <p:nvPr>
            <p:ph type="sldNum" sz="quarter" idx="10"/>
          </p:nvPr>
        </p:nvSpPr>
        <p:spPr/>
        <p:txBody>
          <a:bodyPr/>
          <a:lstStyle/>
          <a:p>
            <a:fld id="{90100445-B707-4961-8A24-2B3A0C91D9D7}" type="slidenum">
              <a:rPr lang="es-ES" smtClean="0"/>
              <a:pPr/>
              <a:t>46</a:t>
            </a:fld>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En este apartado el</a:t>
            </a:r>
            <a:r>
              <a:rPr lang="es-ES" baseline="0" dirty="0" smtClean="0"/>
              <a:t> docente deberá incorporar vídeos del sector de actividad en el que se pretende aplicar el Método ERGOPAR. </a:t>
            </a:r>
          </a:p>
          <a:p>
            <a:pPr algn="just">
              <a:spcBef>
                <a:spcPct val="0"/>
              </a:spcBef>
            </a:pPr>
            <a:endParaRPr lang="es-ES" sz="1200" dirty="0" smtClean="0"/>
          </a:p>
          <a:p>
            <a:pPr algn="just">
              <a:spcBef>
                <a:spcPct val="0"/>
              </a:spcBef>
            </a:pPr>
            <a:r>
              <a:rPr lang="es-ES" sz="1200" dirty="0" smtClean="0"/>
              <a:t>Este apartado pretende ser práctico. En general en este bloque, el Grupo Ergo </a:t>
            </a:r>
            <a:r>
              <a:rPr lang="es-ES" sz="1200" b="1" dirty="0" smtClean="0"/>
              <a:t>identificará causas de los riesgos ergonómicos (condiciones de trabajo con deficiencias ergonómicas) y buscará medidas preventivas</a:t>
            </a:r>
            <a:r>
              <a:rPr lang="es-ES" sz="1200" dirty="0" smtClean="0"/>
              <a:t> que eviten o al menos reduzcan el riesgo ergonómico y con ello, la probabilidad de sufrir trastornos musculoesqueléticos de origen laboral. </a:t>
            </a:r>
          </a:p>
          <a:p>
            <a:pPr algn="just">
              <a:spcBef>
                <a:spcPct val="0"/>
              </a:spcBef>
            </a:pPr>
            <a:endParaRPr lang="es-ES" sz="1200" dirty="0" smtClean="0"/>
          </a:p>
          <a:p>
            <a:pPr algn="just">
              <a:spcBef>
                <a:spcPct val="0"/>
              </a:spcBef>
            </a:pPr>
            <a:r>
              <a:rPr lang="es-ES" sz="1200" dirty="0" smtClean="0"/>
              <a:t>El docente debe dinamizar las actividades prácticas, fomentando la participación de todos los asistentes a la sesión, y finalmente describiendo las conclusiones para cada situación de riesgo ergonómico. </a:t>
            </a:r>
          </a:p>
          <a:p>
            <a:pPr algn="just">
              <a:spcBef>
                <a:spcPct val="0"/>
              </a:spcBef>
            </a:pPr>
            <a:endParaRPr lang="es-ES" sz="1200" dirty="0" smtClean="0"/>
          </a:p>
          <a:p>
            <a:pPr algn="just">
              <a:spcBef>
                <a:spcPct val="0"/>
              </a:spcBef>
            </a:pPr>
            <a:r>
              <a:rPr lang="es-ES" sz="1200" dirty="0" smtClean="0"/>
              <a:t>Respecto a los videos a incorporar en las diapositivas, el docente elegirá aquellos que considere más apropiados para el grupo, teniendo en cuenta la similitud en el desarrollo de las tareas, los factores de riesgo que más les puedan interesar, etc.</a:t>
            </a:r>
            <a:r>
              <a:rPr lang="es-ES" sz="1200" baseline="0" dirty="0" smtClean="0"/>
              <a:t> </a:t>
            </a:r>
            <a:endParaRPr lang="es-ES" sz="1200" dirty="0" smtClean="0"/>
          </a:p>
          <a:p>
            <a:endParaRPr lang="es-ES" dirty="0"/>
          </a:p>
        </p:txBody>
      </p:sp>
      <p:sp>
        <p:nvSpPr>
          <p:cNvPr id="4" name="3 Marcador de número de diapositiva"/>
          <p:cNvSpPr>
            <a:spLocks noGrp="1"/>
          </p:cNvSpPr>
          <p:nvPr>
            <p:ph type="sldNum" sz="quarter" idx="10"/>
          </p:nvPr>
        </p:nvSpPr>
        <p:spPr/>
        <p:txBody>
          <a:bodyPr/>
          <a:lstStyle/>
          <a:p>
            <a:fld id="{90100445-B707-4961-8A24-2B3A0C91D9D7}" type="slidenum">
              <a:rPr lang="es-ES" smtClean="0"/>
              <a:pPr/>
              <a:t>48</a:t>
            </a:fld>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3667" name="2 Marcador de notas"/>
          <p:cNvSpPr>
            <a:spLocks noGrp="1"/>
          </p:cNvSpPr>
          <p:nvPr>
            <p:ph type="body" idx="1"/>
          </p:nvPr>
        </p:nvSpPr>
        <p:spPr bwMode="auto">
          <a:xfrm>
            <a:off x="857047" y="4308822"/>
            <a:ext cx="5029634" cy="4114361"/>
          </a:xfrm>
          <a:noFill/>
        </p:spPr>
        <p:txBody>
          <a:bodyPr wrap="square" numCol="1" anchor="t" anchorCtr="0" compatLnSpc="1">
            <a:prstTxWarp prst="textNoShape">
              <a:avLst/>
            </a:prstTxWarp>
          </a:bodyPr>
          <a:lstStyle/>
          <a:p>
            <a:pPr algn="just">
              <a:spcBef>
                <a:spcPct val="0"/>
              </a:spcBef>
            </a:pPr>
            <a:endParaRPr lang="es-ES" sz="900" smtClean="0"/>
          </a:p>
        </p:txBody>
      </p:sp>
      <p:sp>
        <p:nvSpPr>
          <p:cNvPr id="1136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2885AA-A961-4C25-AC58-BC27D66731DA}" type="slidenum">
              <a:rPr lang="es-ES" smtClean="0"/>
              <a:pPr/>
              <a:t>49</a:t>
            </a:fld>
            <a:endParaRPr lang="es-E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4691" name="2 Marcador de notas"/>
          <p:cNvSpPr>
            <a:spLocks noGrp="1"/>
          </p:cNvSpPr>
          <p:nvPr>
            <p:ph type="body" idx="1"/>
          </p:nvPr>
        </p:nvSpPr>
        <p:spPr bwMode="auto">
          <a:xfrm>
            <a:off x="857047" y="4308822"/>
            <a:ext cx="5029634" cy="4114361"/>
          </a:xfrm>
          <a:noFill/>
        </p:spPr>
        <p:txBody>
          <a:bodyPr wrap="square" numCol="1" anchor="t" anchorCtr="0" compatLnSpc="1">
            <a:prstTxWarp prst="textNoShape">
              <a:avLst/>
            </a:prstTxWarp>
          </a:bodyPr>
          <a:lstStyle/>
          <a:p>
            <a:pPr algn="just">
              <a:spcBef>
                <a:spcPct val="0"/>
              </a:spcBef>
            </a:pPr>
            <a:endParaRPr lang="es-ES" sz="900" dirty="0" smtClean="0"/>
          </a:p>
        </p:txBody>
      </p:sp>
      <p:sp>
        <p:nvSpPr>
          <p:cNvPr id="1146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991089-D72A-4E3E-8863-3F2192A74B3C}" type="slidenum">
              <a:rPr lang="es-ES" smtClean="0"/>
              <a:pPr/>
              <a:t>50</a:t>
            </a:fld>
            <a:endParaRPr lang="es-E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En este apartado el</a:t>
            </a:r>
            <a:r>
              <a:rPr lang="es-ES" baseline="0" dirty="0" smtClean="0"/>
              <a:t> docente deberá incorporar vídeos del sector de actividad en el que se aplicará el Método ERGOPAR. </a:t>
            </a:r>
          </a:p>
          <a:p>
            <a:pPr algn="just">
              <a:spcBef>
                <a:spcPct val="0"/>
              </a:spcBef>
            </a:pPr>
            <a:endParaRPr lang="es-ES" sz="1200" dirty="0" smtClean="0"/>
          </a:p>
          <a:p>
            <a:pPr algn="just">
              <a:spcBef>
                <a:spcPct val="0"/>
              </a:spcBef>
            </a:pPr>
            <a:r>
              <a:rPr lang="es-ES" sz="1200" dirty="0" smtClean="0"/>
              <a:t>Este apartado debe ser práctico. En general en este bloque, el Grupo Ergo </a:t>
            </a:r>
            <a:r>
              <a:rPr lang="es-ES" sz="1200" b="1" dirty="0" smtClean="0"/>
              <a:t>identificará causas de los riesgos ergonómicos (condiciones de trabajo con deficiencias ergonómicas) y buscará medidas preventivas</a:t>
            </a:r>
            <a:r>
              <a:rPr lang="es-ES" sz="1200" dirty="0" smtClean="0"/>
              <a:t> que eviten o al menos reduzcan el riesgo de sufrir trastornos musculoesqueléticos derivados del trabajo. </a:t>
            </a:r>
          </a:p>
          <a:p>
            <a:pPr algn="just">
              <a:spcBef>
                <a:spcPct val="0"/>
              </a:spcBef>
            </a:pPr>
            <a:endParaRPr lang="es-ES" sz="1200" dirty="0" smtClean="0"/>
          </a:p>
          <a:p>
            <a:pPr algn="just">
              <a:spcBef>
                <a:spcPct val="0"/>
              </a:spcBef>
            </a:pPr>
            <a:r>
              <a:rPr lang="es-ES" sz="1200" dirty="0" smtClean="0"/>
              <a:t>El docente debe dinamizar las actividades prácticas, fomentando la participación de todos los asistentes a la sesión, y finalmente describiendo las conclusiones para cada situación de riesgo ergonómico. </a:t>
            </a:r>
          </a:p>
          <a:p>
            <a:pPr algn="just">
              <a:spcBef>
                <a:spcPct val="0"/>
              </a:spcBef>
            </a:pPr>
            <a:endParaRPr lang="es-ES" sz="1200" dirty="0" smtClean="0"/>
          </a:p>
          <a:p>
            <a:pPr algn="just">
              <a:spcBef>
                <a:spcPct val="0"/>
              </a:spcBef>
            </a:pPr>
            <a:r>
              <a:rPr lang="es-ES" sz="1200" dirty="0" smtClean="0"/>
              <a:t>Respecto al</a:t>
            </a:r>
            <a:r>
              <a:rPr lang="es-ES" sz="1200" baseline="0" dirty="0" smtClean="0"/>
              <a:t> material audiovisual </a:t>
            </a:r>
            <a:r>
              <a:rPr lang="es-ES" sz="1200" dirty="0" smtClean="0"/>
              <a:t>a incorporar en las diapositivas, el docente elegirá aquellos que considere más apropiados para el grupo, teniendo en cuenta la similitud en el desarrollo de las tareas, los factores de riesgo que más les puedan interesar, la</a:t>
            </a:r>
            <a:r>
              <a:rPr lang="es-ES" sz="1200" baseline="0" dirty="0" smtClean="0"/>
              <a:t> efectividad de las medidas preventivas implementadas, </a:t>
            </a:r>
            <a:r>
              <a:rPr lang="es-ES" sz="1200" dirty="0" smtClean="0"/>
              <a:t>etc.</a:t>
            </a:r>
            <a:r>
              <a:rPr lang="es-ES" sz="1200" baseline="0" dirty="0" smtClean="0"/>
              <a:t> </a:t>
            </a:r>
            <a:endParaRPr lang="es-ES" sz="1200" dirty="0" smtClean="0"/>
          </a:p>
          <a:p>
            <a:endParaRPr lang="es-ES" dirty="0"/>
          </a:p>
        </p:txBody>
      </p:sp>
      <p:sp>
        <p:nvSpPr>
          <p:cNvPr id="4" name="3 Marcador de número de diapositiva"/>
          <p:cNvSpPr>
            <a:spLocks noGrp="1"/>
          </p:cNvSpPr>
          <p:nvPr>
            <p:ph type="sldNum" sz="quarter" idx="10"/>
          </p:nvPr>
        </p:nvSpPr>
        <p:spPr/>
        <p:txBody>
          <a:bodyPr/>
          <a:lstStyle/>
          <a:p>
            <a:fld id="{90100445-B707-4961-8A24-2B3A0C91D9D7}" type="slidenum">
              <a:rPr lang="es-ES" smtClean="0"/>
              <a:pPr/>
              <a:t>51</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0100445-B707-4961-8A24-2B3A0C91D9D7}" type="slidenum">
              <a:rPr lang="es-ES" smtClean="0"/>
              <a:pPr/>
              <a:t>5</a:t>
            </a:fld>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En este apartado se incorporan</a:t>
            </a:r>
            <a:r>
              <a:rPr lang="es-ES" baseline="0" dirty="0" smtClean="0"/>
              <a:t> algunos ejemplos de medidas preventivas implantadas en 3 empresas con el Método ERGOPAR. </a:t>
            </a:r>
            <a:endParaRPr lang="es-ES" sz="1200" dirty="0" smtClean="0"/>
          </a:p>
          <a:p>
            <a:endParaRPr lang="es-ES" dirty="0"/>
          </a:p>
        </p:txBody>
      </p:sp>
      <p:sp>
        <p:nvSpPr>
          <p:cNvPr id="4" name="3 Marcador de número de diapositiva"/>
          <p:cNvSpPr>
            <a:spLocks noGrp="1"/>
          </p:cNvSpPr>
          <p:nvPr>
            <p:ph type="sldNum" sz="quarter" idx="10"/>
          </p:nvPr>
        </p:nvSpPr>
        <p:spPr/>
        <p:txBody>
          <a:bodyPr/>
          <a:lstStyle/>
          <a:p>
            <a:fld id="{90100445-B707-4961-8A24-2B3A0C91D9D7}" type="slidenum">
              <a:rPr lang="es-ES" smtClean="0"/>
              <a:pPr/>
              <a:t>53</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1379" name="2 Marcador de notas"/>
          <p:cNvSpPr>
            <a:spLocks noGrp="1"/>
          </p:cNvSpPr>
          <p:nvPr>
            <p:ph type="body" idx="1"/>
          </p:nvPr>
        </p:nvSpPr>
        <p:spPr bwMode="auto">
          <a:xfrm>
            <a:off x="857047" y="4308822"/>
            <a:ext cx="5029634" cy="4114361"/>
          </a:xfrm>
          <a:noFill/>
        </p:spPr>
        <p:txBody>
          <a:bodyPr wrap="square" numCol="1" anchor="t" anchorCtr="0" compatLnSpc="1">
            <a:prstTxWarp prst="textNoShape">
              <a:avLst/>
            </a:prstTxWarp>
          </a:bodyPr>
          <a:lstStyle/>
          <a:p>
            <a:pPr algn="just"/>
            <a:endParaRPr lang="es-ES" sz="900" dirty="0" smtClean="0"/>
          </a:p>
          <a:p>
            <a:pPr algn="just"/>
            <a:r>
              <a:rPr lang="es-ES" sz="900" b="1" dirty="0" smtClean="0"/>
              <a:t>Un ejemplo que incorpora todos</a:t>
            </a:r>
            <a:r>
              <a:rPr lang="es-ES" sz="900" b="1" baseline="0" dirty="0" smtClean="0"/>
              <a:t> los </a:t>
            </a:r>
            <a:r>
              <a:rPr lang="es-ES" sz="900" b="1" dirty="0" smtClean="0"/>
              <a:t>conceptos: </a:t>
            </a:r>
            <a:r>
              <a:rPr lang="es-ES" sz="900" dirty="0" smtClean="0"/>
              <a:t>“Trabajadora que debe montar un palet con cajas de 10 kg cada una, cuya altura mínima-altura del palet- es de 20 cm del suelo y máxima de 110 cm del suelo”. </a:t>
            </a:r>
          </a:p>
          <a:p>
            <a:pPr algn="just"/>
            <a:endParaRPr lang="es-ES" sz="900" dirty="0" smtClean="0"/>
          </a:p>
          <a:p>
            <a:pPr algn="just">
              <a:buFontTx/>
              <a:buChar char="-"/>
            </a:pPr>
            <a:r>
              <a:rPr lang="es-ES" sz="900" dirty="0" smtClean="0"/>
              <a:t>Condiciones de trabajo deficientes: baja altura de la primera posición del palet (a 20 cm del suelo). </a:t>
            </a:r>
          </a:p>
          <a:p>
            <a:pPr algn="just">
              <a:buFontTx/>
              <a:buChar char="-"/>
            </a:pPr>
            <a:r>
              <a:rPr lang="es-ES" sz="900" dirty="0" smtClean="0"/>
              <a:t>Factores de riesgo: manipulación manual de cargas y adopción de postura forzada de la espalda lumbar. </a:t>
            </a:r>
          </a:p>
          <a:p>
            <a:pPr algn="just">
              <a:buFontTx/>
              <a:buChar char="-"/>
            </a:pPr>
            <a:r>
              <a:rPr lang="es-ES" sz="900" dirty="0" smtClean="0"/>
              <a:t>Riesgo laboral: riesgo ergonómico que conlleva exigencias físicas moderadas y provoca fatiga muscular y dolor en la espalda lumbar. </a:t>
            </a:r>
          </a:p>
          <a:p>
            <a:pPr algn="just"/>
            <a:endParaRPr lang="es-ES" sz="900" dirty="0" smtClean="0"/>
          </a:p>
          <a:p>
            <a:pPr algn="just"/>
            <a:endParaRPr lang="es-ES" sz="900" dirty="0" smtClean="0"/>
          </a:p>
        </p:txBody>
      </p:sp>
      <p:sp>
        <p:nvSpPr>
          <p:cNvPr id="1013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52FADC-7D55-439A-94C2-A2B38EE6B172}" type="slidenum">
              <a:rPr lang="es-ES" smtClean="0"/>
              <a:pPr/>
              <a:t>6</a:t>
            </a:fld>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a:ln/>
        </p:spPr>
      </p:sp>
      <p:sp>
        <p:nvSpPr>
          <p:cNvPr id="55299" name="2 Marcador de notas"/>
          <p:cNvSpPr>
            <a:spLocks noGrp="1"/>
          </p:cNvSpPr>
          <p:nvPr>
            <p:ph type="body" idx="1"/>
          </p:nvPr>
        </p:nvSpPr>
        <p:spPr>
          <a:noFill/>
          <a:ln/>
        </p:spPr>
        <p:txBody>
          <a:bodyPr/>
          <a:lstStyle/>
          <a:p>
            <a:pPr algn="just"/>
            <a:endParaRPr lang="es-ES" sz="1100" smtClean="0"/>
          </a:p>
        </p:txBody>
      </p:sp>
      <p:sp>
        <p:nvSpPr>
          <p:cNvPr id="55300" name="3 Marcador de número de diapositiva"/>
          <p:cNvSpPr>
            <a:spLocks noGrp="1"/>
          </p:cNvSpPr>
          <p:nvPr>
            <p:ph type="sldNum" sz="quarter" idx="5"/>
          </p:nvPr>
        </p:nvSpPr>
        <p:spPr>
          <a:noFill/>
        </p:spPr>
        <p:txBody>
          <a:bodyPr/>
          <a:lstStyle/>
          <a:p>
            <a:fld id="{6F5AF8C1-B739-4D2B-89E0-762CA63CBE48}" type="slidenum">
              <a:rPr lang="es-ES" smtClean="0"/>
              <a:pPr/>
              <a:t>7</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a:ln/>
        </p:spPr>
      </p:sp>
      <p:sp>
        <p:nvSpPr>
          <p:cNvPr id="56323" name="2 Marcador de notas"/>
          <p:cNvSpPr>
            <a:spLocks noGrp="1"/>
          </p:cNvSpPr>
          <p:nvPr>
            <p:ph type="body" idx="1"/>
          </p:nvPr>
        </p:nvSpPr>
        <p:spPr>
          <a:noFill/>
          <a:ln/>
        </p:spPr>
        <p:txBody>
          <a:bodyPr/>
          <a:lstStyle/>
          <a:p>
            <a:pPr algn="just"/>
            <a:endParaRPr lang="es-ES" sz="1100" dirty="0" smtClean="0"/>
          </a:p>
        </p:txBody>
      </p:sp>
      <p:sp>
        <p:nvSpPr>
          <p:cNvPr id="56324" name="3 Marcador de número de diapositiva"/>
          <p:cNvSpPr>
            <a:spLocks noGrp="1"/>
          </p:cNvSpPr>
          <p:nvPr>
            <p:ph type="sldNum" sz="quarter" idx="5"/>
          </p:nvPr>
        </p:nvSpPr>
        <p:spPr>
          <a:noFill/>
        </p:spPr>
        <p:txBody>
          <a:bodyPr/>
          <a:lstStyle/>
          <a:p>
            <a:fld id="{EBC54539-9A12-45DC-8070-6AE391B18DD6}" type="slidenum">
              <a:rPr lang="es-ES" smtClean="0"/>
              <a:pPr/>
              <a:t>8</a:t>
            </a:fld>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a:ln/>
        </p:spPr>
      </p:sp>
      <p:sp>
        <p:nvSpPr>
          <p:cNvPr id="57347" name="2 Marcador de notas"/>
          <p:cNvSpPr>
            <a:spLocks noGrp="1"/>
          </p:cNvSpPr>
          <p:nvPr>
            <p:ph type="body" idx="1"/>
          </p:nvPr>
        </p:nvSpPr>
        <p:spPr>
          <a:noFill/>
          <a:ln/>
        </p:spPr>
        <p:txBody>
          <a:bodyPr/>
          <a:lstStyle/>
          <a:p>
            <a:pPr algn="just"/>
            <a:endParaRPr lang="es-ES" sz="1100" smtClean="0"/>
          </a:p>
        </p:txBody>
      </p:sp>
      <p:sp>
        <p:nvSpPr>
          <p:cNvPr id="57348" name="3 Marcador de número de diapositiva"/>
          <p:cNvSpPr>
            <a:spLocks noGrp="1"/>
          </p:cNvSpPr>
          <p:nvPr>
            <p:ph type="sldNum" sz="quarter" idx="5"/>
          </p:nvPr>
        </p:nvSpPr>
        <p:spPr>
          <a:noFill/>
        </p:spPr>
        <p:txBody>
          <a:bodyPr/>
          <a:lstStyle/>
          <a:p>
            <a:fld id="{C039FB57-5C6F-488D-A987-D0E667AC0854}" type="slidenum">
              <a:rPr lang="es-ES" smtClean="0"/>
              <a:pPr/>
              <a:t>9</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7" name="6 Rectángulo"/>
          <p:cNvSpPr/>
          <p:nvPr userDrawn="1"/>
        </p:nvSpPr>
        <p:spPr>
          <a:xfrm>
            <a:off x="714348" y="6429396"/>
            <a:ext cx="5000660" cy="261610"/>
          </a:xfrm>
          <a:prstGeom prst="rect">
            <a:avLst/>
          </a:prstGeom>
        </p:spPr>
        <p:txBody>
          <a:bodyPr wrap="square">
            <a:spAutoFit/>
          </a:bodyPr>
          <a:lstStyle/>
          <a:p>
            <a:r>
              <a:rPr lang="es-ES" sz="1100" kern="1200" dirty="0" smtClean="0">
                <a:solidFill>
                  <a:schemeClr val="tx1"/>
                </a:solidFill>
                <a:latin typeface="+mn-lt"/>
                <a:ea typeface="+mn-ea"/>
                <a:cs typeface="+mn-cs"/>
              </a:rPr>
              <a:t>Método ERGOPAR Versión 2.0</a:t>
            </a:r>
            <a:endParaRPr lang="es-ES" sz="1100" kern="1200" dirty="0">
              <a:solidFill>
                <a:schemeClr val="tx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7A9B691-8C66-4824-940B-386349DD4C28}" type="datetime1">
              <a:rPr lang="es-ES" smtClean="0"/>
              <a:pPr/>
              <a:t>17/12/2014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2569A9-F567-453E-859A-CDE18FDD193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53DA103-BFF4-48C9-AB73-A91C71150819}" type="datetime1">
              <a:rPr lang="es-ES" smtClean="0"/>
              <a:pPr/>
              <a:t>17/12/2014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2569A9-F567-453E-859A-CDE18FDD1935}"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2843213" y="260350"/>
            <a:ext cx="5538787" cy="6699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09600" y="1600200"/>
            <a:ext cx="2667000" cy="4343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3429000" y="1600200"/>
            <a:ext cx="2667000" cy="4343400"/>
          </a:xfrm>
        </p:spPr>
        <p:txBody>
          <a:bodyPr/>
          <a:lstStyle/>
          <a:p>
            <a:pPr lvl="0"/>
            <a:endParaRPr lang="es-ES" noProof="0" smtClean="0"/>
          </a:p>
        </p:txBody>
      </p:sp>
      <p:sp>
        <p:nvSpPr>
          <p:cNvPr id="5" name="Rectangle 5"/>
          <p:cNvSpPr>
            <a:spLocks noGrp="1" noChangeArrowheads="1"/>
          </p:cNvSpPr>
          <p:nvPr>
            <p:ph type="ftr" sz="quarter" idx="10"/>
          </p:nvPr>
        </p:nvSpPr>
        <p:spPr/>
        <p:txBody>
          <a:bodyPr/>
          <a:lstStyle>
            <a:lvl1pPr>
              <a:defRPr/>
            </a:lvl1pPr>
          </a:lstStyle>
          <a:p>
            <a:pPr>
              <a:defRPr/>
            </a:pPr>
            <a:endParaRPr lang="es-ES"/>
          </a:p>
        </p:txBody>
      </p:sp>
      <p:sp>
        <p:nvSpPr>
          <p:cNvPr id="6" name="Rectangle 6"/>
          <p:cNvSpPr>
            <a:spLocks noGrp="1" noChangeArrowheads="1"/>
          </p:cNvSpPr>
          <p:nvPr>
            <p:ph type="sldNum" sz="quarter" idx="11"/>
          </p:nvPr>
        </p:nvSpPr>
        <p:spPr/>
        <p:txBody>
          <a:bodyPr/>
          <a:lstStyle>
            <a:lvl1pPr>
              <a:defRPr/>
            </a:lvl1pPr>
          </a:lstStyle>
          <a:p>
            <a:pPr>
              <a:defRPr/>
            </a:pPr>
            <a:fld id="{DA810FB6-5D2B-414F-B5B7-3D7316425316}" type="slidenum">
              <a:rPr lang="es-ES"/>
              <a:pPr>
                <a:defRPr/>
              </a:pPr>
              <a:t>‹Nº›</a:t>
            </a:fld>
            <a:endParaRPr lang="es-ES"/>
          </a:p>
        </p:txBody>
      </p:sp>
      <p:sp>
        <p:nvSpPr>
          <p:cNvPr id="7" name="Rectangle 4"/>
          <p:cNvSpPr>
            <a:spLocks noGrp="1" noChangeArrowheads="1"/>
          </p:cNvSpPr>
          <p:nvPr>
            <p:ph type="dt" sz="half" idx="12"/>
          </p:nvPr>
        </p:nvSpPr>
        <p:spPr>
          <a:xfrm>
            <a:off x="7885113" y="6165850"/>
            <a:ext cx="1174750" cy="234950"/>
          </a:xfrm>
          <a:prstGeom prst="rect">
            <a:avLst/>
          </a:prstGeom>
        </p:spPr>
        <p:txBody>
          <a:bodyPr/>
          <a:lstStyle>
            <a:lvl1pPr>
              <a:defRPr/>
            </a:lvl1pPr>
          </a:lstStyle>
          <a:p>
            <a:pPr>
              <a:defRPr/>
            </a:pPr>
            <a:fld id="{FF32A9B1-6027-4239-A2E9-01B5651598A5}" type="datetime1">
              <a:rPr lang="es-ES" smtClean="0"/>
              <a:pPr>
                <a:defRPr/>
              </a:pPr>
              <a:t>17/12/2014</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8F1526D-68BE-45FA-A878-2386AA0931AF}" type="datetime1">
              <a:rPr lang="es-ES" smtClean="0"/>
              <a:pPr/>
              <a:t>17/12/2014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2569A9-F567-453E-859A-CDE18FDD193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AB2417C-FADD-4DFD-94C0-9C20FFF5421C}" type="datetime1">
              <a:rPr lang="es-ES" smtClean="0"/>
              <a:pPr/>
              <a:t>17/12/2014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2569A9-F567-453E-859A-CDE18FDD1935}"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4FB7E8F-463D-4C6B-A685-8BD66FDD9525}" type="datetime1">
              <a:rPr lang="es-ES" smtClean="0"/>
              <a:pPr/>
              <a:t>17/12/2014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C2569A9-F567-453E-859A-CDE18FDD193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9BF68D7-DFE4-4C07-BEED-13BB0663FC25}" type="datetime1">
              <a:rPr lang="es-ES" smtClean="0"/>
              <a:pPr/>
              <a:t>17/12/2014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C2569A9-F567-453E-859A-CDE18FDD193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81273C4-368C-4D96-9177-3E7BF063A3DD}" type="datetime1">
              <a:rPr lang="es-ES" smtClean="0"/>
              <a:pPr/>
              <a:t>17/12/2014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C2569A9-F567-453E-859A-CDE18FDD193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199A59A-79D2-43BE-8152-EDD8E86909FE}" type="datetime1">
              <a:rPr lang="es-ES" smtClean="0"/>
              <a:pPr/>
              <a:t>17/12/2014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C2569A9-F567-453E-859A-CDE18FDD193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E2521A2-FEA3-4FD3-930F-CDEB56996457}" type="datetime1">
              <a:rPr lang="es-ES" smtClean="0"/>
              <a:pPr/>
              <a:t>17/12/2014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C2569A9-F567-453E-859A-CDE18FDD193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1C965D-B799-4E9A-A648-347667467878}" type="datetime1">
              <a:rPr lang="es-ES" smtClean="0"/>
              <a:pPr/>
              <a:t>17/12/2014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C2569A9-F567-453E-859A-CDE18FDD1935}"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909D3-FA8C-45CB-83DF-FCC85B6AD74C}" type="datetime1">
              <a:rPr lang="es-ES" smtClean="0"/>
              <a:pPr/>
              <a:t>17/12/2014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569A9-F567-453E-859A-CDE18FDD193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ergopar.istas.net/recurso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insht.es/" TargetMode="External"/><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8otaZpW4EOA"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media2.osha.europa.eu/napofilm/napo-008-lighten-the-load-episode-010-think-to-move.mp4" TargetMode="External"/><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media2.osha.europa.eu/napofilm/napo-008-lighten-the-load-episode-007-working-height.mp4"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hyperlink" Target="https://media2.osha.europa.eu/napofilm/napo-008-lighten-the-load-episode-005-twist-and-shout.mp4"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18.pn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s://media2.osha.europa.eu/napofilm/napo-008-lighten-the-load-episode-002-modern-stressful-times.mp4" TargetMode="External"/><Relationship Id="rId7"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22.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32.xml.rels><?xml version="1.0" encoding="UTF-8" standalone="yes"?>
<Relationships xmlns="http://schemas.openxmlformats.org/package/2006/relationships"><Relationship Id="rId3" Type="http://schemas.openxmlformats.org/officeDocument/2006/relationships/hyperlink" Target="https://media2.osha.europa.eu/napofilm/napo-008-lighten-the-load-episode-006-no-grip.mp4" TargetMode="External"/><Relationship Id="rId7"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22.jpeg"/><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48.jpeg"/><Relationship Id="rId4" Type="http://schemas.openxmlformats.org/officeDocument/2006/relationships/hyperlink" Target="https://media2.osha.europa.eu/napofilm/napo-008-lighten-the-load-episode-003-divide-and-rule.mp4"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50.jpeg"/><Relationship Id="rId4" Type="http://schemas.openxmlformats.org/officeDocument/2006/relationships/hyperlink" Target="https://media2.osha.europa.eu/napofilm/napo-008-lighten-the-load-episode-011-hold-me-tight.mp4"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4.emf"/><Relationship Id="rId7"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56.jpeg"/><Relationship Id="rId5" Type="http://schemas.openxmlformats.org/officeDocument/2006/relationships/hyperlink" Target="https://media2.osha.europa.eu/napofilm/napo-008-lighten-the-load-episode-008-bad-vibrations.mp4" TargetMode="External"/><Relationship Id="rId4" Type="http://schemas.openxmlformats.org/officeDocument/2006/relationships/image" Target="../media/image55.emf"/></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60.jpe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1.xml"/><Relationship Id="rId7" Type="http://schemas.openxmlformats.org/officeDocument/2006/relationships/image" Target="../media/image61.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Data" Target="../diagrams/data12.xml"/><Relationship Id="rId7" Type="http://schemas.openxmlformats.org/officeDocument/2006/relationships/hyperlink" Target="https://media2.osha.europa.eu/napofilm/napo-008-lighten-the-load-episode-004-radical-ergonomics.mp4"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8.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4.xml"/><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66.jpeg"/><Relationship Id="rId4" Type="http://schemas.openxmlformats.org/officeDocument/2006/relationships/image" Target="../media/image65.jpeg"/></Relationships>
</file>

<file path=ppt/slides/_rels/slide5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A9D5"/>
        </a:solidFill>
        <a:effectLst/>
      </p:bgPr>
    </p:bg>
    <p:spTree>
      <p:nvGrpSpPr>
        <p:cNvPr id="1" name=""/>
        <p:cNvGrpSpPr/>
        <p:nvPr/>
      </p:nvGrpSpPr>
      <p:grpSpPr>
        <a:xfrm>
          <a:off x="0" y="0"/>
          <a:ext cx="0" cy="0"/>
          <a:chOff x="0" y="0"/>
          <a:chExt cx="0" cy="0"/>
        </a:xfrm>
      </p:grpSpPr>
      <p:sp>
        <p:nvSpPr>
          <p:cNvPr id="10" name="9 Rectángulo"/>
          <p:cNvSpPr/>
          <p:nvPr/>
        </p:nvSpPr>
        <p:spPr>
          <a:xfrm>
            <a:off x="0" y="0"/>
            <a:ext cx="9144000" cy="3071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Subtítulo"/>
          <p:cNvSpPr>
            <a:spLocks noGrp="1"/>
          </p:cNvSpPr>
          <p:nvPr>
            <p:ph type="subTitle" idx="1"/>
          </p:nvPr>
        </p:nvSpPr>
        <p:spPr>
          <a:xfrm>
            <a:off x="1428728" y="3390912"/>
            <a:ext cx="6400800" cy="1466848"/>
          </a:xfrm>
        </p:spPr>
        <p:txBody>
          <a:bodyPr>
            <a:normAutofit/>
          </a:bodyPr>
          <a:lstStyle/>
          <a:p>
            <a:r>
              <a:rPr lang="es-ES" b="1" dirty="0" smtClean="0">
                <a:solidFill>
                  <a:schemeClr val="tx1"/>
                </a:solidFill>
              </a:rPr>
              <a:t>Sesión formativa básica: </a:t>
            </a:r>
          </a:p>
          <a:p>
            <a:r>
              <a:rPr lang="es-ES" b="1" dirty="0" smtClean="0">
                <a:solidFill>
                  <a:schemeClr val="tx1"/>
                </a:solidFill>
              </a:rPr>
              <a:t>Ergonomía laboral</a:t>
            </a:r>
            <a:endParaRPr lang="es-ES" b="1" dirty="0">
              <a:solidFill>
                <a:schemeClr val="tx1"/>
              </a:solidFill>
            </a:endParaRPr>
          </a:p>
        </p:txBody>
      </p:sp>
      <p:pic>
        <p:nvPicPr>
          <p:cNvPr id="5" name="4 Imagen" descr="logoERGOPAR-01.jpg"/>
          <p:cNvPicPr>
            <a:picLocks noChangeAspect="1"/>
          </p:cNvPicPr>
          <p:nvPr/>
        </p:nvPicPr>
        <p:blipFill>
          <a:blip r:embed="rId3" cstate="print"/>
          <a:stretch>
            <a:fillRect/>
          </a:stretch>
        </p:blipFill>
        <p:spPr>
          <a:xfrm>
            <a:off x="1643042" y="714356"/>
            <a:ext cx="5758265" cy="2377720"/>
          </a:xfrm>
          <a:prstGeom prst="rect">
            <a:avLst/>
          </a:prstGeom>
          <a:ln>
            <a:noFill/>
          </a:ln>
          <a:effectLst>
            <a:softEdge rad="112500"/>
          </a:effectLst>
        </p:spPr>
      </p:pic>
      <p:sp>
        <p:nvSpPr>
          <p:cNvPr id="6" name="2 Subtítulo"/>
          <p:cNvSpPr txBox="1">
            <a:spLocks/>
          </p:cNvSpPr>
          <p:nvPr/>
        </p:nvSpPr>
        <p:spPr>
          <a:xfrm>
            <a:off x="571472" y="4857760"/>
            <a:ext cx="8001056" cy="1466848"/>
          </a:xfrm>
          <a:prstGeom prst="rect">
            <a:avLst/>
          </a:prstGeom>
        </p:spPr>
        <p:txBody>
          <a:bodyPr vert="horz" lIns="91440" tIns="45720" rIns="91440" bIns="45720" rtlCol="0">
            <a:normAutofit fontScale="40000" lnSpcReduction="20000"/>
          </a:bodyPr>
          <a:lstStyle/>
          <a:p>
            <a:pPr algn="just"/>
            <a:r>
              <a:rPr lang="es-ES" sz="3200" b="1" dirty="0" smtClean="0"/>
              <a:t>Esta presentación ha sido realizada por ISTAS-CCOO en el marco de la acción DI-0002/2013 “Servicio de asesoramiento, asistencia técnica y orientación formativa para la prevención de riesgos laborales” con la financiación de la Fundación para la Prevención de Riesgos Laborales (FPRL)</a:t>
            </a:r>
            <a:r>
              <a:rPr lang="es-ES" sz="3200" dirty="0" smtClean="0"/>
              <a:t>. </a:t>
            </a:r>
            <a:r>
              <a:rPr lang="es-ES" sz="3200" dirty="0"/>
              <a:t>Puedes </a:t>
            </a:r>
            <a:r>
              <a:rPr lang="es-ES" sz="3200" dirty="0" smtClean="0"/>
              <a:t>utilizarla, adaptarla </a:t>
            </a:r>
            <a:r>
              <a:rPr lang="es-ES" sz="3200" dirty="0"/>
              <a:t>y </a:t>
            </a:r>
            <a:r>
              <a:rPr lang="es-ES" sz="3200" dirty="0" smtClean="0"/>
              <a:t>difundirla </a:t>
            </a:r>
            <a:r>
              <a:rPr lang="es-ES" sz="3200" dirty="0"/>
              <a:t>siempre y cuando, cites la fuente de procedencia </a:t>
            </a:r>
            <a:r>
              <a:rPr lang="es-ES" sz="3200" dirty="0" smtClean="0"/>
              <a:t>de la misma </a:t>
            </a:r>
            <a:r>
              <a:rPr lang="es-ES" sz="3200" dirty="0"/>
              <a:t>del siguiente modo: Instituto Sindical de Trabajo, Ambiente y Salud (ISTAS-CCOO). </a:t>
            </a:r>
            <a:r>
              <a:rPr lang="es-ES" sz="3200" i="1" dirty="0" smtClean="0"/>
              <a:t>Recursos de apoyo al tutor en la aplicación del Método </a:t>
            </a:r>
            <a:r>
              <a:rPr lang="es-ES" sz="3200" i="1" dirty="0"/>
              <a:t>ERGOPAR Versión </a:t>
            </a:r>
            <a:r>
              <a:rPr lang="es-ES" sz="3200" i="1" dirty="0" smtClean="0"/>
              <a:t>2.0</a:t>
            </a:r>
            <a:r>
              <a:rPr lang="es-ES" sz="3200" dirty="0" smtClean="0"/>
              <a:t>. </a:t>
            </a:r>
            <a:r>
              <a:rPr lang="es-ES" sz="3200" dirty="0"/>
              <a:t>Valencia: ISTAS-CCOO, 2014</a:t>
            </a:r>
            <a:r>
              <a:rPr lang="es-ES" sz="3200" dirty="0" smtClean="0"/>
              <a:t>. Disponibles en:  </a:t>
            </a:r>
            <a:r>
              <a:rPr lang="es-ES" sz="3200" dirty="0" smtClean="0">
                <a:hlinkClick r:id="rId4"/>
              </a:rPr>
              <a:t>http://ergopar.istas.net/recursos/</a:t>
            </a:r>
            <a:endParaRPr lang="es-ES" sz="3200" dirty="0" smtClean="0"/>
          </a:p>
          <a:p>
            <a:pPr algn="just"/>
            <a:endParaRPr lang="es-ES" sz="3200" dirty="0"/>
          </a:p>
        </p:txBody>
      </p:sp>
      <p:sp>
        <p:nvSpPr>
          <p:cNvPr id="8" name="7 Marcador de número de diapositiva"/>
          <p:cNvSpPr>
            <a:spLocks noGrp="1"/>
          </p:cNvSpPr>
          <p:nvPr>
            <p:ph type="sldNum" sz="quarter" idx="4294967295"/>
          </p:nvPr>
        </p:nvSpPr>
        <p:spPr>
          <a:xfrm>
            <a:off x="6553200" y="6356350"/>
            <a:ext cx="2133600" cy="365125"/>
          </a:xfrm>
        </p:spPr>
        <p:txBody>
          <a:bodyPr/>
          <a:lstStyle/>
          <a:p>
            <a:fld id="{ADE373B0-2A67-46EC-8C4A-4F2052C43514}" type="slidenum">
              <a:rPr lang="es-ES" smtClean="0"/>
              <a:pPr/>
              <a:t>1</a:t>
            </a:fld>
            <a:endParaRPr lang="es-ES" dirty="0"/>
          </a:p>
        </p:txBody>
      </p:sp>
      <p:pic>
        <p:nvPicPr>
          <p:cNvPr id="7" name="irc_mi" descr="http://www.fundacioncema.org/Uploads/imgs/noticias/Logo_con_Texto.jpg"/>
          <p:cNvPicPr/>
          <p:nvPr/>
        </p:nvPicPr>
        <p:blipFill>
          <a:blip r:embed="rId5" cstate="print"/>
          <a:srcRect/>
          <a:stretch>
            <a:fillRect/>
          </a:stretch>
        </p:blipFill>
        <p:spPr bwMode="auto">
          <a:xfrm>
            <a:off x="214282" y="142852"/>
            <a:ext cx="1159068" cy="626230"/>
          </a:xfrm>
          <a:prstGeom prst="rect">
            <a:avLst/>
          </a:prstGeom>
          <a:noFill/>
          <a:ln w="9525">
            <a:noFill/>
            <a:miter lim="800000"/>
            <a:headEnd/>
            <a:tailEnd/>
          </a:ln>
        </p:spPr>
      </p:pic>
      <p:pic>
        <p:nvPicPr>
          <p:cNvPr id="9" name="8 Imagen" descr="Logo-istas ccoo"/>
          <p:cNvPicPr/>
          <p:nvPr/>
        </p:nvPicPr>
        <p:blipFill>
          <a:blip r:embed="rId6" cstate="print"/>
          <a:srcRect/>
          <a:stretch>
            <a:fillRect/>
          </a:stretch>
        </p:blipFill>
        <p:spPr bwMode="auto">
          <a:xfrm>
            <a:off x="1643042" y="142852"/>
            <a:ext cx="1219200" cy="6286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14348" y="142875"/>
            <a:ext cx="7753377" cy="857250"/>
          </a:xfrm>
        </p:spPr>
        <p:txBody>
          <a:bodyPr>
            <a:normAutofit/>
          </a:bodyPr>
          <a:lstStyle/>
          <a:p>
            <a:pPr eaLnBrk="1" hangingPunct="1"/>
            <a:r>
              <a:rPr lang="es-ES" sz="4000" b="1" dirty="0" smtClean="0">
                <a:solidFill>
                  <a:srgbClr val="811F91"/>
                </a:solidFill>
              </a:rPr>
              <a:t>¿Qué dice la normativa?</a:t>
            </a:r>
          </a:p>
        </p:txBody>
      </p:sp>
      <p:sp>
        <p:nvSpPr>
          <p:cNvPr id="6150" name="Rectangle 3"/>
          <p:cNvSpPr>
            <a:spLocks noGrp="1" noChangeArrowheads="1"/>
          </p:cNvSpPr>
          <p:nvPr>
            <p:ph type="body" sz="half" idx="1"/>
          </p:nvPr>
        </p:nvSpPr>
        <p:spPr>
          <a:xfrm>
            <a:off x="611188" y="1214439"/>
            <a:ext cx="7848600" cy="2000247"/>
          </a:xfrm>
        </p:spPr>
        <p:txBody>
          <a:bodyPr>
            <a:normAutofit fontScale="92500" lnSpcReduction="20000"/>
          </a:bodyPr>
          <a:lstStyle/>
          <a:p>
            <a:pPr marL="85725" lvl="2" indent="9525" algn="just" eaLnBrk="1" hangingPunct="1">
              <a:buFont typeface="frutiger"/>
              <a:buNone/>
              <a:defRPr/>
            </a:pPr>
            <a:r>
              <a:rPr lang="es-ES" b="1" i="1" dirty="0" smtClean="0">
                <a:latin typeface="+mn-lt"/>
              </a:rPr>
              <a:t>Artículo 15.1d. LPRL “Adaptar el trabajo a la persona</a:t>
            </a:r>
            <a:r>
              <a:rPr lang="es-ES" i="1" dirty="0" smtClean="0">
                <a:latin typeface="+mn-lt"/>
              </a:rPr>
              <a:t>, en particular en lo que respecta a </a:t>
            </a:r>
            <a:r>
              <a:rPr lang="es-ES" i="1" u="sng" dirty="0" smtClean="0">
                <a:latin typeface="+mn-lt"/>
              </a:rPr>
              <a:t>la concepción de los puestos de trabajo</a:t>
            </a:r>
            <a:r>
              <a:rPr lang="es-ES" i="1" dirty="0" smtClean="0">
                <a:latin typeface="+mn-lt"/>
              </a:rPr>
              <a:t>, así como a la elección de los equipos y los métodos de trabajo y de producción, con miras, en particular, a atenuar el trabajo </a:t>
            </a:r>
            <a:r>
              <a:rPr lang="es-ES" i="1" u="sng" dirty="0" smtClean="0">
                <a:latin typeface="+mn-lt"/>
              </a:rPr>
              <a:t>monótono y repetitivo</a:t>
            </a:r>
            <a:r>
              <a:rPr lang="es-ES" i="1" dirty="0" smtClean="0">
                <a:latin typeface="+mn-lt"/>
              </a:rPr>
              <a:t> y a reducir los efectos del mismo en la salud.”</a:t>
            </a:r>
            <a:endParaRPr lang="es-ES" sz="2000" dirty="0" smtClean="0">
              <a:solidFill>
                <a:schemeClr val="tx1"/>
              </a:solidFill>
              <a:latin typeface="+mn-lt"/>
              <a:ea typeface="+mn-ea"/>
              <a:cs typeface="+mn-cs"/>
            </a:endParaRPr>
          </a:p>
          <a:p>
            <a:pPr marL="533400" lvl="1" indent="-533400" algn="r" eaLnBrk="1" hangingPunct="1">
              <a:lnSpc>
                <a:spcPct val="120000"/>
              </a:lnSpc>
              <a:spcBef>
                <a:spcPts val="0"/>
              </a:spcBef>
              <a:buFont typeface="Wingdings" pitchFamily="2" charset="2"/>
              <a:buNone/>
              <a:defRPr/>
            </a:pPr>
            <a:r>
              <a:rPr lang="es-ES" sz="1700" dirty="0" smtClean="0">
                <a:solidFill>
                  <a:schemeClr val="tx1"/>
                </a:solidFill>
                <a:latin typeface="+mn-lt"/>
                <a:ea typeface="+mn-ea"/>
                <a:cs typeface="+mn-cs"/>
              </a:rPr>
              <a:t>Consulta en </a:t>
            </a:r>
            <a:r>
              <a:rPr lang="es-ES" sz="1700" dirty="0" smtClean="0">
                <a:solidFill>
                  <a:schemeClr val="tx1"/>
                </a:solidFill>
                <a:latin typeface="+mn-lt"/>
                <a:ea typeface="+mn-ea"/>
                <a:cs typeface="+mn-cs"/>
                <a:hlinkClick r:id="rId3"/>
              </a:rPr>
              <a:t>www.insht.es</a:t>
            </a:r>
            <a:endParaRPr lang="es-ES" sz="1700" dirty="0" smtClean="0">
              <a:solidFill>
                <a:schemeClr val="tx1"/>
              </a:solidFill>
              <a:latin typeface="+mn-lt"/>
              <a:ea typeface="+mn-ea"/>
              <a:cs typeface="+mn-cs"/>
            </a:endParaRPr>
          </a:p>
          <a:p>
            <a:pPr marL="533400" lvl="1" indent="-533400" algn="just" eaLnBrk="1" hangingPunct="1">
              <a:lnSpc>
                <a:spcPct val="120000"/>
              </a:lnSpc>
              <a:spcBef>
                <a:spcPts val="0"/>
              </a:spcBef>
              <a:buFont typeface="Wingdings" pitchFamily="2" charset="2"/>
              <a:buNone/>
              <a:defRPr/>
            </a:pPr>
            <a:endParaRPr lang="es-ES" sz="2000" dirty="0" smtClean="0">
              <a:solidFill>
                <a:schemeClr val="tx1"/>
              </a:solidFill>
              <a:latin typeface="+mn-lt"/>
              <a:ea typeface="+mn-ea"/>
              <a:cs typeface="+mn-cs"/>
            </a:endParaRPr>
          </a:p>
        </p:txBody>
      </p:sp>
      <p:sp>
        <p:nvSpPr>
          <p:cNvPr id="6" name="5 Marcador de número de diapositiva"/>
          <p:cNvSpPr>
            <a:spLocks noGrp="1"/>
          </p:cNvSpPr>
          <p:nvPr>
            <p:ph type="sldNum" sz="quarter" idx="11"/>
          </p:nvPr>
        </p:nvSpPr>
        <p:spPr/>
        <p:txBody>
          <a:bodyPr/>
          <a:lstStyle/>
          <a:p>
            <a:pPr>
              <a:defRPr/>
            </a:pPr>
            <a:fld id="{80F28350-D13C-41E9-A7BD-A76223813B02}" type="slidenum">
              <a:rPr lang="es-ES"/>
              <a:pPr>
                <a:defRPr/>
              </a:pPr>
              <a:t>10</a:t>
            </a:fld>
            <a:endParaRPr lang="es-ES"/>
          </a:p>
        </p:txBody>
      </p:sp>
      <p:graphicFrame>
        <p:nvGraphicFramePr>
          <p:cNvPr id="7" name="6 Diagrama"/>
          <p:cNvGraphicFramePr/>
          <p:nvPr/>
        </p:nvGraphicFramePr>
        <p:xfrm>
          <a:off x="714348" y="3357562"/>
          <a:ext cx="7715304" cy="27860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EA9D5"/>
        </a:solid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a:xfrm>
            <a:off x="428625" y="1857375"/>
            <a:ext cx="5072069" cy="2643195"/>
          </a:xfrm>
        </p:spPr>
        <p:txBody>
          <a:bodyPr>
            <a:normAutofit fontScale="90000"/>
          </a:bodyPr>
          <a:lstStyle/>
          <a:p>
            <a:pPr algn="ctr">
              <a:defRPr/>
            </a:pPr>
            <a:r>
              <a:rPr lang="es-ES" sz="3200" dirty="0" smtClean="0"/>
              <a:t>Los trastornos musculoesqueléticos</a:t>
            </a:r>
            <a:br>
              <a:rPr lang="es-ES" sz="3200" dirty="0" smtClean="0"/>
            </a:br>
            <a:r>
              <a:rPr lang="es-ES" sz="3200" dirty="0" smtClean="0"/>
              <a:t/>
            </a:r>
            <a:br>
              <a:rPr lang="es-ES" sz="3200" dirty="0" smtClean="0"/>
            </a:br>
            <a:r>
              <a:rPr lang="es-ES" sz="2400" cap="none" dirty="0" smtClean="0">
                <a:solidFill>
                  <a:srgbClr val="C00000"/>
                </a:solidFill>
              </a:rPr>
              <a:t>Un indicador de inadecuadas condiciones ergonómicas en el puesto de trabajo</a:t>
            </a:r>
            <a:endParaRPr lang="es-ES" sz="3200" dirty="0">
              <a:solidFill>
                <a:srgbClr val="C00000"/>
              </a:solidFill>
            </a:endParaRPr>
          </a:p>
        </p:txBody>
      </p:sp>
      <p:pic>
        <p:nvPicPr>
          <p:cNvPr id="9219" name="Picture 8" descr="C:\Documents and Settings\msevilla\Configuración local\Archivos temporales de Internet\Content.IE5\PBW61NU5\MPj04387900000[1].jpg"/>
          <p:cNvPicPr>
            <a:picLocks noChangeAspect="1" noChangeArrowheads="1"/>
          </p:cNvPicPr>
          <p:nvPr/>
        </p:nvPicPr>
        <p:blipFill>
          <a:blip r:embed="rId2"/>
          <a:srcRect/>
          <a:stretch>
            <a:fillRect/>
          </a:stretch>
        </p:blipFill>
        <p:spPr bwMode="auto">
          <a:xfrm>
            <a:off x="5572132" y="1071546"/>
            <a:ext cx="3071806" cy="4733948"/>
          </a:xfrm>
          <a:prstGeom prst="rect">
            <a:avLst/>
          </a:prstGeom>
          <a:noFill/>
          <a:ln w="9525">
            <a:noFill/>
            <a:miter lim="800000"/>
            <a:headEnd/>
            <a:tailEnd/>
          </a:ln>
        </p:spPr>
      </p:pic>
      <p:pic>
        <p:nvPicPr>
          <p:cNvPr id="4" name="irc_mi" descr="http://www.fundacioncema.org/Uploads/imgs/noticias/Logo_con_Texto.jpg"/>
          <p:cNvPicPr/>
          <p:nvPr/>
        </p:nvPicPr>
        <p:blipFill>
          <a:blip r:embed="rId3" cstate="print"/>
          <a:srcRect/>
          <a:stretch>
            <a:fillRect/>
          </a:stretch>
        </p:blipFill>
        <p:spPr bwMode="auto">
          <a:xfrm>
            <a:off x="214282" y="142852"/>
            <a:ext cx="1159068" cy="626230"/>
          </a:xfrm>
          <a:prstGeom prst="rect">
            <a:avLst/>
          </a:prstGeom>
          <a:noFill/>
          <a:ln w="9525">
            <a:noFill/>
            <a:miter lim="800000"/>
            <a:headEnd/>
            <a:tailEnd/>
          </a:ln>
        </p:spPr>
      </p:pic>
      <p:pic>
        <p:nvPicPr>
          <p:cNvPr id="6" name="5 Imagen" descr="Logo-istas ccoo"/>
          <p:cNvPicPr/>
          <p:nvPr/>
        </p:nvPicPr>
        <p:blipFill>
          <a:blip r:embed="rId4" cstate="print"/>
          <a:srcRect/>
          <a:stretch>
            <a:fillRect/>
          </a:stretch>
        </p:blipFill>
        <p:spPr bwMode="auto">
          <a:xfrm>
            <a:off x="1643042" y="142852"/>
            <a:ext cx="1219200" cy="628650"/>
          </a:xfrm>
          <a:prstGeom prst="rect">
            <a:avLst/>
          </a:prstGeom>
          <a:noFill/>
          <a:ln w="9525">
            <a:noFill/>
            <a:miter lim="800000"/>
            <a:headEnd/>
            <a:tailEnd/>
          </a:ln>
        </p:spPr>
      </p:pic>
      <p:sp>
        <p:nvSpPr>
          <p:cNvPr id="10" name="9 Marcador de número de diapositiva"/>
          <p:cNvSpPr>
            <a:spLocks noGrp="1"/>
          </p:cNvSpPr>
          <p:nvPr>
            <p:ph type="sldNum" sz="quarter" idx="12"/>
          </p:nvPr>
        </p:nvSpPr>
        <p:spPr/>
        <p:txBody>
          <a:bodyPr/>
          <a:lstStyle/>
          <a:p>
            <a:fld id="{EC2569A9-F567-453E-859A-CDE18FDD1935}" type="slidenum">
              <a:rPr lang="es-ES" smtClean="0"/>
              <a:pPr/>
              <a:t>11</a:t>
            </a:fld>
            <a:endParaRPr lang="es-ES"/>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71472" y="285750"/>
            <a:ext cx="7967691" cy="669925"/>
          </a:xfrm>
        </p:spPr>
        <p:txBody>
          <a:bodyPr>
            <a:normAutofit/>
          </a:bodyPr>
          <a:lstStyle/>
          <a:p>
            <a:pPr eaLnBrk="1" hangingPunct="1"/>
            <a:r>
              <a:rPr lang="es-ES" sz="3600" b="1" dirty="0" smtClean="0">
                <a:solidFill>
                  <a:srgbClr val="811F91"/>
                </a:solidFill>
                <a:cs typeface="Arial" charset="0"/>
              </a:rPr>
              <a:t>Concepto TME y localización</a:t>
            </a:r>
          </a:p>
        </p:txBody>
      </p:sp>
      <p:graphicFrame>
        <p:nvGraphicFramePr>
          <p:cNvPr id="5" name="4 Diagrama"/>
          <p:cNvGraphicFramePr/>
          <p:nvPr/>
        </p:nvGraphicFramePr>
        <p:xfrm>
          <a:off x="714348" y="1214422"/>
          <a:ext cx="5000660" cy="4857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4" name="Picture 2" descr="cUERPO1"/>
          <p:cNvPicPr>
            <a:picLocks noChangeAspect="1" noChangeArrowheads="1"/>
          </p:cNvPicPr>
          <p:nvPr/>
        </p:nvPicPr>
        <p:blipFill>
          <a:blip r:embed="rId7"/>
          <a:srcRect/>
          <a:stretch>
            <a:fillRect/>
          </a:stretch>
        </p:blipFill>
        <p:spPr bwMode="auto">
          <a:xfrm>
            <a:off x="5715008" y="1214422"/>
            <a:ext cx="2857492" cy="5079986"/>
          </a:xfrm>
          <a:prstGeom prst="rect">
            <a:avLst/>
          </a:prstGeom>
          <a:noFill/>
          <a:ln w="9525">
            <a:noFill/>
            <a:miter lim="800000"/>
            <a:headEnd/>
            <a:tailEnd/>
          </a:ln>
        </p:spPr>
      </p:pic>
      <p:sp>
        <p:nvSpPr>
          <p:cNvPr id="9" name="8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0" name="9 Marcador de número de diapositiva"/>
          <p:cNvSpPr>
            <a:spLocks noGrp="1"/>
          </p:cNvSpPr>
          <p:nvPr>
            <p:ph type="sldNum" sz="quarter" idx="11"/>
          </p:nvPr>
        </p:nvSpPr>
        <p:spPr/>
        <p:txBody>
          <a:bodyPr/>
          <a:lstStyle/>
          <a:p>
            <a:pPr>
              <a:defRPr/>
            </a:pPr>
            <a:fld id="{DA810FB6-5D2B-414F-B5B7-3D7316425316}" type="slidenum">
              <a:rPr lang="es-ES" smtClean="0"/>
              <a:pPr>
                <a:defRPr/>
              </a:pPr>
              <a:t>12</a:t>
            </a:fld>
            <a:endParaRPr lang="es-E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71472" y="285750"/>
            <a:ext cx="7896253" cy="669925"/>
          </a:xfrm>
        </p:spPr>
        <p:txBody>
          <a:bodyPr>
            <a:noAutofit/>
          </a:bodyPr>
          <a:lstStyle/>
          <a:p>
            <a:pPr eaLnBrk="1" hangingPunct="1"/>
            <a:r>
              <a:rPr lang="es-ES" sz="4000" b="1" dirty="0" smtClean="0">
                <a:solidFill>
                  <a:srgbClr val="811F91"/>
                </a:solidFill>
              </a:rPr>
              <a:t>Características de los TME</a:t>
            </a:r>
          </a:p>
        </p:txBody>
      </p:sp>
      <p:graphicFrame>
        <p:nvGraphicFramePr>
          <p:cNvPr id="7" name="6 Diagrama"/>
          <p:cNvGraphicFramePr/>
          <p:nvPr/>
        </p:nvGraphicFramePr>
        <p:xfrm>
          <a:off x="611188" y="1214422"/>
          <a:ext cx="7675562" cy="4714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arcador de número de diapositiva"/>
          <p:cNvSpPr>
            <a:spLocks noGrp="1"/>
          </p:cNvSpPr>
          <p:nvPr>
            <p:ph type="sldNum" sz="quarter" idx="11"/>
          </p:nvPr>
        </p:nvSpPr>
        <p:spPr/>
        <p:txBody>
          <a:bodyPr/>
          <a:lstStyle/>
          <a:p>
            <a:pPr>
              <a:defRPr/>
            </a:pPr>
            <a:fld id="{E738AF7B-8DF1-459F-91D2-03D3B2B93694}" type="slidenum">
              <a:rPr lang="es-ES"/>
              <a:pPr>
                <a:defRPr/>
              </a:pPr>
              <a:t>13</a:t>
            </a:fld>
            <a:endParaRPr lang="es-ES"/>
          </a:p>
        </p:txBody>
      </p:sp>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785787" y="260350"/>
            <a:ext cx="7596214" cy="669925"/>
          </a:xfrm>
        </p:spPr>
        <p:txBody>
          <a:bodyPr>
            <a:normAutofit fontScale="90000"/>
          </a:bodyPr>
          <a:lstStyle/>
          <a:p>
            <a:r>
              <a:rPr lang="es-ES" b="1" dirty="0" smtClean="0">
                <a:solidFill>
                  <a:srgbClr val="811F91"/>
                </a:solidFill>
              </a:rPr>
              <a:t>Evolución de daños por TME</a:t>
            </a:r>
          </a:p>
        </p:txBody>
      </p:sp>
      <p:pic>
        <p:nvPicPr>
          <p:cNvPr id="11267" name="Objeto 1"/>
          <p:cNvPicPr>
            <a:picLocks noChangeArrowheads="1"/>
          </p:cNvPicPr>
          <p:nvPr/>
        </p:nvPicPr>
        <p:blipFill>
          <a:blip r:embed="rId3"/>
          <a:srcRect l="-764" t="-607" b="-230"/>
          <a:stretch>
            <a:fillRect/>
          </a:stretch>
        </p:blipFill>
        <p:spPr bwMode="auto">
          <a:xfrm>
            <a:off x="857250" y="1285875"/>
            <a:ext cx="7286625" cy="4286265"/>
          </a:xfrm>
          <a:prstGeom prst="rect">
            <a:avLst/>
          </a:prstGeom>
          <a:noFill/>
          <a:ln w="9525">
            <a:noFill/>
            <a:miter lim="800000"/>
            <a:headEnd/>
            <a:tailEnd/>
          </a:ln>
        </p:spPr>
      </p:pic>
      <p:sp>
        <p:nvSpPr>
          <p:cNvPr id="4" name="12 Rectángulo"/>
          <p:cNvSpPr>
            <a:spLocks noChangeArrowheads="1"/>
          </p:cNvSpPr>
          <p:nvPr/>
        </p:nvSpPr>
        <p:spPr bwMode="auto">
          <a:xfrm>
            <a:off x="2214562" y="5715000"/>
            <a:ext cx="5929337" cy="461963"/>
          </a:xfrm>
          <a:prstGeom prst="rect">
            <a:avLst/>
          </a:prstGeom>
          <a:noFill/>
          <a:ln w="9525">
            <a:noFill/>
            <a:miter lim="800000"/>
            <a:headEnd/>
            <a:tailEnd/>
          </a:ln>
        </p:spPr>
        <p:txBody>
          <a:bodyPr wrap="square">
            <a:spAutoFit/>
          </a:bodyPr>
          <a:lstStyle/>
          <a:p>
            <a:pPr algn="r"/>
            <a:r>
              <a:rPr lang="fr-FR" sz="1200" dirty="0" err="1">
                <a:solidFill>
                  <a:srgbClr val="C00000"/>
                </a:solidFill>
              </a:rPr>
              <a:t>Fuente</a:t>
            </a:r>
            <a:r>
              <a:rPr lang="fr-FR" sz="1200" dirty="0">
                <a:solidFill>
                  <a:srgbClr val="C00000"/>
                </a:solidFill>
              </a:rPr>
              <a:t>: Les LATR. Mieux les comprendre pour mieux les prévenir. </a:t>
            </a:r>
          </a:p>
          <a:p>
            <a:pPr algn="r"/>
            <a:r>
              <a:rPr lang="es-ES" sz="1200" dirty="0">
                <a:solidFill>
                  <a:srgbClr val="C00000"/>
                </a:solidFill>
              </a:rPr>
              <a:t>Québec: IRSST; 1996</a:t>
            </a:r>
          </a:p>
        </p:txBody>
      </p:sp>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9" name="8 Marcador de número de diapositiva"/>
          <p:cNvSpPr>
            <a:spLocks noGrp="1"/>
          </p:cNvSpPr>
          <p:nvPr>
            <p:ph type="sldNum" sz="quarter" idx="11"/>
          </p:nvPr>
        </p:nvSpPr>
        <p:spPr/>
        <p:txBody>
          <a:bodyPr/>
          <a:lstStyle/>
          <a:p>
            <a:pPr>
              <a:defRPr/>
            </a:pPr>
            <a:fld id="{DA810FB6-5D2B-414F-B5B7-3D7316425316}" type="slidenum">
              <a:rPr lang="es-ES" smtClean="0"/>
              <a:pPr>
                <a:defRPr/>
              </a:pPr>
              <a:t>14</a:t>
            </a:fld>
            <a:endParaRPr lang="es-E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85720" y="285750"/>
            <a:ext cx="8358246" cy="669925"/>
          </a:xfrm>
        </p:spPr>
        <p:txBody>
          <a:bodyPr>
            <a:normAutofit fontScale="90000"/>
          </a:bodyPr>
          <a:lstStyle/>
          <a:p>
            <a:pPr algn="r" eaLnBrk="1" hangingPunct="1"/>
            <a:r>
              <a:rPr lang="es-ES" sz="3600" b="1" dirty="0" smtClean="0">
                <a:solidFill>
                  <a:srgbClr val="811F91"/>
                </a:solidFill>
                <a:cs typeface="Arial" charset="0"/>
              </a:rPr>
              <a:t>Zonas corporales más afectadas por TME</a:t>
            </a:r>
          </a:p>
        </p:txBody>
      </p:sp>
      <p:sp>
        <p:nvSpPr>
          <p:cNvPr id="6150" name="Rectangle 3"/>
          <p:cNvSpPr>
            <a:spLocks noGrp="1" noChangeArrowheads="1"/>
          </p:cNvSpPr>
          <p:nvPr>
            <p:ph type="body" sz="half" idx="1"/>
          </p:nvPr>
        </p:nvSpPr>
        <p:spPr>
          <a:xfrm>
            <a:off x="0" y="6143625"/>
            <a:ext cx="8572500" cy="285750"/>
          </a:xfrm>
        </p:spPr>
        <p:txBody>
          <a:bodyPr>
            <a:normAutofit fontScale="92500" lnSpcReduction="20000"/>
          </a:bodyPr>
          <a:lstStyle/>
          <a:p>
            <a:pPr indent="3175" eaLnBrk="1" hangingPunct="1">
              <a:buFontTx/>
              <a:buNone/>
              <a:defRPr/>
            </a:pPr>
            <a:r>
              <a:rPr lang="es-ES" sz="1600" dirty="0" smtClean="0">
                <a:solidFill>
                  <a:srgbClr val="C00000"/>
                </a:solidFill>
                <a:latin typeface="+mn-lt"/>
              </a:rPr>
              <a:t>Fuente: VII Encuesta de condiciones de trabajo, España (2011)</a:t>
            </a:r>
          </a:p>
          <a:p>
            <a:pPr eaLnBrk="1" hangingPunct="1">
              <a:defRPr/>
            </a:pPr>
            <a:endParaRPr lang="es-ES" sz="1600" dirty="0" smtClean="0">
              <a:latin typeface="+mn-lt"/>
            </a:endParaRPr>
          </a:p>
          <a:p>
            <a:pPr eaLnBrk="1" hangingPunct="1">
              <a:defRPr/>
            </a:pPr>
            <a:endParaRPr lang="es-ES" sz="1600" dirty="0" smtClean="0">
              <a:latin typeface="+mn-lt"/>
            </a:endParaRPr>
          </a:p>
          <a:p>
            <a:pPr marL="0" indent="0" eaLnBrk="1" hangingPunct="1">
              <a:spcBef>
                <a:spcPct val="0"/>
              </a:spcBef>
              <a:buFontTx/>
              <a:buNone/>
              <a:defRPr/>
            </a:pPr>
            <a:endParaRPr lang="es-ES" sz="1600" i="1" dirty="0" smtClean="0">
              <a:latin typeface="+mn-lt"/>
            </a:endParaRPr>
          </a:p>
          <a:p>
            <a:pPr marL="0" indent="0" eaLnBrk="1" hangingPunct="1">
              <a:spcBef>
                <a:spcPct val="0"/>
              </a:spcBef>
              <a:buFontTx/>
              <a:buNone/>
              <a:defRPr/>
            </a:pPr>
            <a:endParaRPr lang="es-ES" sz="1600" i="1" dirty="0" smtClean="0">
              <a:latin typeface="+mn-lt"/>
            </a:endParaRPr>
          </a:p>
          <a:p>
            <a:pPr marL="0" indent="0" eaLnBrk="1" hangingPunct="1">
              <a:spcBef>
                <a:spcPct val="0"/>
              </a:spcBef>
              <a:buFontTx/>
              <a:buNone/>
              <a:defRPr/>
            </a:pPr>
            <a:endParaRPr lang="es-ES" sz="1600" i="1" dirty="0" smtClean="0">
              <a:latin typeface="+mn-lt"/>
            </a:endParaRPr>
          </a:p>
        </p:txBody>
      </p:sp>
      <p:pic>
        <p:nvPicPr>
          <p:cNvPr id="12292" name="Picture 2"/>
          <p:cNvPicPr>
            <a:picLocks noChangeAspect="1" noChangeArrowheads="1"/>
          </p:cNvPicPr>
          <p:nvPr/>
        </p:nvPicPr>
        <p:blipFill>
          <a:blip r:embed="rId3"/>
          <a:srcRect/>
          <a:stretch>
            <a:fillRect/>
          </a:stretch>
        </p:blipFill>
        <p:spPr bwMode="auto">
          <a:xfrm>
            <a:off x="285750" y="1143000"/>
            <a:ext cx="8250238" cy="4929188"/>
          </a:xfrm>
          <a:prstGeom prst="rect">
            <a:avLst/>
          </a:prstGeom>
          <a:noFill/>
          <a:ln w="9525">
            <a:noFill/>
            <a:miter lim="800000"/>
            <a:headEnd/>
            <a:tailEnd/>
          </a:ln>
        </p:spPr>
      </p:pic>
      <p:sp>
        <p:nvSpPr>
          <p:cNvPr id="7" name="6 Elipse"/>
          <p:cNvSpPr/>
          <p:nvPr/>
        </p:nvSpPr>
        <p:spPr>
          <a:xfrm>
            <a:off x="4000500" y="1285875"/>
            <a:ext cx="714375" cy="571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7 Elipse"/>
          <p:cNvSpPr/>
          <p:nvPr/>
        </p:nvSpPr>
        <p:spPr>
          <a:xfrm>
            <a:off x="4500563" y="2928938"/>
            <a:ext cx="714375" cy="571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 name="8 Elipse"/>
          <p:cNvSpPr/>
          <p:nvPr/>
        </p:nvSpPr>
        <p:spPr>
          <a:xfrm>
            <a:off x="3571875" y="2643188"/>
            <a:ext cx="714375" cy="571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3" name="12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4" name="13 Marcador de número de diapositiva"/>
          <p:cNvSpPr>
            <a:spLocks noGrp="1"/>
          </p:cNvSpPr>
          <p:nvPr>
            <p:ph type="sldNum" sz="quarter" idx="11"/>
          </p:nvPr>
        </p:nvSpPr>
        <p:spPr/>
        <p:txBody>
          <a:bodyPr/>
          <a:lstStyle/>
          <a:p>
            <a:pPr>
              <a:defRPr/>
            </a:pPr>
            <a:fld id="{DA810FB6-5D2B-414F-B5B7-3D7316425316}" type="slidenum">
              <a:rPr lang="es-ES" smtClean="0"/>
              <a:pPr>
                <a:defRPr/>
              </a:pPr>
              <a:t>15</a:t>
            </a:fld>
            <a:endParaRPr lang="es-E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500034" y="260350"/>
            <a:ext cx="8429684" cy="669925"/>
          </a:xfrm>
        </p:spPr>
        <p:txBody>
          <a:bodyPr>
            <a:noAutofit/>
          </a:bodyPr>
          <a:lstStyle/>
          <a:p>
            <a:r>
              <a:rPr lang="es-ES" sz="2800" b="1" dirty="0" smtClean="0">
                <a:solidFill>
                  <a:srgbClr val="811F91"/>
                </a:solidFill>
              </a:rPr>
              <a:t>Demandas físicas del puesto de trabajo según sexo</a:t>
            </a:r>
          </a:p>
        </p:txBody>
      </p:sp>
      <p:pic>
        <p:nvPicPr>
          <p:cNvPr id="13315" name="Picture 2"/>
          <p:cNvPicPr>
            <a:picLocks noChangeAspect="1" noChangeArrowheads="1"/>
          </p:cNvPicPr>
          <p:nvPr/>
        </p:nvPicPr>
        <p:blipFill>
          <a:blip r:embed="rId3"/>
          <a:srcRect/>
          <a:stretch>
            <a:fillRect/>
          </a:stretch>
        </p:blipFill>
        <p:spPr bwMode="auto">
          <a:xfrm>
            <a:off x="79375" y="1285875"/>
            <a:ext cx="5707063" cy="4429125"/>
          </a:xfrm>
          <a:prstGeom prst="rect">
            <a:avLst/>
          </a:prstGeom>
          <a:noFill/>
          <a:ln w="9525">
            <a:noFill/>
            <a:miter lim="800000"/>
            <a:headEnd/>
            <a:tailEnd/>
          </a:ln>
        </p:spPr>
      </p:pic>
      <p:sp>
        <p:nvSpPr>
          <p:cNvPr id="13316" name="5 CuadroTexto"/>
          <p:cNvSpPr txBox="1">
            <a:spLocks noChangeArrowheads="1"/>
          </p:cNvSpPr>
          <p:nvPr/>
        </p:nvSpPr>
        <p:spPr bwMode="auto">
          <a:xfrm>
            <a:off x="214313" y="5857875"/>
            <a:ext cx="5572125" cy="307975"/>
          </a:xfrm>
          <a:prstGeom prst="rect">
            <a:avLst/>
          </a:prstGeom>
          <a:noFill/>
          <a:ln w="9525">
            <a:noFill/>
            <a:miter lim="800000"/>
            <a:headEnd/>
            <a:tailEnd/>
          </a:ln>
        </p:spPr>
        <p:txBody>
          <a:bodyPr>
            <a:spAutoFit/>
          </a:bodyPr>
          <a:lstStyle/>
          <a:p>
            <a:r>
              <a:rPr lang="es-ES" sz="1400" dirty="0">
                <a:solidFill>
                  <a:srgbClr val="C00000"/>
                </a:solidFill>
              </a:rPr>
              <a:t>Fuente: VII Encuesta de condiciones de trabajo, España (2011)</a:t>
            </a:r>
          </a:p>
        </p:txBody>
      </p:sp>
      <p:sp>
        <p:nvSpPr>
          <p:cNvPr id="13317" name="6 Rectángulo"/>
          <p:cNvSpPr>
            <a:spLocks noChangeArrowheads="1"/>
          </p:cNvSpPr>
          <p:nvPr/>
        </p:nvSpPr>
        <p:spPr bwMode="auto">
          <a:xfrm>
            <a:off x="5857875" y="1357313"/>
            <a:ext cx="3071813" cy="3970337"/>
          </a:xfrm>
          <a:prstGeom prst="rect">
            <a:avLst/>
          </a:prstGeom>
          <a:noFill/>
          <a:ln w="9525">
            <a:noFill/>
            <a:miter lim="800000"/>
            <a:headEnd/>
            <a:tailEnd/>
          </a:ln>
        </p:spPr>
        <p:txBody>
          <a:bodyPr>
            <a:spAutoFit/>
          </a:bodyPr>
          <a:lstStyle/>
          <a:p>
            <a:endParaRPr lang="es-ES"/>
          </a:p>
          <a:p>
            <a:r>
              <a:rPr lang="es-ES"/>
              <a:t>Los HOMBRES deben </a:t>
            </a:r>
            <a:r>
              <a:rPr lang="es-ES" b="1" i="1"/>
              <a:t>levantar o mover cargas pesadas</a:t>
            </a:r>
            <a:r>
              <a:rPr lang="es-ES" i="1"/>
              <a:t> (</a:t>
            </a:r>
            <a:r>
              <a:rPr lang="es-ES" b="1" i="1"/>
              <a:t>21,7%</a:t>
            </a:r>
            <a:r>
              <a:rPr lang="es-ES" i="1"/>
              <a:t>) y </a:t>
            </a:r>
            <a:r>
              <a:rPr lang="es-ES" b="1" i="1"/>
              <a:t>aplicar fuerzas importantes </a:t>
            </a:r>
            <a:r>
              <a:rPr lang="es-ES" i="1"/>
              <a:t>(</a:t>
            </a:r>
            <a:r>
              <a:rPr lang="es-ES" b="1" i="1"/>
              <a:t>17,9%</a:t>
            </a:r>
            <a:r>
              <a:rPr lang="es-ES" i="1"/>
              <a:t>) con una frecuencia mayor que las mujeres (13,3% y 10,8%, respectivamente)</a:t>
            </a:r>
          </a:p>
          <a:p>
            <a:r>
              <a:rPr lang="es-ES" i="1"/>
              <a:t> </a:t>
            </a:r>
          </a:p>
          <a:p>
            <a:r>
              <a:rPr lang="es-ES"/>
              <a:t>Las MUJERES </a:t>
            </a:r>
            <a:r>
              <a:rPr lang="es-ES" b="1" i="1"/>
              <a:t>levantan o mueven personas </a:t>
            </a:r>
            <a:r>
              <a:rPr lang="es-ES" i="1"/>
              <a:t>en un porcentaje superior (</a:t>
            </a:r>
            <a:r>
              <a:rPr lang="es-ES" b="1" i="1"/>
              <a:t>8,7%</a:t>
            </a:r>
            <a:r>
              <a:rPr lang="es-ES" i="1"/>
              <a:t> frente al 2,6% en hombres) </a:t>
            </a:r>
            <a:endParaRPr lang="es-ES"/>
          </a:p>
        </p:txBody>
      </p:sp>
      <p:sp>
        <p:nvSpPr>
          <p:cNvPr id="6" name="5 Elipse"/>
          <p:cNvSpPr/>
          <p:nvPr/>
        </p:nvSpPr>
        <p:spPr>
          <a:xfrm>
            <a:off x="3500438" y="4429125"/>
            <a:ext cx="714375" cy="571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Elipse"/>
          <p:cNvSpPr/>
          <p:nvPr/>
        </p:nvSpPr>
        <p:spPr>
          <a:xfrm>
            <a:off x="2714625" y="2428875"/>
            <a:ext cx="714375" cy="571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7 Elipse"/>
          <p:cNvSpPr/>
          <p:nvPr/>
        </p:nvSpPr>
        <p:spPr>
          <a:xfrm>
            <a:off x="3071813" y="1928813"/>
            <a:ext cx="714375" cy="5715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 name="8 Elipse"/>
          <p:cNvSpPr/>
          <p:nvPr/>
        </p:nvSpPr>
        <p:spPr>
          <a:xfrm>
            <a:off x="4143375" y="1428750"/>
            <a:ext cx="714375" cy="571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0" name="9 Elipse"/>
          <p:cNvSpPr/>
          <p:nvPr/>
        </p:nvSpPr>
        <p:spPr>
          <a:xfrm>
            <a:off x="3071813" y="2928938"/>
            <a:ext cx="714375" cy="5715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 name="10 Elipse"/>
          <p:cNvSpPr/>
          <p:nvPr/>
        </p:nvSpPr>
        <p:spPr>
          <a:xfrm>
            <a:off x="1500188" y="5143500"/>
            <a:ext cx="714375" cy="5715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11 Elipse"/>
          <p:cNvSpPr/>
          <p:nvPr/>
        </p:nvSpPr>
        <p:spPr>
          <a:xfrm>
            <a:off x="857250" y="5143500"/>
            <a:ext cx="714375" cy="571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 name="1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7" name="16 Marcador de número de diapositiva"/>
          <p:cNvSpPr>
            <a:spLocks noGrp="1"/>
          </p:cNvSpPr>
          <p:nvPr>
            <p:ph type="sldNum" sz="quarter" idx="11"/>
          </p:nvPr>
        </p:nvSpPr>
        <p:spPr/>
        <p:txBody>
          <a:bodyPr/>
          <a:lstStyle/>
          <a:p>
            <a:pPr>
              <a:defRPr/>
            </a:pPr>
            <a:fld id="{DA810FB6-5D2B-414F-B5B7-3D7316425316}" type="slidenum">
              <a:rPr lang="es-ES" smtClean="0"/>
              <a:pPr>
                <a:defRPr/>
              </a:pPr>
              <a:t>16</a:t>
            </a:fld>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box(in)">
                                      <p:cBhvr>
                                        <p:cTn id="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28662" y="285750"/>
            <a:ext cx="7539063" cy="669925"/>
          </a:xfrm>
        </p:spPr>
        <p:txBody>
          <a:bodyPr>
            <a:normAutofit fontScale="90000"/>
          </a:bodyPr>
          <a:lstStyle/>
          <a:p>
            <a:pPr algn="r" eaLnBrk="1" hangingPunct="1"/>
            <a:r>
              <a:rPr lang="es-ES" b="1" dirty="0" smtClean="0">
                <a:solidFill>
                  <a:srgbClr val="811F91"/>
                </a:solidFill>
                <a:cs typeface="Arial" charset="0"/>
              </a:rPr>
              <a:t>Práctica 1: Daños y sus causas</a:t>
            </a:r>
          </a:p>
        </p:txBody>
      </p:sp>
      <p:sp>
        <p:nvSpPr>
          <p:cNvPr id="22534" name="Rectangle 3"/>
          <p:cNvSpPr>
            <a:spLocks noGrp="1" noChangeArrowheads="1"/>
          </p:cNvSpPr>
          <p:nvPr>
            <p:ph type="body" sz="half" idx="1"/>
          </p:nvPr>
        </p:nvSpPr>
        <p:spPr>
          <a:xfrm>
            <a:off x="428596" y="1428750"/>
            <a:ext cx="8143904" cy="4429125"/>
          </a:xfrm>
        </p:spPr>
        <p:txBody>
          <a:bodyPr>
            <a:normAutofit/>
          </a:bodyPr>
          <a:lstStyle/>
          <a:p>
            <a:pPr indent="9525" eaLnBrk="1" hangingPunct="1">
              <a:buFontTx/>
              <a:buNone/>
              <a:defRPr/>
            </a:pPr>
            <a:r>
              <a:rPr lang="es-ES" sz="2400" b="1" dirty="0" smtClean="0">
                <a:latin typeface="+mj-lt"/>
                <a:cs typeface="Arial" pitchFamily="34" charset="0"/>
              </a:rPr>
              <a:t>Visualizar el </a:t>
            </a:r>
            <a:r>
              <a:rPr lang="es-ES" sz="2400" b="1" u="sng" dirty="0" smtClean="0">
                <a:solidFill>
                  <a:srgbClr val="E52330"/>
                </a:solidFill>
                <a:latin typeface="+mj-lt"/>
                <a:cs typeface="Arial" pitchFamily="34" charset="0"/>
                <a:hlinkClick r:id="rId3"/>
              </a:rPr>
              <a:t>Vídeo</a:t>
            </a:r>
            <a:r>
              <a:rPr lang="es-ES" sz="2400" b="1" dirty="0" smtClean="0">
                <a:solidFill>
                  <a:srgbClr val="E52330"/>
                </a:solidFill>
                <a:latin typeface="+mj-lt"/>
                <a:cs typeface="Arial" pitchFamily="34" charset="0"/>
              </a:rPr>
              <a:t> </a:t>
            </a:r>
            <a:r>
              <a:rPr lang="es-ES" sz="1800" dirty="0" smtClean="0">
                <a:solidFill>
                  <a:srgbClr val="C00000"/>
                </a:solidFill>
                <a:latin typeface="+mj-lt"/>
                <a:cs typeface="Arial" pitchFamily="34" charset="0"/>
              </a:rPr>
              <a:t>(</a:t>
            </a:r>
            <a:r>
              <a:rPr lang="es-ES" sz="1400" dirty="0" smtClean="0">
                <a:solidFill>
                  <a:srgbClr val="C00000"/>
                </a:solidFill>
                <a:latin typeface="+mj-lt"/>
                <a:cs typeface="Arial" pitchFamily="34" charset="0"/>
              </a:rPr>
              <a:t>Fuente: ISTAS-CCOO. “Simulador virtual sector sanitario” Versión 1.1) </a:t>
            </a:r>
            <a:endParaRPr lang="es-ES" sz="2400" dirty="0" smtClean="0">
              <a:solidFill>
                <a:srgbClr val="C00000"/>
              </a:solidFill>
              <a:latin typeface="+mj-lt"/>
              <a:cs typeface="Arial" pitchFamily="34" charset="0"/>
            </a:endParaRPr>
          </a:p>
          <a:p>
            <a:pPr indent="9525" eaLnBrk="1" hangingPunct="1">
              <a:buFontTx/>
              <a:buNone/>
              <a:defRPr/>
            </a:pPr>
            <a:endParaRPr lang="es-ES" sz="2400" dirty="0" smtClean="0">
              <a:latin typeface="+mj-lt"/>
              <a:cs typeface="Arial" pitchFamily="34" charset="0"/>
            </a:endParaRPr>
          </a:p>
          <a:p>
            <a:pPr indent="9525" eaLnBrk="1" hangingPunct="1">
              <a:buFontTx/>
              <a:buNone/>
              <a:defRPr/>
            </a:pPr>
            <a:r>
              <a:rPr lang="es-ES" sz="2400" b="1" dirty="0" smtClean="0">
                <a:latin typeface="+mj-lt"/>
                <a:cs typeface="Arial" pitchFamily="34" charset="0"/>
              </a:rPr>
              <a:t>PUESTO DE PINCHE DE COCINA EN HOSPITAL </a:t>
            </a:r>
            <a:r>
              <a:rPr lang="es-ES" sz="2400" dirty="0" smtClean="0">
                <a:latin typeface="+mj-lt"/>
                <a:cs typeface="Arial" pitchFamily="34" charset="0"/>
              </a:rPr>
              <a:t>(descripción de las tareas- voz en off)</a:t>
            </a:r>
          </a:p>
          <a:p>
            <a:pPr eaLnBrk="1" hangingPunct="1">
              <a:buFontTx/>
              <a:buNone/>
              <a:defRPr/>
            </a:pPr>
            <a:r>
              <a:rPr lang="es-ES" sz="2400" dirty="0" smtClean="0">
                <a:latin typeface="+mj-lt"/>
                <a:cs typeface="Arial" pitchFamily="34" charset="0"/>
              </a:rPr>
              <a:t>		</a:t>
            </a:r>
          </a:p>
          <a:p>
            <a:pPr indent="9525" eaLnBrk="1" hangingPunct="1">
              <a:buFontTx/>
              <a:buNone/>
              <a:defRPr/>
            </a:pPr>
            <a:r>
              <a:rPr lang="es-ES" sz="2400" b="1" dirty="0" smtClean="0">
                <a:solidFill>
                  <a:srgbClr val="C00000"/>
                </a:solidFill>
                <a:latin typeface="+mj-lt"/>
                <a:cs typeface="Arial" pitchFamily="34" charset="0"/>
              </a:rPr>
              <a:t>1. ¿Qué zonas corporales creéis que les dolerá a las trabajadoras?</a:t>
            </a:r>
          </a:p>
          <a:p>
            <a:pPr indent="9525" eaLnBrk="1" hangingPunct="1">
              <a:buFontTx/>
              <a:buNone/>
              <a:defRPr/>
            </a:pPr>
            <a:endParaRPr lang="es-ES" sz="2400" b="1" dirty="0" smtClean="0">
              <a:solidFill>
                <a:srgbClr val="C00000"/>
              </a:solidFill>
              <a:latin typeface="+mj-lt"/>
              <a:cs typeface="Arial" pitchFamily="34" charset="0"/>
            </a:endParaRPr>
          </a:p>
          <a:p>
            <a:pPr indent="9525" eaLnBrk="1" hangingPunct="1">
              <a:buFontTx/>
              <a:buNone/>
              <a:defRPr/>
            </a:pPr>
            <a:r>
              <a:rPr lang="es-ES" sz="2400" b="1" dirty="0" smtClean="0">
                <a:solidFill>
                  <a:srgbClr val="C00000"/>
                </a:solidFill>
                <a:latin typeface="+mj-lt"/>
                <a:cs typeface="Arial" pitchFamily="34" charset="0"/>
              </a:rPr>
              <a:t>2. Según la descripción facilitada en el video, ¿por qué motivos pensáis que se produce ese dolor?</a:t>
            </a:r>
          </a:p>
          <a:p>
            <a:pPr eaLnBrk="1" hangingPunct="1">
              <a:buFontTx/>
              <a:buNone/>
              <a:defRPr/>
            </a:pPr>
            <a:endParaRPr lang="es-ES" sz="2400" dirty="0" smtClean="0">
              <a:latin typeface="+mj-lt"/>
              <a:cs typeface="Arial" pitchFamily="34" charset="0"/>
            </a:endParaRPr>
          </a:p>
          <a:p>
            <a:pPr eaLnBrk="1" hangingPunct="1">
              <a:buFontTx/>
              <a:buNone/>
              <a:defRPr/>
            </a:pPr>
            <a:endParaRPr lang="es-ES" sz="2400" dirty="0" smtClean="0">
              <a:latin typeface="+mj-lt"/>
              <a:cs typeface="Arial" pitchFamily="34" charset="0"/>
            </a:endParaRPr>
          </a:p>
          <a:p>
            <a:pPr eaLnBrk="1" hangingPunct="1">
              <a:buFontTx/>
              <a:buNone/>
              <a:defRPr/>
            </a:pPr>
            <a:endParaRPr lang="es-ES" sz="2400" dirty="0" smtClean="0">
              <a:latin typeface="+mj-lt"/>
              <a:cs typeface="Arial" pitchFamily="34" charset="0"/>
            </a:endParaRPr>
          </a:p>
        </p:txBody>
      </p:sp>
      <p:sp>
        <p:nvSpPr>
          <p:cNvPr id="7" name="6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8" name="7 Marcador de número de diapositiva"/>
          <p:cNvSpPr>
            <a:spLocks noGrp="1"/>
          </p:cNvSpPr>
          <p:nvPr>
            <p:ph type="sldNum" sz="quarter" idx="11"/>
          </p:nvPr>
        </p:nvSpPr>
        <p:spPr/>
        <p:txBody>
          <a:bodyPr/>
          <a:lstStyle/>
          <a:p>
            <a:pPr>
              <a:defRPr/>
            </a:pPr>
            <a:fld id="{DA810FB6-5D2B-414F-B5B7-3D7316425316}" type="slidenum">
              <a:rPr lang="es-ES" smtClean="0"/>
              <a:pPr>
                <a:defRPr/>
              </a:pPr>
              <a:t>17</a:t>
            </a:fld>
            <a:endParaRPr lang="es-E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42910" y="285750"/>
            <a:ext cx="7824815" cy="669925"/>
          </a:xfrm>
        </p:spPr>
        <p:txBody>
          <a:bodyPr>
            <a:normAutofit fontScale="90000"/>
          </a:bodyPr>
          <a:lstStyle/>
          <a:p>
            <a:pPr algn="r" eaLnBrk="1" hangingPunct="1"/>
            <a:r>
              <a:rPr lang="es-ES" b="1" dirty="0" smtClean="0">
                <a:solidFill>
                  <a:srgbClr val="811F91"/>
                </a:solidFill>
                <a:cs typeface="Arial" charset="0"/>
              </a:rPr>
              <a:t>Solución Práctica 1</a:t>
            </a:r>
          </a:p>
        </p:txBody>
      </p:sp>
      <p:sp>
        <p:nvSpPr>
          <p:cNvPr id="4" name="3 Marcador de texto"/>
          <p:cNvSpPr>
            <a:spLocks noGrp="1"/>
          </p:cNvSpPr>
          <p:nvPr>
            <p:ph type="body" sz="half" idx="1"/>
          </p:nvPr>
        </p:nvSpPr>
        <p:spPr>
          <a:xfrm>
            <a:off x="609600" y="1600200"/>
            <a:ext cx="7962900" cy="614363"/>
          </a:xfrm>
        </p:spPr>
        <p:txBody>
          <a:bodyPr/>
          <a:lstStyle/>
          <a:p>
            <a:pPr>
              <a:buFontTx/>
              <a:buNone/>
              <a:defRPr/>
            </a:pPr>
            <a:r>
              <a:rPr lang="es-ES" sz="2400" b="1" dirty="0" smtClean="0">
                <a:latin typeface="+mn-lt"/>
              </a:rPr>
              <a:t>Zonas corporales afectadas y sus causas principales</a:t>
            </a:r>
            <a:endParaRPr lang="es-ES" sz="2400" b="1" dirty="0">
              <a:latin typeface="+mn-lt"/>
            </a:endParaRPr>
          </a:p>
        </p:txBody>
      </p:sp>
      <p:pic>
        <p:nvPicPr>
          <p:cNvPr id="112642" name="Imagen 11" descr="X:\ISTAS\Proyectos de FORMACIÓN\curso ERGOPAR\Dibujos cuestionario\Ilust\1.jpg"/>
          <p:cNvPicPr>
            <a:picLocks noChangeAspect="1" noChangeArrowheads="1"/>
          </p:cNvPicPr>
          <p:nvPr/>
        </p:nvPicPr>
        <p:blipFill>
          <a:blip r:embed="rId3"/>
          <a:srcRect b="10280"/>
          <a:stretch>
            <a:fillRect/>
          </a:stretch>
        </p:blipFill>
        <p:spPr bwMode="auto">
          <a:xfrm>
            <a:off x="1357313" y="2286000"/>
            <a:ext cx="728662" cy="928688"/>
          </a:xfrm>
          <a:prstGeom prst="rect">
            <a:avLst/>
          </a:prstGeom>
          <a:noFill/>
          <a:ln w="9525">
            <a:noFill/>
            <a:miter lim="800000"/>
            <a:headEnd/>
            <a:tailEnd/>
          </a:ln>
        </p:spPr>
      </p:pic>
      <p:pic>
        <p:nvPicPr>
          <p:cNvPr id="112643" name="Imagen 13" descr="X:\ISTAS\Proyectos de FORMACIÓN\curso ERGOPAR\Dibujos cuestionario\Ilust\2_.jpg"/>
          <p:cNvPicPr>
            <a:picLocks noChangeAspect="1" noChangeArrowheads="1"/>
          </p:cNvPicPr>
          <p:nvPr/>
        </p:nvPicPr>
        <p:blipFill>
          <a:blip r:embed="rId4"/>
          <a:srcRect/>
          <a:stretch>
            <a:fillRect/>
          </a:stretch>
        </p:blipFill>
        <p:spPr bwMode="auto">
          <a:xfrm>
            <a:off x="1357313" y="3571875"/>
            <a:ext cx="792162" cy="546100"/>
          </a:xfrm>
          <a:prstGeom prst="rect">
            <a:avLst/>
          </a:prstGeom>
          <a:noFill/>
          <a:ln w="9525">
            <a:noFill/>
            <a:miter lim="800000"/>
            <a:headEnd/>
            <a:tailEnd/>
          </a:ln>
        </p:spPr>
      </p:pic>
      <p:pic>
        <p:nvPicPr>
          <p:cNvPr id="112644" name="Imagen 21" descr="X:\ISTAS\Proyectos de FORMACIÓN\curso ERGOPAR\Dibujos cuestionario\Ilust\4.jpg"/>
          <p:cNvPicPr>
            <a:picLocks noChangeAspect="1" noChangeArrowheads="1"/>
          </p:cNvPicPr>
          <p:nvPr/>
        </p:nvPicPr>
        <p:blipFill>
          <a:blip r:embed="rId5"/>
          <a:srcRect/>
          <a:stretch>
            <a:fillRect/>
          </a:stretch>
        </p:blipFill>
        <p:spPr bwMode="auto">
          <a:xfrm>
            <a:off x="1357313" y="4500563"/>
            <a:ext cx="792162" cy="546100"/>
          </a:xfrm>
          <a:prstGeom prst="rect">
            <a:avLst/>
          </a:prstGeom>
          <a:noFill/>
          <a:ln w="9525">
            <a:noFill/>
            <a:miter lim="800000"/>
            <a:headEnd/>
            <a:tailEnd/>
          </a:ln>
        </p:spPr>
      </p:pic>
      <p:pic>
        <p:nvPicPr>
          <p:cNvPr id="112645" name="Imagen 28" descr="X:\ISTAS\Proyectos de FORMACIÓN\curso ERGOPAR\Dibujos cuestionario\Ilust\6.jpg"/>
          <p:cNvPicPr>
            <a:picLocks noChangeAspect="1" noChangeArrowheads="1"/>
          </p:cNvPicPr>
          <p:nvPr/>
        </p:nvPicPr>
        <p:blipFill>
          <a:blip r:embed="rId6"/>
          <a:srcRect t="16821" b="8411"/>
          <a:stretch>
            <a:fillRect/>
          </a:stretch>
        </p:blipFill>
        <p:spPr bwMode="auto">
          <a:xfrm>
            <a:off x="1357313" y="5357813"/>
            <a:ext cx="792162" cy="831850"/>
          </a:xfrm>
          <a:prstGeom prst="rect">
            <a:avLst/>
          </a:prstGeom>
          <a:noFill/>
          <a:ln w="9525">
            <a:noFill/>
            <a:miter lim="800000"/>
            <a:headEnd/>
            <a:tailEnd/>
          </a:ln>
        </p:spPr>
      </p:pic>
      <p:sp>
        <p:nvSpPr>
          <p:cNvPr id="9" name="3 Marcador de texto"/>
          <p:cNvSpPr txBox="1">
            <a:spLocks/>
          </p:cNvSpPr>
          <p:nvPr/>
        </p:nvSpPr>
        <p:spPr bwMode="auto">
          <a:xfrm>
            <a:off x="2500313" y="2357438"/>
            <a:ext cx="6143625" cy="614362"/>
          </a:xfrm>
          <a:prstGeom prst="rect">
            <a:avLst/>
          </a:prstGeom>
          <a:noFill/>
          <a:ln w="9525">
            <a:noFill/>
            <a:miter lim="800000"/>
            <a:headEnd/>
            <a:tailEnd/>
          </a:ln>
        </p:spPr>
        <p:txBody>
          <a:bodyPr/>
          <a:lstStyle/>
          <a:p>
            <a:pPr marL="533400" indent="-533400" eaLnBrk="0" hangingPunct="0">
              <a:spcBef>
                <a:spcPct val="20000"/>
              </a:spcBef>
              <a:buClr>
                <a:srgbClr val="FF0C00"/>
              </a:buClr>
              <a:buFont typeface="Wingdings" pitchFamily="2" charset="2"/>
              <a:buChar char="Ø"/>
              <a:defRPr/>
            </a:pPr>
            <a:r>
              <a:rPr lang="es-ES" sz="1600" kern="0" dirty="0">
                <a:latin typeface="+mn-lt"/>
              </a:rPr>
              <a:t>Elevar los brazos por encima de los hombros al coger/dejar las bandejas</a:t>
            </a:r>
          </a:p>
        </p:txBody>
      </p:sp>
      <p:sp>
        <p:nvSpPr>
          <p:cNvPr id="10" name="3 Marcador de texto"/>
          <p:cNvSpPr txBox="1">
            <a:spLocks/>
          </p:cNvSpPr>
          <p:nvPr/>
        </p:nvSpPr>
        <p:spPr bwMode="auto">
          <a:xfrm>
            <a:off x="2500313" y="3214688"/>
            <a:ext cx="6143625" cy="971550"/>
          </a:xfrm>
          <a:prstGeom prst="rect">
            <a:avLst/>
          </a:prstGeom>
          <a:noFill/>
          <a:ln w="9525">
            <a:noFill/>
            <a:miter lim="800000"/>
            <a:headEnd/>
            <a:tailEnd/>
          </a:ln>
        </p:spPr>
        <p:txBody>
          <a:bodyPr/>
          <a:lstStyle/>
          <a:p>
            <a:pPr marL="533400" indent="-533400" eaLnBrk="0" hangingPunct="0">
              <a:spcBef>
                <a:spcPct val="20000"/>
              </a:spcBef>
              <a:buClr>
                <a:srgbClr val="FF0C00"/>
              </a:buClr>
              <a:buFont typeface="Wingdings" pitchFamily="2" charset="2"/>
              <a:buChar char="Ø"/>
              <a:defRPr/>
            </a:pPr>
            <a:r>
              <a:rPr lang="es-ES" sz="1600" kern="0" dirty="0">
                <a:latin typeface="+mn-lt"/>
              </a:rPr>
              <a:t>Manipular manualmente bandejas de entre 3 y 3.5 kg</a:t>
            </a:r>
          </a:p>
          <a:p>
            <a:pPr marL="533400" indent="-533400" eaLnBrk="0" hangingPunct="0">
              <a:spcBef>
                <a:spcPct val="20000"/>
              </a:spcBef>
              <a:buClr>
                <a:srgbClr val="FF0C00"/>
              </a:buClr>
              <a:buFont typeface="Wingdings" pitchFamily="2" charset="2"/>
              <a:buChar char="Ø"/>
              <a:defRPr/>
            </a:pPr>
            <a:r>
              <a:rPr lang="es-ES" sz="1600" kern="0" dirty="0">
                <a:latin typeface="+mn-lt"/>
              </a:rPr>
              <a:t>Empujar y arrastrar los carros</a:t>
            </a:r>
          </a:p>
          <a:p>
            <a:pPr marL="533400" indent="-533400" eaLnBrk="0" hangingPunct="0">
              <a:spcBef>
                <a:spcPct val="20000"/>
              </a:spcBef>
              <a:buClr>
                <a:srgbClr val="FF0C00"/>
              </a:buClr>
              <a:buFont typeface="Wingdings" pitchFamily="2" charset="2"/>
              <a:buChar char="Ø"/>
              <a:defRPr/>
            </a:pPr>
            <a:r>
              <a:rPr lang="es-ES" sz="1600" kern="0" dirty="0">
                <a:latin typeface="+mn-lt"/>
              </a:rPr>
              <a:t>De pie sin andar apenas</a:t>
            </a:r>
          </a:p>
          <a:p>
            <a:pPr marL="533400" indent="-533400" eaLnBrk="0" hangingPunct="0">
              <a:spcBef>
                <a:spcPct val="20000"/>
              </a:spcBef>
              <a:buClr>
                <a:srgbClr val="FF0C00"/>
              </a:buClr>
              <a:buFont typeface="Wingdings" pitchFamily="2" charset="2"/>
              <a:buChar char="Ø"/>
              <a:defRPr/>
            </a:pPr>
            <a:r>
              <a:rPr lang="es-ES" sz="1600" kern="0" dirty="0">
                <a:latin typeface="+mn-lt"/>
              </a:rPr>
              <a:t>Inclinar la espalda hacia delante de manera repetida </a:t>
            </a:r>
          </a:p>
        </p:txBody>
      </p:sp>
      <p:sp>
        <p:nvSpPr>
          <p:cNvPr id="11" name="3 Marcador de texto"/>
          <p:cNvSpPr txBox="1">
            <a:spLocks/>
          </p:cNvSpPr>
          <p:nvPr/>
        </p:nvSpPr>
        <p:spPr bwMode="auto">
          <a:xfrm>
            <a:off x="2500313" y="4572000"/>
            <a:ext cx="6143625" cy="614363"/>
          </a:xfrm>
          <a:prstGeom prst="rect">
            <a:avLst/>
          </a:prstGeom>
          <a:noFill/>
          <a:ln w="9525">
            <a:noFill/>
            <a:miter lim="800000"/>
            <a:headEnd/>
            <a:tailEnd/>
          </a:ln>
        </p:spPr>
        <p:txBody>
          <a:bodyPr/>
          <a:lstStyle/>
          <a:p>
            <a:pPr marL="533400" indent="-533400" eaLnBrk="0" hangingPunct="0">
              <a:spcBef>
                <a:spcPct val="20000"/>
              </a:spcBef>
              <a:buClr>
                <a:srgbClr val="FF0C00"/>
              </a:buClr>
              <a:buFont typeface="Wingdings" pitchFamily="2" charset="2"/>
              <a:buChar char="Ø"/>
              <a:defRPr/>
            </a:pPr>
            <a:r>
              <a:rPr lang="es-ES" sz="1600" kern="0" dirty="0">
                <a:latin typeface="+mn-lt"/>
              </a:rPr>
              <a:t>Agarrar las bandejas con ambas manos de manera repetida y ejerciendo fuerza</a:t>
            </a:r>
          </a:p>
        </p:txBody>
      </p:sp>
      <p:sp>
        <p:nvSpPr>
          <p:cNvPr id="12" name="3 Marcador de texto"/>
          <p:cNvSpPr txBox="1">
            <a:spLocks/>
          </p:cNvSpPr>
          <p:nvPr/>
        </p:nvSpPr>
        <p:spPr bwMode="auto">
          <a:xfrm>
            <a:off x="2500298" y="5429264"/>
            <a:ext cx="6143625" cy="614363"/>
          </a:xfrm>
          <a:prstGeom prst="rect">
            <a:avLst/>
          </a:prstGeom>
          <a:noFill/>
          <a:ln w="9525">
            <a:noFill/>
            <a:miter lim="800000"/>
            <a:headEnd/>
            <a:tailEnd/>
          </a:ln>
        </p:spPr>
        <p:txBody>
          <a:bodyPr/>
          <a:lstStyle/>
          <a:p>
            <a:pPr marL="533400" indent="-533400" eaLnBrk="0" hangingPunct="0">
              <a:spcBef>
                <a:spcPct val="20000"/>
              </a:spcBef>
              <a:buClr>
                <a:srgbClr val="FF0C00"/>
              </a:buClr>
              <a:buFont typeface="Wingdings" pitchFamily="2" charset="2"/>
              <a:buChar char="Ø"/>
              <a:defRPr/>
            </a:pPr>
            <a:r>
              <a:rPr lang="es-ES" sz="1600" kern="0" dirty="0">
                <a:latin typeface="+mn-lt"/>
              </a:rPr>
              <a:t>Agacharse continuamente para dejar las bandejas en el carro</a:t>
            </a:r>
          </a:p>
          <a:p>
            <a:pPr marL="533400" indent="-533400" eaLnBrk="0" hangingPunct="0">
              <a:spcBef>
                <a:spcPct val="20000"/>
              </a:spcBef>
              <a:buClr>
                <a:srgbClr val="FF0C00"/>
              </a:buClr>
              <a:buFont typeface="Wingdings" pitchFamily="2" charset="2"/>
              <a:buChar char="Ø"/>
              <a:defRPr/>
            </a:pPr>
            <a:r>
              <a:rPr lang="es-ES" sz="1600" kern="0" dirty="0">
                <a:latin typeface="+mn-lt"/>
              </a:rPr>
              <a:t>Estar de pie sin andar apenas y caminando</a:t>
            </a:r>
          </a:p>
        </p:txBody>
      </p:sp>
      <p:sp>
        <p:nvSpPr>
          <p:cNvPr id="16" name="1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7" name="16 Marcador de número de diapositiva"/>
          <p:cNvSpPr>
            <a:spLocks noGrp="1"/>
          </p:cNvSpPr>
          <p:nvPr>
            <p:ph type="sldNum" sz="quarter" idx="11"/>
          </p:nvPr>
        </p:nvSpPr>
        <p:spPr/>
        <p:txBody>
          <a:bodyPr/>
          <a:lstStyle/>
          <a:p>
            <a:pPr>
              <a:defRPr/>
            </a:pPr>
            <a:fld id="{DA810FB6-5D2B-414F-B5B7-3D7316425316}" type="slidenum">
              <a:rPr lang="es-ES" smtClean="0"/>
              <a:pPr>
                <a:defRPr/>
              </a:pPr>
              <a:t>18</a:t>
            </a:fld>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42"/>
                                        </p:tgtEl>
                                        <p:attrNameLst>
                                          <p:attrName>style.visibility</p:attrName>
                                        </p:attrNameLst>
                                      </p:cBhvr>
                                      <p:to>
                                        <p:strVal val="visible"/>
                                      </p:to>
                                    </p:set>
                                    <p:animEffect transition="in" filter="blinds(horizontal)">
                                      <p:cBhvr>
                                        <p:cTn id="7" dur="500"/>
                                        <p:tgtEl>
                                          <p:spTgt spid="1126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643"/>
                                        </p:tgtEl>
                                        <p:attrNameLst>
                                          <p:attrName>style.visibility</p:attrName>
                                        </p:attrNameLst>
                                      </p:cBhvr>
                                      <p:to>
                                        <p:strVal val="visible"/>
                                      </p:to>
                                    </p:set>
                                    <p:animEffect transition="in" filter="blinds(horizontal)">
                                      <p:cBhvr>
                                        <p:cTn id="12" dur="500"/>
                                        <p:tgtEl>
                                          <p:spTgt spid="1126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2644"/>
                                        </p:tgtEl>
                                        <p:attrNameLst>
                                          <p:attrName>style.visibility</p:attrName>
                                        </p:attrNameLst>
                                      </p:cBhvr>
                                      <p:to>
                                        <p:strVal val="visible"/>
                                      </p:to>
                                    </p:set>
                                    <p:animEffect transition="in" filter="blinds(horizontal)">
                                      <p:cBhvr>
                                        <p:cTn id="17" dur="500"/>
                                        <p:tgtEl>
                                          <p:spTgt spid="11264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2645"/>
                                        </p:tgtEl>
                                        <p:attrNameLst>
                                          <p:attrName>style.visibility</p:attrName>
                                        </p:attrNameLst>
                                      </p:cBhvr>
                                      <p:to>
                                        <p:strVal val="visible"/>
                                      </p:to>
                                    </p:set>
                                    <p:animEffect transition="in" filter="blinds(horizontal)">
                                      <p:cBhvr>
                                        <p:cTn id="22" dur="500"/>
                                        <p:tgtEl>
                                          <p:spTgt spid="11264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EA9D5"/>
        </a:solid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a:xfrm>
            <a:off x="428625" y="1857375"/>
            <a:ext cx="4929193" cy="1362075"/>
          </a:xfrm>
        </p:spPr>
        <p:txBody>
          <a:bodyPr>
            <a:normAutofit fontScale="90000"/>
          </a:bodyPr>
          <a:lstStyle/>
          <a:p>
            <a:pPr algn="ctr">
              <a:defRPr/>
            </a:pPr>
            <a:r>
              <a:rPr lang="es-ES" sz="3200" dirty="0" smtClean="0"/>
              <a:t>RIESGO ERGONÓMICO: FACTORES DE RIESGO Y SUS CAUSAS DE EXPOSICIÓN</a:t>
            </a:r>
            <a:br>
              <a:rPr lang="es-ES" sz="3200" dirty="0" smtClean="0"/>
            </a:br>
            <a:r>
              <a:rPr lang="es-ES" sz="3200" dirty="0" smtClean="0"/>
              <a:t/>
            </a:r>
            <a:br>
              <a:rPr lang="es-ES" sz="3200" dirty="0" smtClean="0"/>
            </a:br>
            <a:r>
              <a:rPr lang="es-ES" sz="2400" cap="none" dirty="0" smtClean="0">
                <a:solidFill>
                  <a:srgbClr val="C00000"/>
                </a:solidFill>
              </a:rPr>
              <a:t>Es necesario identificar las causas de exposición a los factores de riesgo para poder prevenir el riesgo ergonómico</a:t>
            </a:r>
            <a:endParaRPr lang="es-ES" sz="3200" dirty="0">
              <a:solidFill>
                <a:srgbClr val="C00000"/>
              </a:solidFill>
            </a:endParaRPr>
          </a:p>
        </p:txBody>
      </p:sp>
      <p:pic>
        <p:nvPicPr>
          <p:cNvPr id="4" name="Picture 2"/>
          <p:cNvPicPr>
            <a:picLocks noChangeAspect="1" noChangeArrowheads="1"/>
          </p:cNvPicPr>
          <p:nvPr/>
        </p:nvPicPr>
        <p:blipFill>
          <a:blip r:embed="rId3"/>
          <a:srcRect/>
          <a:stretch>
            <a:fillRect/>
          </a:stretch>
        </p:blipFill>
        <p:spPr bwMode="auto">
          <a:xfrm>
            <a:off x="5429256" y="857232"/>
            <a:ext cx="3182568" cy="5081601"/>
          </a:xfrm>
          <a:prstGeom prst="rect">
            <a:avLst/>
          </a:prstGeom>
          <a:noFill/>
          <a:ln w="9525">
            <a:noFill/>
            <a:miter lim="800000"/>
            <a:headEnd/>
            <a:tailEnd/>
          </a:ln>
          <a:effectLst/>
        </p:spPr>
      </p:pic>
      <p:pic>
        <p:nvPicPr>
          <p:cNvPr id="6" name="irc_mi" descr="http://www.fundacioncema.org/Uploads/imgs/noticias/Logo_con_Texto.jpg"/>
          <p:cNvPicPr/>
          <p:nvPr/>
        </p:nvPicPr>
        <p:blipFill>
          <a:blip r:embed="rId4" cstate="print"/>
          <a:srcRect/>
          <a:stretch>
            <a:fillRect/>
          </a:stretch>
        </p:blipFill>
        <p:spPr bwMode="auto">
          <a:xfrm>
            <a:off x="214282" y="142852"/>
            <a:ext cx="1159068" cy="626230"/>
          </a:xfrm>
          <a:prstGeom prst="rect">
            <a:avLst/>
          </a:prstGeom>
          <a:noFill/>
          <a:ln w="9525">
            <a:noFill/>
            <a:miter lim="800000"/>
            <a:headEnd/>
            <a:tailEnd/>
          </a:ln>
        </p:spPr>
      </p:pic>
      <p:pic>
        <p:nvPicPr>
          <p:cNvPr id="7" name="6 Imagen" descr="Logo-istas ccoo"/>
          <p:cNvPicPr/>
          <p:nvPr/>
        </p:nvPicPr>
        <p:blipFill>
          <a:blip r:embed="rId5" cstate="print"/>
          <a:srcRect/>
          <a:stretch>
            <a:fillRect/>
          </a:stretch>
        </p:blipFill>
        <p:spPr bwMode="auto">
          <a:xfrm>
            <a:off x="1643042" y="142852"/>
            <a:ext cx="1219200" cy="628650"/>
          </a:xfrm>
          <a:prstGeom prst="rect">
            <a:avLst/>
          </a:prstGeom>
          <a:noFill/>
          <a:ln w="9525">
            <a:noFill/>
            <a:miter lim="800000"/>
            <a:headEnd/>
            <a:tailEnd/>
          </a:ln>
        </p:spPr>
      </p:pic>
      <p:sp>
        <p:nvSpPr>
          <p:cNvPr id="11" name="10 Marcador de número de diapositiva"/>
          <p:cNvSpPr>
            <a:spLocks noGrp="1"/>
          </p:cNvSpPr>
          <p:nvPr>
            <p:ph type="sldNum" sz="quarter" idx="12"/>
          </p:nvPr>
        </p:nvSpPr>
        <p:spPr/>
        <p:txBody>
          <a:bodyPr/>
          <a:lstStyle/>
          <a:p>
            <a:fld id="{EC2569A9-F567-453E-859A-CDE18FDD1935}" type="slidenum">
              <a:rPr lang="es-ES" smtClean="0"/>
              <a:pPr/>
              <a:t>19</a:t>
            </a:fld>
            <a:endParaRPr lang="es-ES"/>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85786" y="500042"/>
            <a:ext cx="7786742" cy="669925"/>
          </a:xfrm>
        </p:spPr>
        <p:txBody>
          <a:bodyPr>
            <a:normAutofit fontScale="90000"/>
          </a:bodyPr>
          <a:lstStyle/>
          <a:p>
            <a:pPr eaLnBrk="1" hangingPunct="1"/>
            <a:r>
              <a:rPr lang="es-ES" b="1" dirty="0" smtClean="0">
                <a:solidFill>
                  <a:srgbClr val="811F91"/>
                </a:solidFill>
              </a:rPr>
              <a:t>Objetivos de la sesión formativa</a:t>
            </a:r>
          </a:p>
        </p:txBody>
      </p:sp>
      <p:graphicFrame>
        <p:nvGraphicFramePr>
          <p:cNvPr id="7" name="6 Diagrama"/>
          <p:cNvGraphicFramePr/>
          <p:nvPr/>
        </p:nvGraphicFramePr>
        <p:xfrm>
          <a:off x="285750" y="1714488"/>
          <a:ext cx="8429625" cy="4071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arcador de número de diapositiva"/>
          <p:cNvSpPr>
            <a:spLocks noGrp="1"/>
          </p:cNvSpPr>
          <p:nvPr>
            <p:ph type="sldNum" sz="quarter" idx="11"/>
          </p:nvPr>
        </p:nvSpPr>
        <p:spPr/>
        <p:txBody>
          <a:bodyPr/>
          <a:lstStyle/>
          <a:p>
            <a:pPr>
              <a:defRPr/>
            </a:pPr>
            <a:fld id="{3B87710B-90E2-4E9D-AEB0-80ACC9BB7D9C}" type="slidenum">
              <a:rPr lang="es-ES"/>
              <a:pPr>
                <a:defRPr/>
              </a:pPr>
              <a:t>2</a:t>
            </a:fld>
            <a:endParaRPr lang="es-ES" dirty="0"/>
          </a:p>
        </p:txBody>
      </p:sp>
      <p:sp>
        <p:nvSpPr>
          <p:cNvPr id="9" name="8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85720" y="214290"/>
            <a:ext cx="8215343" cy="785835"/>
          </a:xfrm>
          <a:prstGeom prst="rect">
            <a:avLst/>
          </a:prstGeom>
          <a:noFill/>
          <a:ln w="9525">
            <a:noFill/>
            <a:miter lim="800000"/>
            <a:headEnd/>
            <a:tailEnd/>
          </a:ln>
          <a:effectLst/>
        </p:spPr>
        <p:txBody>
          <a:bodyPr/>
          <a:lstStyle/>
          <a:p>
            <a:pPr algn="ctr">
              <a:defRPr/>
            </a:pPr>
            <a:r>
              <a:rPr lang="es-ES" sz="2400" b="1" kern="0" dirty="0">
                <a:solidFill>
                  <a:srgbClr val="811F91"/>
                </a:solidFill>
                <a:latin typeface="Arial" pitchFamily="34" charset="0"/>
                <a:ea typeface="+mj-ea"/>
                <a:cs typeface="Arial" pitchFamily="34" charset="0"/>
              </a:rPr>
              <a:t>Factores de riesgo </a:t>
            </a:r>
            <a:r>
              <a:rPr lang="es-ES" sz="2400" b="1" kern="0" dirty="0" smtClean="0">
                <a:solidFill>
                  <a:srgbClr val="811F91"/>
                </a:solidFill>
                <a:latin typeface="Arial" pitchFamily="34" charset="0"/>
                <a:ea typeface="+mj-ea"/>
                <a:cs typeface="Arial" pitchFamily="34" charset="0"/>
              </a:rPr>
              <a:t>biomecánicos (Cuestionario de factores de riesgo y daños)</a:t>
            </a:r>
            <a:endParaRPr lang="es-ES" sz="2400" b="1" kern="0" dirty="0">
              <a:solidFill>
                <a:srgbClr val="811F91"/>
              </a:solidFill>
              <a:latin typeface="Arial" pitchFamily="34" charset="0"/>
              <a:ea typeface="+mj-ea"/>
              <a:cs typeface="Arial" pitchFamily="34" charset="0"/>
            </a:endParaRPr>
          </a:p>
        </p:txBody>
      </p:sp>
      <p:sp>
        <p:nvSpPr>
          <p:cNvPr id="18435" name="Text Box 8"/>
          <p:cNvSpPr txBox="1">
            <a:spLocks noChangeArrowheads="1"/>
          </p:cNvSpPr>
          <p:nvPr/>
        </p:nvSpPr>
        <p:spPr bwMode="auto">
          <a:xfrm>
            <a:off x="571472" y="1285860"/>
            <a:ext cx="3857652" cy="5078313"/>
          </a:xfrm>
          <a:prstGeom prst="rect">
            <a:avLst/>
          </a:prstGeom>
          <a:noFill/>
          <a:ln w="9525">
            <a:noFill/>
            <a:miter lim="800000"/>
            <a:headEnd/>
            <a:tailEnd/>
          </a:ln>
        </p:spPr>
        <p:txBody>
          <a:bodyPr wrap="square">
            <a:spAutoFit/>
          </a:bodyPr>
          <a:lstStyle/>
          <a:p>
            <a:r>
              <a:rPr lang="es-ES" sz="2000" b="1" dirty="0">
                <a:solidFill>
                  <a:srgbClr val="C00000"/>
                </a:solidFill>
              </a:rPr>
              <a:t>FACTORES DE RIESGO </a:t>
            </a:r>
            <a:r>
              <a:rPr lang="es-ES" sz="2000" b="1" dirty="0" smtClean="0">
                <a:solidFill>
                  <a:srgbClr val="C00000"/>
                </a:solidFill>
              </a:rPr>
              <a:t>BIOMECÁNICOS</a:t>
            </a:r>
            <a:endParaRPr lang="es-ES" sz="2000" b="1" dirty="0">
              <a:solidFill>
                <a:srgbClr val="C00000"/>
              </a:solidFill>
            </a:endParaRPr>
          </a:p>
          <a:p>
            <a:endParaRPr lang="es-ES" sz="1400" b="1" dirty="0">
              <a:solidFill>
                <a:srgbClr val="C00000"/>
              </a:solidFill>
            </a:endParaRPr>
          </a:p>
          <a:p>
            <a:pPr>
              <a:buFont typeface="Wingdings" pitchFamily="2" charset="2"/>
              <a:buChar char="§"/>
            </a:pPr>
            <a:r>
              <a:rPr lang="es-ES" sz="1400" b="1" dirty="0"/>
              <a:t>Posturas y acciones: </a:t>
            </a:r>
            <a:r>
              <a:rPr lang="es-ES" sz="1400" dirty="0"/>
              <a:t>	</a:t>
            </a:r>
          </a:p>
          <a:p>
            <a:pPr lvl="1">
              <a:buFont typeface="Wingdings" pitchFamily="2" charset="2"/>
              <a:buChar char="ü"/>
            </a:pPr>
            <a:r>
              <a:rPr lang="es-ES" sz="1400" dirty="0"/>
              <a:t>Posición de cuerpo entero </a:t>
            </a:r>
          </a:p>
          <a:p>
            <a:pPr lvl="1">
              <a:buFont typeface="Wingdings" pitchFamily="2" charset="2"/>
              <a:buChar char="ü"/>
            </a:pPr>
            <a:r>
              <a:rPr lang="es-ES" sz="1400" dirty="0"/>
              <a:t>Cuello/cabeza (</a:t>
            </a:r>
            <a:r>
              <a:rPr lang="es-ES" sz="1400" dirty="0" err="1"/>
              <a:t>Mr</a:t>
            </a:r>
            <a:r>
              <a:rPr lang="es-ES" sz="1400" dirty="0"/>
              <a:t> o Pm)</a:t>
            </a:r>
          </a:p>
          <a:p>
            <a:pPr lvl="1">
              <a:buFont typeface="Wingdings" pitchFamily="2" charset="2"/>
              <a:buChar char="ü"/>
            </a:pPr>
            <a:r>
              <a:rPr lang="es-ES" sz="1400" dirty="0"/>
              <a:t>Espalda/tronco (</a:t>
            </a:r>
            <a:r>
              <a:rPr lang="es-ES" sz="1400" dirty="0" err="1"/>
              <a:t>Mr</a:t>
            </a:r>
            <a:r>
              <a:rPr lang="es-ES" sz="1400" dirty="0"/>
              <a:t> o Pm)</a:t>
            </a:r>
          </a:p>
          <a:p>
            <a:pPr lvl="1">
              <a:buFont typeface="Wingdings" pitchFamily="2" charset="2"/>
              <a:buChar char="ü"/>
            </a:pPr>
            <a:r>
              <a:rPr lang="es-ES" sz="1400" dirty="0"/>
              <a:t>Hombros/muñecas/pies (</a:t>
            </a:r>
            <a:r>
              <a:rPr lang="es-ES" sz="1400" dirty="0" err="1"/>
              <a:t>Mr</a:t>
            </a:r>
            <a:r>
              <a:rPr lang="es-ES" sz="1400" dirty="0"/>
              <a:t> o Pm)</a:t>
            </a:r>
          </a:p>
          <a:p>
            <a:pPr lvl="1">
              <a:buFont typeface="Wingdings" pitchFamily="2" charset="2"/>
              <a:buChar char="ü"/>
            </a:pPr>
            <a:r>
              <a:rPr lang="es-ES" sz="1400" dirty="0"/>
              <a:t>Uso de las manos y dedos (con y sin fuerza</a:t>
            </a:r>
            <a:r>
              <a:rPr lang="es-ES" sz="1400" dirty="0" smtClean="0"/>
              <a:t>)</a:t>
            </a:r>
          </a:p>
          <a:p>
            <a:pPr lvl="1">
              <a:buFont typeface="Wingdings" pitchFamily="2" charset="2"/>
              <a:buChar char="ü"/>
            </a:pPr>
            <a:endParaRPr lang="es-ES" sz="1400" dirty="0"/>
          </a:p>
          <a:p>
            <a:pPr>
              <a:buFont typeface="Wingdings" pitchFamily="2" charset="2"/>
              <a:buChar char="§"/>
            </a:pPr>
            <a:r>
              <a:rPr lang="es-ES" sz="1400" b="1" dirty="0"/>
              <a:t>Vibraciones </a:t>
            </a:r>
            <a:r>
              <a:rPr lang="es-ES" sz="1400" dirty="0"/>
              <a:t>(cuerpo entero o mano-brazo) e </a:t>
            </a:r>
            <a:r>
              <a:rPr lang="es-ES" sz="1400" b="1" dirty="0"/>
              <a:t>impactos</a:t>
            </a:r>
            <a:r>
              <a:rPr lang="es-ES" sz="1400" dirty="0">
                <a:solidFill>
                  <a:srgbClr val="003082"/>
                </a:solidFill>
              </a:rPr>
              <a:t> </a:t>
            </a:r>
            <a:r>
              <a:rPr lang="es-ES" sz="1400" dirty="0"/>
              <a:t>(</a:t>
            </a:r>
            <a:r>
              <a:rPr lang="es-ES" sz="1400" dirty="0" smtClean="0"/>
              <a:t>uso de </a:t>
            </a:r>
            <a:r>
              <a:rPr lang="es-ES" sz="1400" dirty="0"/>
              <a:t>zona corporal como herramienta</a:t>
            </a:r>
            <a:r>
              <a:rPr lang="es-ES" sz="1400" dirty="0" smtClean="0"/>
              <a:t>)</a:t>
            </a:r>
          </a:p>
          <a:p>
            <a:pPr>
              <a:buFont typeface="Wingdings" pitchFamily="2" charset="2"/>
              <a:buChar char="§"/>
            </a:pPr>
            <a:endParaRPr lang="es-ES" sz="1400" dirty="0">
              <a:solidFill>
                <a:srgbClr val="003082"/>
              </a:solidFill>
            </a:endParaRPr>
          </a:p>
          <a:p>
            <a:pPr>
              <a:buFont typeface="Wingdings" pitchFamily="2" charset="2"/>
              <a:buChar char="§"/>
            </a:pPr>
            <a:r>
              <a:rPr lang="es-ES" sz="1400" b="1" dirty="0"/>
              <a:t>Manipulación manual de cargas </a:t>
            </a:r>
            <a:r>
              <a:rPr lang="es-ES" sz="1400" dirty="0"/>
              <a:t>(3kg o más)</a:t>
            </a:r>
          </a:p>
          <a:p>
            <a:pPr lvl="1">
              <a:buFont typeface="Wingdings" pitchFamily="2" charset="2"/>
              <a:buChar char="ü"/>
            </a:pPr>
            <a:r>
              <a:rPr lang="es-ES" sz="1400" dirty="0"/>
              <a:t>Levantar cargas </a:t>
            </a:r>
          </a:p>
          <a:p>
            <a:pPr lvl="1">
              <a:buFont typeface="Wingdings" pitchFamily="2" charset="2"/>
              <a:buChar char="ü"/>
            </a:pPr>
            <a:r>
              <a:rPr lang="es-ES" sz="1400" dirty="0"/>
              <a:t>Transportar cargas</a:t>
            </a:r>
          </a:p>
          <a:p>
            <a:pPr lvl="1">
              <a:buFont typeface="Wingdings" pitchFamily="2" charset="2"/>
              <a:buChar char="ü"/>
            </a:pPr>
            <a:r>
              <a:rPr lang="es-ES" sz="1400" dirty="0"/>
              <a:t>Empujar y/o arrastrar cargas</a:t>
            </a:r>
          </a:p>
          <a:p>
            <a:endParaRPr lang="es-ES" sz="1600" dirty="0"/>
          </a:p>
          <a:p>
            <a:endParaRPr lang="es-ES" sz="1600" dirty="0"/>
          </a:p>
        </p:txBody>
      </p:sp>
      <p:grpSp>
        <p:nvGrpSpPr>
          <p:cNvPr id="12" name="11 Grupo"/>
          <p:cNvGrpSpPr/>
          <p:nvPr/>
        </p:nvGrpSpPr>
        <p:grpSpPr>
          <a:xfrm>
            <a:off x="4429124" y="1428750"/>
            <a:ext cx="4152913" cy="5072072"/>
            <a:chOff x="4429124" y="1428750"/>
            <a:chExt cx="4152913" cy="5072072"/>
          </a:xfrm>
        </p:grpSpPr>
        <p:pic>
          <p:nvPicPr>
            <p:cNvPr id="18436" name="9 Imagen" descr="Construcción Domenech 1.JPG"/>
            <p:cNvPicPr>
              <a:picLocks noChangeAspect="1"/>
            </p:cNvPicPr>
            <p:nvPr/>
          </p:nvPicPr>
          <p:blipFill>
            <a:blip r:embed="rId3"/>
            <a:srcRect/>
            <a:stretch>
              <a:fillRect/>
            </a:stretch>
          </p:blipFill>
          <p:spPr bwMode="auto">
            <a:xfrm>
              <a:off x="6572250" y="1428750"/>
              <a:ext cx="2000250" cy="1927225"/>
            </a:xfrm>
            <a:prstGeom prst="rect">
              <a:avLst/>
            </a:prstGeom>
            <a:noFill/>
            <a:ln w="9525">
              <a:noFill/>
              <a:miter lim="800000"/>
              <a:headEnd/>
              <a:tailEnd/>
            </a:ln>
          </p:spPr>
        </p:pic>
        <p:pic>
          <p:nvPicPr>
            <p:cNvPr id="18437" name="7 Imagen" descr="Desm.amianto 13.JPG"/>
            <p:cNvPicPr>
              <a:picLocks noChangeAspect="1"/>
            </p:cNvPicPr>
            <p:nvPr/>
          </p:nvPicPr>
          <p:blipFill>
            <a:blip r:embed="rId4"/>
            <a:srcRect/>
            <a:stretch>
              <a:fillRect/>
            </a:stretch>
          </p:blipFill>
          <p:spPr bwMode="auto">
            <a:xfrm>
              <a:off x="4429124" y="4714884"/>
              <a:ext cx="2076450" cy="1785938"/>
            </a:xfrm>
            <a:prstGeom prst="rect">
              <a:avLst/>
            </a:prstGeom>
            <a:noFill/>
            <a:ln w="9525">
              <a:noFill/>
              <a:miter lim="800000"/>
              <a:headEnd/>
              <a:tailEnd/>
            </a:ln>
          </p:spPr>
        </p:pic>
        <p:pic>
          <p:nvPicPr>
            <p:cNvPr id="18438" name="Picture 15"/>
            <p:cNvPicPr>
              <a:picLocks noChangeAspect="1" noChangeArrowheads="1"/>
            </p:cNvPicPr>
            <p:nvPr/>
          </p:nvPicPr>
          <p:blipFill>
            <a:blip r:embed="rId5"/>
            <a:srcRect/>
            <a:stretch>
              <a:fillRect/>
            </a:stretch>
          </p:blipFill>
          <p:spPr bwMode="auto">
            <a:xfrm>
              <a:off x="6286512" y="4000504"/>
              <a:ext cx="2295525" cy="1428750"/>
            </a:xfrm>
            <a:prstGeom prst="rect">
              <a:avLst/>
            </a:prstGeom>
            <a:noFill/>
            <a:ln w="9525">
              <a:noFill/>
              <a:miter lim="800000"/>
              <a:headEnd/>
              <a:tailEnd/>
            </a:ln>
          </p:spPr>
        </p:pic>
        <p:pic>
          <p:nvPicPr>
            <p:cNvPr id="18439" name="8 Imagen" descr="Construcción Domenech 3.JPG"/>
            <p:cNvPicPr>
              <a:picLocks noChangeAspect="1"/>
            </p:cNvPicPr>
            <p:nvPr/>
          </p:nvPicPr>
          <p:blipFill>
            <a:blip r:embed="rId6"/>
            <a:srcRect/>
            <a:stretch>
              <a:fillRect/>
            </a:stretch>
          </p:blipFill>
          <p:spPr bwMode="auto">
            <a:xfrm>
              <a:off x="4786314" y="2143116"/>
              <a:ext cx="1908175" cy="1643062"/>
            </a:xfrm>
            <a:prstGeom prst="rect">
              <a:avLst/>
            </a:prstGeom>
            <a:noFill/>
            <a:ln w="9525">
              <a:noFill/>
              <a:miter lim="800000"/>
              <a:headEnd/>
              <a:tailEnd/>
            </a:ln>
          </p:spPr>
        </p:pic>
        <p:sp>
          <p:nvSpPr>
            <p:cNvPr id="11" name="10 Rectángulo"/>
            <p:cNvSpPr/>
            <p:nvPr/>
          </p:nvSpPr>
          <p:spPr>
            <a:xfrm>
              <a:off x="7929563" y="3000375"/>
              <a:ext cx="571500"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0" name="9 Rectángulo"/>
            <p:cNvSpPr/>
            <p:nvPr/>
          </p:nvSpPr>
          <p:spPr>
            <a:xfrm>
              <a:off x="6072198" y="3500438"/>
              <a:ext cx="571500"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
        <p:nvSpPr>
          <p:cNvPr id="16" name="15 Rectángulo"/>
          <p:cNvSpPr/>
          <p:nvPr/>
        </p:nvSpPr>
        <p:spPr>
          <a:xfrm>
            <a:off x="714348" y="6596414"/>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7" name="16 Marcador de número de diapositiva"/>
          <p:cNvSpPr>
            <a:spLocks noGrp="1"/>
          </p:cNvSpPr>
          <p:nvPr>
            <p:ph type="sldNum" sz="quarter" idx="12"/>
          </p:nvPr>
        </p:nvSpPr>
        <p:spPr/>
        <p:txBody>
          <a:bodyPr/>
          <a:lstStyle/>
          <a:p>
            <a:fld id="{EC2569A9-F567-453E-859A-CDE18FDD1935}" type="slidenum">
              <a:rPr lang="es-ES" smtClean="0"/>
              <a:pPr/>
              <a:t>20</a:t>
            </a:fld>
            <a:endParaRPr lang="es-E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85720" y="214290"/>
            <a:ext cx="8215343" cy="785835"/>
          </a:xfrm>
          <a:prstGeom prst="rect">
            <a:avLst/>
          </a:prstGeom>
          <a:noFill/>
          <a:ln w="9525">
            <a:noFill/>
            <a:miter lim="800000"/>
            <a:headEnd/>
            <a:tailEnd/>
          </a:ln>
          <a:effectLst/>
        </p:spPr>
        <p:txBody>
          <a:bodyPr/>
          <a:lstStyle/>
          <a:p>
            <a:pPr algn="ctr">
              <a:defRPr/>
            </a:pPr>
            <a:r>
              <a:rPr lang="es-ES" sz="2800" b="1" kern="0" dirty="0" smtClean="0">
                <a:solidFill>
                  <a:srgbClr val="811F91"/>
                </a:solidFill>
                <a:latin typeface="Arial" pitchFamily="34" charset="0"/>
                <a:ea typeface="+mj-ea"/>
                <a:cs typeface="Arial" pitchFamily="34" charset="0"/>
              </a:rPr>
              <a:t>Otros factores </a:t>
            </a:r>
            <a:r>
              <a:rPr lang="es-ES" sz="2800" b="1" kern="0" dirty="0">
                <a:solidFill>
                  <a:srgbClr val="811F91"/>
                </a:solidFill>
                <a:latin typeface="Arial" pitchFamily="34" charset="0"/>
                <a:ea typeface="+mj-ea"/>
                <a:cs typeface="Arial" pitchFamily="34" charset="0"/>
              </a:rPr>
              <a:t>de riesgo </a:t>
            </a:r>
            <a:r>
              <a:rPr lang="es-ES" sz="2800" b="1" kern="0" dirty="0" smtClean="0">
                <a:solidFill>
                  <a:srgbClr val="811F91"/>
                </a:solidFill>
                <a:latin typeface="Arial" pitchFamily="34" charset="0"/>
                <a:ea typeface="+mj-ea"/>
                <a:cs typeface="Arial" pitchFamily="34" charset="0"/>
              </a:rPr>
              <a:t>(Sesión formativa sobre condiciones de trabajo)</a:t>
            </a:r>
            <a:endParaRPr lang="es-ES" sz="2800" b="1" kern="0" dirty="0">
              <a:solidFill>
                <a:srgbClr val="811F91"/>
              </a:solidFill>
              <a:latin typeface="Arial" pitchFamily="34" charset="0"/>
              <a:ea typeface="+mj-ea"/>
              <a:cs typeface="Arial" pitchFamily="34" charset="0"/>
            </a:endParaRPr>
          </a:p>
        </p:txBody>
      </p:sp>
      <p:sp>
        <p:nvSpPr>
          <p:cNvPr id="18435" name="Text Box 8"/>
          <p:cNvSpPr txBox="1">
            <a:spLocks noChangeArrowheads="1"/>
          </p:cNvSpPr>
          <p:nvPr/>
        </p:nvSpPr>
        <p:spPr bwMode="auto">
          <a:xfrm>
            <a:off x="500033" y="1785926"/>
            <a:ext cx="7929619" cy="3970318"/>
          </a:xfrm>
          <a:prstGeom prst="rect">
            <a:avLst/>
          </a:prstGeom>
          <a:noFill/>
          <a:ln w="9525">
            <a:noFill/>
            <a:miter lim="800000"/>
            <a:headEnd/>
            <a:tailEnd/>
          </a:ln>
        </p:spPr>
        <p:txBody>
          <a:bodyPr wrap="square">
            <a:spAutoFit/>
          </a:bodyPr>
          <a:lstStyle/>
          <a:p>
            <a:r>
              <a:rPr lang="es-ES" sz="2400" b="1" dirty="0" smtClean="0">
                <a:solidFill>
                  <a:srgbClr val="C00000"/>
                </a:solidFill>
              </a:rPr>
              <a:t>FACTORES DE RIESGO QUE PUEDEN AGRAVAR O AUMENTAR LA PROBABILIDAD DE SUFRIR UN TRASTORNO MUSCULOESQUELÉTICO</a:t>
            </a:r>
          </a:p>
          <a:p>
            <a:endParaRPr lang="es-ES" sz="2000" b="1" dirty="0">
              <a:solidFill>
                <a:srgbClr val="C00000"/>
              </a:solidFill>
            </a:endParaRPr>
          </a:p>
          <a:p>
            <a:pPr>
              <a:buFont typeface="Wingdings" pitchFamily="2" charset="2"/>
              <a:buChar char="§"/>
            </a:pPr>
            <a:r>
              <a:rPr lang="es-ES" sz="2000" b="1" dirty="0"/>
              <a:t>Condiciones ambientales </a:t>
            </a:r>
            <a:r>
              <a:rPr lang="es-ES" sz="2000" dirty="0"/>
              <a:t>(frío, calor, </a:t>
            </a:r>
            <a:r>
              <a:rPr lang="es-ES" sz="2000" dirty="0" smtClean="0"/>
              <a:t>ruido, iluminación…)</a:t>
            </a:r>
          </a:p>
          <a:p>
            <a:pPr>
              <a:buFont typeface="Wingdings" pitchFamily="2" charset="2"/>
              <a:buChar char="§"/>
            </a:pPr>
            <a:endParaRPr lang="es-ES" sz="2000" dirty="0" smtClean="0"/>
          </a:p>
          <a:p>
            <a:pPr>
              <a:buFont typeface="Wingdings" pitchFamily="2" charset="2"/>
              <a:buChar char="§"/>
            </a:pPr>
            <a:r>
              <a:rPr lang="es-ES" sz="2000" b="1" dirty="0" smtClean="0"/>
              <a:t>Uso </a:t>
            </a:r>
            <a:r>
              <a:rPr lang="es-ES" sz="2000" b="1" dirty="0"/>
              <a:t>de </a:t>
            </a:r>
            <a:r>
              <a:rPr lang="es-ES" sz="2000" b="1" dirty="0" err="1"/>
              <a:t>Epi’s</a:t>
            </a:r>
            <a:r>
              <a:rPr lang="es-ES" sz="2000" b="1" dirty="0"/>
              <a:t> </a:t>
            </a:r>
            <a:r>
              <a:rPr lang="es-ES" sz="2000" dirty="0"/>
              <a:t>(disconfort, dificultad </a:t>
            </a:r>
            <a:r>
              <a:rPr lang="es-ES" sz="2000" dirty="0" smtClean="0"/>
              <a:t>movimiento…)</a:t>
            </a:r>
          </a:p>
          <a:p>
            <a:pPr>
              <a:buFont typeface="Wingdings" pitchFamily="2" charset="2"/>
              <a:buChar char="§"/>
            </a:pPr>
            <a:endParaRPr lang="es-ES" sz="2000" dirty="0" smtClean="0"/>
          </a:p>
          <a:p>
            <a:pPr>
              <a:buFont typeface="Wingdings" pitchFamily="2" charset="2"/>
              <a:buChar char="§"/>
            </a:pPr>
            <a:r>
              <a:rPr lang="es-ES" sz="2000" b="1" dirty="0" smtClean="0"/>
              <a:t>Organización </a:t>
            </a:r>
            <a:r>
              <a:rPr lang="es-ES" sz="2000" b="1" dirty="0"/>
              <a:t>del trabajo </a:t>
            </a:r>
            <a:r>
              <a:rPr lang="es-ES" sz="2000" dirty="0"/>
              <a:t>(ritmo, </a:t>
            </a:r>
            <a:r>
              <a:rPr lang="es-ES" sz="2000" dirty="0" smtClean="0"/>
              <a:t>pausas, duración de la jornada, horario de trabajo, trabajo en solitario, falta de control, variedad de tareas…)</a:t>
            </a:r>
          </a:p>
          <a:p>
            <a:pPr>
              <a:buFont typeface="Wingdings" pitchFamily="2" charset="2"/>
              <a:buChar char="§"/>
            </a:pPr>
            <a:endParaRPr lang="es-ES" sz="2000" dirty="0" smtClean="0"/>
          </a:p>
          <a:p>
            <a:pPr>
              <a:buFont typeface="Wingdings" pitchFamily="2" charset="2"/>
              <a:buChar char="§"/>
            </a:pPr>
            <a:r>
              <a:rPr lang="es-ES" sz="2000" b="1" dirty="0" smtClean="0"/>
              <a:t>Factores </a:t>
            </a:r>
            <a:r>
              <a:rPr lang="es-ES" sz="2000" b="1" dirty="0"/>
              <a:t>individuales</a:t>
            </a:r>
            <a:r>
              <a:rPr lang="es-ES" sz="2000" dirty="0"/>
              <a:t> (edad, sexo…) </a:t>
            </a:r>
          </a:p>
        </p:txBody>
      </p:sp>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9" name="8 Marcador de número de diapositiva"/>
          <p:cNvSpPr>
            <a:spLocks noGrp="1"/>
          </p:cNvSpPr>
          <p:nvPr>
            <p:ph type="sldNum" sz="quarter" idx="12"/>
          </p:nvPr>
        </p:nvSpPr>
        <p:spPr/>
        <p:txBody>
          <a:bodyPr/>
          <a:lstStyle/>
          <a:p>
            <a:fld id="{EC2569A9-F567-453E-859A-CDE18FDD1935}" type="slidenum">
              <a:rPr lang="es-ES" smtClean="0"/>
              <a:pPr/>
              <a:t>21</a:t>
            </a:fld>
            <a:endParaRPr lang="es-E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42910" y="285750"/>
            <a:ext cx="7824815" cy="669925"/>
          </a:xfrm>
        </p:spPr>
        <p:txBody>
          <a:bodyPr>
            <a:normAutofit/>
          </a:bodyPr>
          <a:lstStyle/>
          <a:p>
            <a:pPr algn="r" eaLnBrk="1" hangingPunct="1"/>
            <a:r>
              <a:rPr lang="es-ES" sz="3600" b="1" dirty="0" smtClean="0">
                <a:solidFill>
                  <a:srgbClr val="811F91"/>
                </a:solidFill>
              </a:rPr>
              <a:t>Posición del cuerpo entero</a:t>
            </a:r>
          </a:p>
        </p:txBody>
      </p:sp>
      <p:sp>
        <p:nvSpPr>
          <p:cNvPr id="36870" name="Rectangle 3"/>
          <p:cNvSpPr>
            <a:spLocks noGrp="1" noChangeArrowheads="1"/>
          </p:cNvSpPr>
          <p:nvPr>
            <p:ph type="body" sz="half" idx="1"/>
          </p:nvPr>
        </p:nvSpPr>
        <p:spPr>
          <a:xfrm>
            <a:off x="611188" y="1357313"/>
            <a:ext cx="3960812" cy="4500579"/>
          </a:xfrm>
        </p:spPr>
        <p:txBody>
          <a:bodyPr>
            <a:normAutofit fontScale="92500"/>
          </a:bodyPr>
          <a:lstStyle/>
          <a:p>
            <a:pPr eaLnBrk="1" hangingPunct="1">
              <a:buFontTx/>
              <a:buChar char="-"/>
              <a:defRPr/>
            </a:pPr>
            <a:endParaRPr lang="es-ES" sz="2400" dirty="0" smtClean="0">
              <a:latin typeface="+mn-lt"/>
            </a:endParaRPr>
          </a:p>
          <a:p>
            <a:pPr marL="174625" indent="-174625" eaLnBrk="1" hangingPunct="1">
              <a:buFontTx/>
              <a:buChar char="-"/>
              <a:defRPr/>
            </a:pPr>
            <a:r>
              <a:rPr lang="es-ES" sz="2400" dirty="0" smtClean="0">
                <a:latin typeface="+mn-lt"/>
              </a:rPr>
              <a:t>Sentado. </a:t>
            </a:r>
          </a:p>
          <a:p>
            <a:pPr marL="174625" indent="-174625" eaLnBrk="1" hangingPunct="1">
              <a:buFontTx/>
              <a:buChar char="-"/>
              <a:defRPr/>
            </a:pPr>
            <a:r>
              <a:rPr lang="es-ES" sz="2400" dirty="0" smtClean="0">
                <a:latin typeface="+mn-lt"/>
              </a:rPr>
              <a:t>De pie sin andar apenas.</a:t>
            </a:r>
          </a:p>
          <a:p>
            <a:pPr marL="174625" indent="-174625" eaLnBrk="1" hangingPunct="1">
              <a:buFontTx/>
              <a:buChar char="-"/>
              <a:defRPr/>
            </a:pPr>
            <a:r>
              <a:rPr lang="es-ES" sz="2400" dirty="0" smtClean="0">
                <a:latin typeface="+mn-lt"/>
              </a:rPr>
              <a:t>Caminando. </a:t>
            </a:r>
          </a:p>
          <a:p>
            <a:pPr marL="174625" indent="-174625" eaLnBrk="1" hangingPunct="1">
              <a:buFontTx/>
              <a:buChar char="-"/>
              <a:defRPr/>
            </a:pPr>
            <a:r>
              <a:rPr lang="es-ES" sz="2400" dirty="0" smtClean="0">
                <a:latin typeface="+mn-lt"/>
              </a:rPr>
              <a:t>Caminando mientras subo o bajo niveles diferentes (ej. escaleras). </a:t>
            </a:r>
          </a:p>
          <a:p>
            <a:pPr marL="174625" indent="-174625" eaLnBrk="1" hangingPunct="1">
              <a:buFontTx/>
              <a:buChar char="-"/>
              <a:defRPr/>
            </a:pPr>
            <a:r>
              <a:rPr lang="es-ES" sz="2400" dirty="0" smtClean="0">
                <a:latin typeface="+mn-lt"/>
              </a:rPr>
              <a:t>De rodillas o en cuclillas.</a:t>
            </a:r>
          </a:p>
          <a:p>
            <a:pPr marL="174625" indent="-174625" eaLnBrk="1" hangingPunct="1">
              <a:buFontTx/>
              <a:buChar char="-"/>
              <a:defRPr/>
            </a:pPr>
            <a:r>
              <a:rPr lang="es-ES" sz="2400" dirty="0" smtClean="0">
                <a:latin typeface="+mn-lt"/>
              </a:rPr>
              <a:t>Tumbado sobre la espalda o </a:t>
            </a:r>
          </a:p>
          <a:p>
            <a:pPr marL="174625" indent="0" eaLnBrk="1" hangingPunct="1">
              <a:buFontTx/>
              <a:buNone/>
              <a:defRPr/>
            </a:pPr>
            <a:r>
              <a:rPr lang="es-ES" sz="2400" dirty="0" smtClean="0">
                <a:latin typeface="+mn-lt"/>
              </a:rPr>
              <a:t>sobre un lado.</a:t>
            </a:r>
          </a:p>
        </p:txBody>
      </p:sp>
      <p:sp>
        <p:nvSpPr>
          <p:cNvPr id="6" name="5 Marcador de número de diapositiva"/>
          <p:cNvSpPr>
            <a:spLocks noGrp="1"/>
          </p:cNvSpPr>
          <p:nvPr>
            <p:ph type="sldNum" sz="quarter" idx="11"/>
          </p:nvPr>
        </p:nvSpPr>
        <p:spPr/>
        <p:txBody>
          <a:bodyPr/>
          <a:lstStyle/>
          <a:p>
            <a:pPr>
              <a:defRPr/>
            </a:pPr>
            <a:fld id="{65264CFC-1603-4C32-8F69-C2FD084BF4DA}" type="slidenum">
              <a:rPr lang="es-ES"/>
              <a:pPr>
                <a:defRPr/>
              </a:pPr>
              <a:t>22</a:t>
            </a:fld>
            <a:endParaRPr lang="es-ES"/>
          </a:p>
        </p:txBody>
      </p:sp>
      <p:grpSp>
        <p:nvGrpSpPr>
          <p:cNvPr id="12" name="11 Grupo"/>
          <p:cNvGrpSpPr/>
          <p:nvPr/>
        </p:nvGrpSpPr>
        <p:grpSpPr>
          <a:xfrm>
            <a:off x="4572000" y="1643050"/>
            <a:ext cx="3929063" cy="3786188"/>
            <a:chOff x="4572000" y="1643050"/>
            <a:chExt cx="3929063" cy="3786188"/>
          </a:xfrm>
        </p:grpSpPr>
        <p:pic>
          <p:nvPicPr>
            <p:cNvPr id="28679" name="9 Imagen" descr="Construcción Domenech 1.JPG"/>
            <p:cNvPicPr>
              <a:picLocks noChangeAspect="1"/>
            </p:cNvPicPr>
            <p:nvPr/>
          </p:nvPicPr>
          <p:blipFill>
            <a:blip r:embed="rId3"/>
            <a:srcRect/>
            <a:stretch>
              <a:fillRect/>
            </a:stretch>
          </p:blipFill>
          <p:spPr bwMode="auto">
            <a:xfrm>
              <a:off x="4572000" y="1643050"/>
              <a:ext cx="3929063" cy="3786188"/>
            </a:xfrm>
            <a:prstGeom prst="rect">
              <a:avLst/>
            </a:prstGeom>
            <a:noFill/>
            <a:ln w="9525">
              <a:noFill/>
              <a:miter lim="800000"/>
              <a:headEnd/>
              <a:tailEnd/>
            </a:ln>
          </p:spPr>
        </p:pic>
        <p:sp>
          <p:nvSpPr>
            <p:cNvPr id="10" name="9 Rectángulo"/>
            <p:cNvSpPr/>
            <p:nvPr/>
          </p:nvSpPr>
          <p:spPr>
            <a:xfrm>
              <a:off x="7286644" y="4786322"/>
              <a:ext cx="1071570" cy="2857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
        <p:nvSpPr>
          <p:cNvPr id="9" name="8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85720" y="1571612"/>
            <a:ext cx="2500330" cy="2214578"/>
          </a:xfrm>
          <a:prstGeom prst="rect">
            <a:avLst/>
          </a:prstGeom>
          <a:solidFill>
            <a:srgbClr val="F48162"/>
          </a:solidFill>
          <a:ln>
            <a:solidFill>
              <a:srgbClr val="EF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578" name="Rectangle 2"/>
          <p:cNvSpPr>
            <a:spLocks noGrp="1" noChangeArrowheads="1"/>
          </p:cNvSpPr>
          <p:nvPr>
            <p:ph type="title"/>
          </p:nvPr>
        </p:nvSpPr>
        <p:spPr>
          <a:xfrm>
            <a:off x="500034" y="285750"/>
            <a:ext cx="7967691" cy="669925"/>
          </a:xfrm>
        </p:spPr>
        <p:txBody>
          <a:bodyPr>
            <a:noAutofit/>
          </a:bodyPr>
          <a:lstStyle/>
          <a:p>
            <a:pPr algn="r" eaLnBrk="1" hangingPunct="1"/>
            <a:r>
              <a:rPr lang="es-ES" sz="3600" b="1" dirty="0" smtClean="0">
                <a:solidFill>
                  <a:srgbClr val="811F91"/>
                </a:solidFill>
              </a:rPr>
              <a:t>Práctica 2: Factor de riesgo, sus causas y posible solución</a:t>
            </a:r>
          </a:p>
        </p:txBody>
      </p:sp>
      <p:sp>
        <p:nvSpPr>
          <p:cNvPr id="36870" name="Rectangle 3"/>
          <p:cNvSpPr>
            <a:spLocks noGrp="1" noChangeArrowheads="1"/>
          </p:cNvSpPr>
          <p:nvPr>
            <p:ph type="body" sz="half" idx="1"/>
          </p:nvPr>
        </p:nvSpPr>
        <p:spPr>
          <a:xfrm>
            <a:off x="2857488" y="1428736"/>
            <a:ext cx="5857875" cy="857250"/>
          </a:xfrm>
        </p:spPr>
        <p:txBody>
          <a:bodyPr/>
          <a:lstStyle/>
          <a:p>
            <a:pPr marL="3175" indent="-3175" eaLnBrk="1" hangingPunct="1">
              <a:buFontTx/>
              <a:buNone/>
              <a:defRPr/>
            </a:pPr>
            <a:r>
              <a:rPr lang="es-ES" sz="1800" b="1" dirty="0" smtClean="0">
                <a:solidFill>
                  <a:srgbClr val="C00000"/>
                </a:solidFill>
                <a:latin typeface="+mj-lt"/>
                <a:cs typeface="Arial" pitchFamily="34" charset="0"/>
              </a:rPr>
              <a:t>¿Qué posición del cuerpo entero supone mayor riesgo, la estática o la dinámica? </a:t>
            </a:r>
          </a:p>
          <a:p>
            <a:pPr eaLnBrk="1" hangingPunct="1">
              <a:buFontTx/>
              <a:buNone/>
              <a:defRPr/>
            </a:pPr>
            <a:endParaRPr lang="es-ES" sz="1800" b="1" dirty="0" smtClean="0">
              <a:latin typeface="Arial" pitchFamily="34" charset="0"/>
              <a:cs typeface="Arial" pitchFamily="34" charset="0"/>
            </a:endParaRPr>
          </a:p>
          <a:p>
            <a:pPr eaLnBrk="1" hangingPunct="1">
              <a:buFontTx/>
              <a:buNone/>
              <a:defRPr/>
            </a:pPr>
            <a:endParaRPr lang="es-ES" sz="1800" b="1" dirty="0" smtClean="0">
              <a:latin typeface="Arial" pitchFamily="34" charset="0"/>
              <a:cs typeface="Arial" pitchFamily="34" charset="0"/>
            </a:endParaRPr>
          </a:p>
          <a:p>
            <a:pPr eaLnBrk="1" hangingPunct="1">
              <a:buFontTx/>
              <a:buNone/>
              <a:defRPr/>
            </a:pPr>
            <a:endParaRPr lang="es-ES" sz="1800" b="1" dirty="0" smtClean="0">
              <a:latin typeface="Arial" pitchFamily="34" charset="0"/>
              <a:cs typeface="Arial" pitchFamily="34" charset="0"/>
            </a:endParaRPr>
          </a:p>
          <a:p>
            <a:pPr eaLnBrk="1" hangingPunct="1">
              <a:buFontTx/>
              <a:buNone/>
              <a:defRPr/>
            </a:pPr>
            <a:endParaRPr lang="es-ES" sz="1800" b="1" dirty="0" smtClean="0">
              <a:latin typeface="Arial" pitchFamily="34" charset="0"/>
              <a:cs typeface="Arial" pitchFamily="34" charset="0"/>
            </a:endParaRPr>
          </a:p>
          <a:p>
            <a:pPr eaLnBrk="1" hangingPunct="1">
              <a:buFontTx/>
              <a:buNone/>
              <a:defRPr/>
            </a:pPr>
            <a:endParaRPr lang="es-ES" sz="1800" b="1" dirty="0" smtClean="0">
              <a:latin typeface="Arial" pitchFamily="34" charset="0"/>
              <a:cs typeface="Arial" pitchFamily="34" charset="0"/>
            </a:endParaRPr>
          </a:p>
          <a:p>
            <a:pPr eaLnBrk="1" hangingPunct="1">
              <a:buFontTx/>
              <a:buNone/>
              <a:defRPr/>
            </a:pPr>
            <a:endParaRPr lang="es-ES" sz="1800" b="1" dirty="0" smtClean="0">
              <a:latin typeface="Arial" pitchFamily="34" charset="0"/>
              <a:cs typeface="Arial" pitchFamily="34" charset="0"/>
            </a:endParaRPr>
          </a:p>
          <a:p>
            <a:pPr eaLnBrk="1" hangingPunct="1">
              <a:buFontTx/>
              <a:buNone/>
              <a:defRPr/>
            </a:pPr>
            <a:endParaRPr lang="es-ES" sz="1800" b="1" dirty="0" smtClean="0">
              <a:latin typeface="Arial" pitchFamily="34" charset="0"/>
              <a:cs typeface="Arial" pitchFamily="34" charset="0"/>
            </a:endParaRPr>
          </a:p>
          <a:p>
            <a:pPr eaLnBrk="1" hangingPunct="1">
              <a:buFontTx/>
              <a:buNone/>
              <a:defRPr/>
            </a:pPr>
            <a:endParaRPr lang="es-ES" sz="1800" b="1" dirty="0" smtClean="0">
              <a:latin typeface="Arial" pitchFamily="34" charset="0"/>
              <a:cs typeface="Arial" pitchFamily="34" charset="0"/>
            </a:endParaRPr>
          </a:p>
          <a:p>
            <a:pPr eaLnBrk="1" hangingPunct="1">
              <a:buFontTx/>
              <a:buNone/>
              <a:defRPr/>
            </a:pPr>
            <a:endParaRPr lang="es-ES" sz="1800" dirty="0" smtClean="0">
              <a:latin typeface="Arial" pitchFamily="34" charset="0"/>
              <a:cs typeface="Arial" pitchFamily="34" charset="0"/>
            </a:endParaRPr>
          </a:p>
        </p:txBody>
      </p:sp>
      <p:pic>
        <p:nvPicPr>
          <p:cNvPr id="24580" name="Imagen 10" descr="http://media.osha.europa.eu/napo8/thumbnails/N8-09-think_to_move.jpg">
            <a:hlinkClick r:id="rId3"/>
          </p:cNvPr>
          <p:cNvPicPr>
            <a:picLocks noChangeAspect="1" noChangeArrowheads="1"/>
          </p:cNvPicPr>
          <p:nvPr/>
        </p:nvPicPr>
        <p:blipFill>
          <a:blip r:embed="rId4"/>
          <a:srcRect/>
          <a:stretch>
            <a:fillRect/>
          </a:stretch>
        </p:blipFill>
        <p:spPr bwMode="auto">
          <a:xfrm>
            <a:off x="500063" y="1706565"/>
            <a:ext cx="2030408" cy="1579559"/>
          </a:xfrm>
          <a:prstGeom prst="rect">
            <a:avLst/>
          </a:prstGeom>
          <a:noFill/>
          <a:ln w="9525">
            <a:noFill/>
            <a:miter lim="800000"/>
            <a:headEnd/>
            <a:tailEnd/>
          </a:ln>
        </p:spPr>
      </p:pic>
      <p:sp>
        <p:nvSpPr>
          <p:cNvPr id="8" name="Rectangle 3"/>
          <p:cNvSpPr txBox="1">
            <a:spLocks noChangeArrowheads="1"/>
          </p:cNvSpPr>
          <p:nvPr/>
        </p:nvSpPr>
        <p:spPr bwMode="auto">
          <a:xfrm>
            <a:off x="2928926" y="2285992"/>
            <a:ext cx="5857875" cy="2500313"/>
          </a:xfrm>
          <a:prstGeom prst="rect">
            <a:avLst/>
          </a:prstGeom>
          <a:noFill/>
          <a:ln w="9525">
            <a:noFill/>
            <a:miter lim="800000"/>
            <a:headEnd/>
            <a:tailEnd/>
          </a:ln>
        </p:spPr>
        <p:txBody>
          <a:bodyPr/>
          <a:lstStyle/>
          <a:p>
            <a:pPr marL="3175" indent="-3175">
              <a:spcBef>
                <a:spcPct val="20000"/>
              </a:spcBef>
              <a:buClr>
                <a:srgbClr val="FF0C00"/>
              </a:buClr>
              <a:defRPr/>
            </a:pPr>
            <a:r>
              <a:rPr lang="es-ES" b="1" kern="0" dirty="0">
                <a:latin typeface="+mj-lt"/>
                <a:cs typeface="Arial" pitchFamily="34" charset="0"/>
              </a:rPr>
              <a:t>LA ESTÁTICA: </a:t>
            </a:r>
            <a:r>
              <a:rPr lang="es-ES" kern="0" dirty="0">
                <a:latin typeface="+mj-lt"/>
                <a:cs typeface="Arial" pitchFamily="34" charset="0"/>
              </a:rPr>
              <a:t>Cuanto más forzada es la postura, menor es el tiempo que podremos mantenerla.</a:t>
            </a:r>
          </a:p>
          <a:p>
            <a:pPr marL="3175" indent="-3175">
              <a:spcBef>
                <a:spcPct val="20000"/>
              </a:spcBef>
              <a:buClr>
                <a:srgbClr val="FF0C00"/>
              </a:buClr>
              <a:buFont typeface="Wingdings" pitchFamily="2" charset="2"/>
              <a:buChar char="Ø"/>
              <a:defRPr/>
            </a:pPr>
            <a:endParaRPr lang="es-ES" kern="0" dirty="0">
              <a:latin typeface="+mj-lt"/>
              <a:cs typeface="Arial" pitchFamily="34" charset="0"/>
            </a:endParaRPr>
          </a:p>
          <a:p>
            <a:pPr marL="3175" indent="-3175">
              <a:spcBef>
                <a:spcPct val="20000"/>
              </a:spcBef>
              <a:buClr>
                <a:srgbClr val="FF0C00"/>
              </a:buClr>
              <a:buBlip>
                <a:blip r:embed="rId5"/>
              </a:buBlip>
              <a:defRPr/>
            </a:pPr>
            <a:r>
              <a:rPr lang="es-ES" kern="0" dirty="0">
                <a:latin typeface="+mj-lt"/>
                <a:cs typeface="Arial" pitchFamily="34" charset="0"/>
              </a:rPr>
              <a:t> El trabajador debe poder elegir o alternar entre la postura de pie-caminando y sentada.</a:t>
            </a:r>
          </a:p>
          <a:p>
            <a:pPr marL="3175" indent="-3175">
              <a:spcBef>
                <a:spcPct val="20000"/>
              </a:spcBef>
              <a:buClr>
                <a:srgbClr val="FF0C00"/>
              </a:buClr>
              <a:defRPr/>
            </a:pPr>
            <a:r>
              <a:rPr lang="es-ES" kern="0" dirty="0">
                <a:latin typeface="+mj-lt"/>
                <a:cs typeface="Arial" pitchFamily="34" charset="0"/>
              </a:rPr>
              <a:t> </a:t>
            </a:r>
          </a:p>
          <a:p>
            <a:pPr marL="3175" indent="-3175">
              <a:spcBef>
                <a:spcPct val="20000"/>
              </a:spcBef>
              <a:buClr>
                <a:srgbClr val="FF0C00"/>
              </a:buClr>
              <a:buBlip>
                <a:blip r:embed="rId5"/>
              </a:buBlip>
              <a:defRPr/>
            </a:pPr>
            <a:r>
              <a:rPr lang="es-ES" kern="0" dirty="0">
                <a:latin typeface="+mj-lt"/>
                <a:cs typeface="Arial" pitchFamily="34" charset="0"/>
              </a:rPr>
              <a:t> </a:t>
            </a:r>
            <a:r>
              <a:rPr lang="es-ES" b="1" kern="0" dirty="0">
                <a:latin typeface="+mj-lt"/>
                <a:cs typeface="Arial" pitchFamily="34" charset="0"/>
              </a:rPr>
              <a:t>MEDIDAS PREVENTIVAS: </a:t>
            </a:r>
          </a:p>
          <a:p>
            <a:pPr marL="3175" indent="-3175">
              <a:spcBef>
                <a:spcPct val="20000"/>
              </a:spcBef>
              <a:buClr>
                <a:srgbClr val="FF0C00"/>
              </a:buClr>
              <a:defRPr/>
            </a:pPr>
            <a:r>
              <a:rPr lang="es-ES" b="1" kern="0" dirty="0">
                <a:latin typeface="+mj-lt"/>
                <a:cs typeface="Arial" pitchFamily="34" charset="0"/>
              </a:rPr>
              <a:t> </a:t>
            </a:r>
          </a:p>
          <a:p>
            <a:pPr marL="3175" indent="-3175">
              <a:spcBef>
                <a:spcPct val="20000"/>
              </a:spcBef>
              <a:buClr>
                <a:srgbClr val="FF0C00"/>
              </a:buClr>
              <a:defRPr/>
            </a:pPr>
            <a:endParaRPr lang="es-ES" b="1" kern="0" dirty="0">
              <a:latin typeface="+mj-lt"/>
              <a:cs typeface="Arial" pitchFamily="34" charset="0"/>
            </a:endParaRPr>
          </a:p>
          <a:p>
            <a:pPr marL="533400" indent="-533400">
              <a:spcBef>
                <a:spcPct val="20000"/>
              </a:spcBef>
              <a:buClr>
                <a:srgbClr val="FF0C00"/>
              </a:buClr>
              <a:defRPr/>
            </a:pPr>
            <a:endParaRPr lang="es-ES" b="1" kern="0" dirty="0">
              <a:latin typeface="+mj-lt"/>
              <a:cs typeface="Arial" pitchFamily="34" charset="0"/>
            </a:endParaRPr>
          </a:p>
          <a:p>
            <a:pPr marL="533400" indent="-533400">
              <a:spcBef>
                <a:spcPct val="20000"/>
              </a:spcBef>
              <a:buClr>
                <a:srgbClr val="FF0C00"/>
              </a:buClr>
              <a:defRPr/>
            </a:pPr>
            <a:endParaRPr lang="es-ES" b="1" kern="0" dirty="0">
              <a:latin typeface="+mj-lt"/>
              <a:cs typeface="Arial" pitchFamily="34" charset="0"/>
            </a:endParaRPr>
          </a:p>
          <a:p>
            <a:pPr marL="533400" indent="-533400">
              <a:spcBef>
                <a:spcPct val="20000"/>
              </a:spcBef>
              <a:buClr>
                <a:srgbClr val="FF0C00"/>
              </a:buClr>
              <a:defRPr/>
            </a:pPr>
            <a:endParaRPr lang="es-ES" b="1" kern="0" dirty="0">
              <a:latin typeface="+mj-lt"/>
              <a:cs typeface="Arial" pitchFamily="34" charset="0"/>
            </a:endParaRPr>
          </a:p>
          <a:p>
            <a:pPr marL="533400" indent="-533400">
              <a:spcBef>
                <a:spcPct val="20000"/>
              </a:spcBef>
              <a:buClr>
                <a:srgbClr val="FF0C00"/>
              </a:buClr>
              <a:defRPr/>
            </a:pPr>
            <a:endParaRPr lang="es-ES" b="1" kern="0" dirty="0">
              <a:latin typeface="+mj-lt"/>
              <a:cs typeface="Arial" pitchFamily="34" charset="0"/>
            </a:endParaRPr>
          </a:p>
          <a:p>
            <a:pPr marL="533400" indent="-533400">
              <a:spcBef>
                <a:spcPct val="20000"/>
              </a:spcBef>
              <a:buClr>
                <a:srgbClr val="FF0C00"/>
              </a:buClr>
              <a:defRPr/>
            </a:pPr>
            <a:endParaRPr lang="es-ES" b="1" kern="0" dirty="0">
              <a:latin typeface="+mj-lt"/>
              <a:cs typeface="Arial" pitchFamily="34" charset="0"/>
            </a:endParaRPr>
          </a:p>
          <a:p>
            <a:pPr marL="533400" indent="-533400">
              <a:spcBef>
                <a:spcPct val="20000"/>
              </a:spcBef>
              <a:buClr>
                <a:srgbClr val="FF0C00"/>
              </a:buClr>
              <a:defRPr/>
            </a:pPr>
            <a:endParaRPr lang="es-ES" b="1" kern="0" dirty="0">
              <a:latin typeface="+mj-lt"/>
              <a:cs typeface="Arial" pitchFamily="34" charset="0"/>
            </a:endParaRPr>
          </a:p>
          <a:p>
            <a:pPr marL="533400" indent="-533400">
              <a:spcBef>
                <a:spcPct val="20000"/>
              </a:spcBef>
              <a:buClr>
                <a:srgbClr val="FF0C00"/>
              </a:buClr>
              <a:defRPr/>
            </a:pPr>
            <a:endParaRPr lang="es-ES" b="1" kern="0" dirty="0">
              <a:latin typeface="+mj-lt"/>
              <a:cs typeface="Arial" pitchFamily="34" charset="0"/>
            </a:endParaRPr>
          </a:p>
          <a:p>
            <a:pPr marL="533400" indent="-533400">
              <a:spcBef>
                <a:spcPct val="20000"/>
              </a:spcBef>
              <a:buClr>
                <a:srgbClr val="FF0C00"/>
              </a:buClr>
              <a:defRPr/>
            </a:pPr>
            <a:endParaRPr lang="es-ES" b="1" kern="0" dirty="0">
              <a:latin typeface="+mj-lt"/>
              <a:cs typeface="Arial" pitchFamily="34" charset="0"/>
            </a:endParaRPr>
          </a:p>
          <a:p>
            <a:pPr marL="533400" indent="-533400">
              <a:spcBef>
                <a:spcPct val="20000"/>
              </a:spcBef>
              <a:buClr>
                <a:srgbClr val="FF0C00"/>
              </a:buClr>
              <a:defRPr/>
            </a:pPr>
            <a:endParaRPr lang="es-ES" kern="0" dirty="0">
              <a:latin typeface="+mj-lt"/>
              <a:cs typeface="Arial" pitchFamily="34" charset="0"/>
            </a:endParaRPr>
          </a:p>
        </p:txBody>
      </p:sp>
      <p:pic>
        <p:nvPicPr>
          <p:cNvPr id="24582" name="22 Imagen" descr="321574_3359.jpg"/>
          <p:cNvPicPr>
            <a:picLocks noChangeAspect="1"/>
          </p:cNvPicPr>
          <p:nvPr/>
        </p:nvPicPr>
        <p:blipFill>
          <a:blip r:embed="rId6" cstate="print"/>
          <a:srcRect/>
          <a:stretch>
            <a:fillRect/>
          </a:stretch>
        </p:blipFill>
        <p:spPr bwMode="auto">
          <a:xfrm>
            <a:off x="285721" y="4000504"/>
            <a:ext cx="2477046" cy="2214578"/>
          </a:xfrm>
          <a:prstGeom prst="rect">
            <a:avLst/>
          </a:prstGeom>
          <a:noFill/>
          <a:ln w="9525">
            <a:noFill/>
            <a:miter lim="800000"/>
            <a:headEnd/>
            <a:tailEnd/>
          </a:ln>
        </p:spPr>
      </p:pic>
      <p:sp>
        <p:nvSpPr>
          <p:cNvPr id="7" name="6 CuadroTexto"/>
          <p:cNvSpPr txBox="1"/>
          <p:nvPr/>
        </p:nvSpPr>
        <p:spPr>
          <a:xfrm>
            <a:off x="3071802" y="4643446"/>
            <a:ext cx="5429250" cy="1533525"/>
          </a:xfrm>
          <a:prstGeom prst="rect">
            <a:avLst/>
          </a:prstGeom>
          <a:noFill/>
        </p:spPr>
        <p:txBody>
          <a:bodyPr>
            <a:spAutoFit/>
          </a:bodyPr>
          <a:lstStyle/>
          <a:p>
            <a:pPr marL="460375" lvl="1" indent="-3175">
              <a:spcBef>
                <a:spcPct val="20000"/>
              </a:spcBef>
              <a:buClr>
                <a:srgbClr val="FF0C00"/>
              </a:buClr>
              <a:buBlip>
                <a:blip r:embed="rId5"/>
              </a:buBlip>
              <a:defRPr/>
            </a:pPr>
            <a:r>
              <a:rPr lang="es-ES" kern="0" dirty="0">
                <a:latin typeface="+mj-lt"/>
                <a:cs typeface="Arial" pitchFamily="34" charset="0"/>
              </a:rPr>
              <a:t>Incrementar la variedad de tareas con otras que permitan caminar. </a:t>
            </a:r>
          </a:p>
          <a:p>
            <a:pPr marL="460375" lvl="1" indent="-3175">
              <a:spcBef>
                <a:spcPct val="20000"/>
              </a:spcBef>
              <a:buClr>
                <a:srgbClr val="FF0C00"/>
              </a:buClr>
              <a:buBlip>
                <a:blip r:embed="rId5"/>
              </a:buBlip>
              <a:defRPr/>
            </a:pPr>
            <a:r>
              <a:rPr lang="es-ES" kern="0" dirty="0">
                <a:latin typeface="+mj-lt"/>
                <a:cs typeface="Arial" pitchFamily="34" charset="0"/>
              </a:rPr>
              <a:t>Implantar pausas cortas de pocos </a:t>
            </a:r>
            <a:r>
              <a:rPr lang="es-ES" kern="0" dirty="0" smtClean="0">
                <a:latin typeface="+mj-lt"/>
                <a:cs typeface="Arial" pitchFamily="34" charset="0"/>
              </a:rPr>
              <a:t>min </a:t>
            </a:r>
            <a:r>
              <a:rPr lang="es-ES" kern="0" dirty="0">
                <a:latin typeface="+mj-lt"/>
                <a:cs typeface="Arial" pitchFamily="34" charset="0"/>
              </a:rPr>
              <a:t>o </a:t>
            </a:r>
            <a:r>
              <a:rPr lang="es-ES" kern="0" dirty="0" err="1">
                <a:latin typeface="+mj-lt"/>
                <a:cs typeface="Arial" pitchFamily="34" charset="0"/>
              </a:rPr>
              <a:t>micropausas</a:t>
            </a:r>
            <a:r>
              <a:rPr lang="es-ES" kern="0" dirty="0">
                <a:latin typeface="+mj-lt"/>
                <a:cs typeface="Arial" pitchFamily="34" charset="0"/>
              </a:rPr>
              <a:t> (</a:t>
            </a:r>
            <a:r>
              <a:rPr lang="es-ES" kern="0" dirty="0" err="1" smtClean="0">
                <a:latin typeface="+mj-lt"/>
                <a:cs typeface="Arial" pitchFamily="34" charset="0"/>
              </a:rPr>
              <a:t>seg</a:t>
            </a:r>
            <a:r>
              <a:rPr lang="es-ES" kern="0" dirty="0" smtClean="0">
                <a:latin typeface="+mj-lt"/>
                <a:cs typeface="Arial" pitchFamily="34" charset="0"/>
              </a:rPr>
              <a:t>.), </a:t>
            </a:r>
            <a:r>
              <a:rPr lang="es-ES" kern="0" dirty="0">
                <a:latin typeface="+mj-lt"/>
                <a:cs typeface="Arial" pitchFamily="34" charset="0"/>
              </a:rPr>
              <a:t>en lugar de pausas largas espaciadas en la jornada.</a:t>
            </a:r>
          </a:p>
        </p:txBody>
      </p:sp>
      <p:sp>
        <p:nvSpPr>
          <p:cNvPr id="9" name="10 CuadroTexto"/>
          <p:cNvSpPr txBox="1">
            <a:spLocks noChangeArrowheads="1"/>
          </p:cNvSpPr>
          <p:nvPr/>
        </p:nvSpPr>
        <p:spPr bwMode="auto">
          <a:xfrm>
            <a:off x="357158" y="3429000"/>
            <a:ext cx="2500330" cy="307777"/>
          </a:xfrm>
          <a:prstGeom prst="rect">
            <a:avLst/>
          </a:prstGeom>
          <a:noFill/>
          <a:ln w="9525">
            <a:noFill/>
            <a:miter lim="800000"/>
            <a:headEnd/>
            <a:tailEnd/>
          </a:ln>
        </p:spPr>
        <p:txBody>
          <a:bodyPr wrap="square">
            <a:spAutoFit/>
          </a:bodyPr>
          <a:lstStyle/>
          <a:p>
            <a:r>
              <a:rPr lang="es-ES" sz="1400" b="1" dirty="0" smtClean="0"/>
              <a:t>Vídeo: “Hay </a:t>
            </a:r>
            <a:r>
              <a:rPr lang="es-ES" sz="1400" b="1" dirty="0"/>
              <a:t>que moverse”</a:t>
            </a:r>
            <a:endParaRPr lang="es-ES" sz="1400" dirty="0"/>
          </a:p>
        </p:txBody>
      </p:sp>
      <p:sp>
        <p:nvSpPr>
          <p:cNvPr id="13" name="12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4" name="13 Marcador de número de diapositiva"/>
          <p:cNvSpPr>
            <a:spLocks noGrp="1"/>
          </p:cNvSpPr>
          <p:nvPr>
            <p:ph type="sldNum" sz="quarter" idx="11"/>
          </p:nvPr>
        </p:nvSpPr>
        <p:spPr/>
        <p:txBody>
          <a:bodyPr/>
          <a:lstStyle/>
          <a:p>
            <a:pPr>
              <a:defRPr/>
            </a:pPr>
            <a:fld id="{DA810FB6-5D2B-414F-B5B7-3D7316425316}" type="slidenum">
              <a:rPr lang="es-ES" smtClean="0"/>
              <a:pPr>
                <a:defRPr/>
              </a:pPr>
              <a:t>23</a:t>
            </a:fld>
            <a:endParaRPr lang="es-ES"/>
          </a:p>
        </p:txBody>
      </p:sp>
      <p:pic>
        <p:nvPicPr>
          <p:cNvPr id="15" name="14 Imagen" descr="logo_video.jpeg.png">
            <a:hlinkClick r:id="rId3"/>
          </p:cNvPr>
          <p:cNvPicPr>
            <a:picLocks noChangeAspect="1"/>
          </p:cNvPicPr>
          <p:nvPr/>
        </p:nvPicPr>
        <p:blipFill>
          <a:blip r:embed="rId7" cstate="print"/>
          <a:stretch>
            <a:fillRect/>
          </a:stretch>
        </p:blipFill>
        <p:spPr>
          <a:xfrm>
            <a:off x="1285852" y="2214554"/>
            <a:ext cx="571503" cy="57150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642910" y="285750"/>
            <a:ext cx="7824815" cy="669925"/>
          </a:xfrm>
        </p:spPr>
        <p:txBody>
          <a:bodyPr>
            <a:normAutofit/>
          </a:bodyPr>
          <a:lstStyle/>
          <a:p>
            <a:pPr eaLnBrk="1" hangingPunct="1"/>
            <a:r>
              <a:rPr lang="es-ES" sz="3600" b="1" dirty="0" smtClean="0">
                <a:solidFill>
                  <a:srgbClr val="811F91"/>
                </a:solidFill>
              </a:rPr>
              <a:t>Postura forzada y mantenida (1)</a:t>
            </a:r>
          </a:p>
        </p:txBody>
      </p:sp>
      <p:sp>
        <p:nvSpPr>
          <p:cNvPr id="35846" name="Rectangle 3"/>
          <p:cNvSpPr>
            <a:spLocks noGrp="1" noChangeArrowheads="1"/>
          </p:cNvSpPr>
          <p:nvPr>
            <p:ph type="body" sz="half" idx="1"/>
          </p:nvPr>
        </p:nvSpPr>
        <p:spPr>
          <a:xfrm>
            <a:off x="571500" y="2357430"/>
            <a:ext cx="4214813" cy="2928945"/>
          </a:xfrm>
        </p:spPr>
        <p:txBody>
          <a:bodyPr>
            <a:noAutofit/>
          </a:bodyPr>
          <a:lstStyle/>
          <a:p>
            <a:pPr marL="0" indent="3175" algn="just" eaLnBrk="1" hangingPunct="1">
              <a:buFontTx/>
              <a:buNone/>
              <a:defRPr/>
            </a:pPr>
            <a:r>
              <a:rPr lang="es-ES" sz="2000" b="1" dirty="0" smtClean="0">
                <a:latin typeface="+mn-lt"/>
              </a:rPr>
              <a:t>¿Qué determina una mala postura?</a:t>
            </a:r>
          </a:p>
          <a:p>
            <a:pPr marL="0" indent="3175" algn="just" eaLnBrk="1" hangingPunct="1">
              <a:buFontTx/>
              <a:buNone/>
              <a:defRPr/>
            </a:pPr>
            <a:r>
              <a:rPr lang="es-ES" sz="2000" dirty="0" smtClean="0">
                <a:latin typeface="+mn-lt"/>
              </a:rPr>
              <a:t>La desviación de la postura neutra de cada zona corporal da lugar a una postura incorrecta o forzada. </a:t>
            </a:r>
          </a:p>
          <a:p>
            <a:pPr marL="0" indent="3175" algn="just" eaLnBrk="1" hangingPunct="1">
              <a:buFontTx/>
              <a:buNone/>
              <a:defRPr/>
            </a:pPr>
            <a:endParaRPr lang="es-ES" sz="2000" dirty="0" smtClean="0">
              <a:latin typeface="+mn-lt"/>
            </a:endParaRPr>
          </a:p>
          <a:p>
            <a:pPr marL="0" indent="3175" algn="just" eaLnBrk="1" hangingPunct="1">
              <a:buFontTx/>
              <a:buNone/>
              <a:defRPr/>
            </a:pPr>
            <a:r>
              <a:rPr lang="es-ES" sz="2000" b="1" dirty="0" smtClean="0">
                <a:latin typeface="+mn-lt"/>
              </a:rPr>
              <a:t>Postura neutra: </a:t>
            </a:r>
            <a:r>
              <a:rPr lang="es-ES" sz="2000" dirty="0" smtClean="0">
                <a:latin typeface="+mn-lt"/>
              </a:rPr>
              <a:t>postura que requiere un mínimo de fuerza para ser mantenida</a:t>
            </a:r>
          </a:p>
          <a:p>
            <a:pPr marL="0" indent="3175" eaLnBrk="1" hangingPunct="1">
              <a:buFontTx/>
              <a:buNone/>
              <a:defRPr/>
            </a:pPr>
            <a:endParaRPr lang="es-ES" sz="2000" b="1" dirty="0" smtClean="0">
              <a:latin typeface="+mn-lt"/>
            </a:endParaRPr>
          </a:p>
          <a:p>
            <a:pPr eaLnBrk="1" hangingPunct="1">
              <a:buFontTx/>
              <a:buNone/>
              <a:defRPr/>
            </a:pPr>
            <a:r>
              <a:rPr lang="es-ES" sz="2000" dirty="0" smtClean="0">
                <a:latin typeface="+mn-lt"/>
              </a:rPr>
              <a:t>  </a:t>
            </a:r>
          </a:p>
          <a:p>
            <a:pPr indent="3175" eaLnBrk="1" hangingPunct="1">
              <a:buFontTx/>
              <a:buNone/>
              <a:defRPr/>
            </a:pPr>
            <a:r>
              <a:rPr lang="es-ES" sz="2000" dirty="0" smtClean="0">
                <a:latin typeface="+mn-lt"/>
              </a:rPr>
              <a:t/>
            </a:r>
            <a:br>
              <a:rPr lang="es-ES" sz="2000" dirty="0" smtClean="0">
                <a:latin typeface="+mn-lt"/>
              </a:rPr>
            </a:br>
            <a:endParaRPr lang="es-ES" sz="2000" dirty="0" smtClean="0">
              <a:latin typeface="+mn-lt"/>
            </a:endParaRPr>
          </a:p>
          <a:p>
            <a:pPr eaLnBrk="1" hangingPunct="1">
              <a:buFontTx/>
              <a:buNone/>
              <a:defRPr/>
            </a:pPr>
            <a:endParaRPr lang="es-ES" sz="2000" b="1" dirty="0" smtClean="0">
              <a:latin typeface="+mn-lt"/>
            </a:endParaRPr>
          </a:p>
        </p:txBody>
      </p:sp>
      <p:sp>
        <p:nvSpPr>
          <p:cNvPr id="6" name="5 Marcador de número de diapositiva"/>
          <p:cNvSpPr>
            <a:spLocks noGrp="1"/>
          </p:cNvSpPr>
          <p:nvPr>
            <p:ph type="sldNum" sz="quarter" idx="11"/>
          </p:nvPr>
        </p:nvSpPr>
        <p:spPr/>
        <p:txBody>
          <a:bodyPr/>
          <a:lstStyle/>
          <a:p>
            <a:pPr>
              <a:defRPr/>
            </a:pPr>
            <a:fld id="{4ADDD1A9-5CD7-46E1-9FA6-71C4B0C09887}" type="slidenum">
              <a:rPr lang="es-ES"/>
              <a:pPr>
                <a:defRPr/>
              </a:pPr>
              <a:t>24</a:t>
            </a:fld>
            <a:endParaRPr lang="es-ES"/>
          </a:p>
        </p:txBody>
      </p:sp>
      <p:graphicFrame>
        <p:nvGraphicFramePr>
          <p:cNvPr id="1026" name="Object 25"/>
          <p:cNvGraphicFramePr>
            <a:graphicFrameLocks noChangeAspect="1"/>
          </p:cNvGraphicFramePr>
          <p:nvPr/>
        </p:nvGraphicFramePr>
        <p:xfrm>
          <a:off x="5572125" y="1428750"/>
          <a:ext cx="1571625" cy="4071938"/>
        </p:xfrm>
        <a:graphic>
          <a:graphicData uri="http://schemas.openxmlformats.org/presentationml/2006/ole">
            <p:oleObj spid="_x0000_s52226" name="Imagen de mapa de bits" r:id="rId4" imgW="828791" imgH="3153215" progId="PBrush">
              <p:embed/>
            </p:oleObj>
          </a:graphicData>
        </a:graphic>
      </p:graphicFrame>
      <p:graphicFrame>
        <p:nvGraphicFramePr>
          <p:cNvPr id="1027" name="Object 24"/>
          <p:cNvGraphicFramePr>
            <a:graphicFrameLocks noChangeAspect="1"/>
          </p:cNvGraphicFramePr>
          <p:nvPr/>
        </p:nvGraphicFramePr>
        <p:xfrm>
          <a:off x="7215188" y="1428750"/>
          <a:ext cx="1335087" cy="4500563"/>
        </p:xfrm>
        <a:graphic>
          <a:graphicData uri="http://schemas.openxmlformats.org/presentationml/2006/ole">
            <p:oleObj spid="_x0000_s52227" name="Imagen de mapa de bits" r:id="rId5" imgW="885949" imgH="3142857" progId="PBrush">
              <p:embed/>
            </p:oleObj>
          </a:graphicData>
        </a:graphic>
      </p:graphicFrame>
      <p:sp>
        <p:nvSpPr>
          <p:cNvPr id="9" name="8 Proceso"/>
          <p:cNvSpPr/>
          <p:nvPr/>
        </p:nvSpPr>
        <p:spPr>
          <a:xfrm>
            <a:off x="5429250" y="2643188"/>
            <a:ext cx="3071813" cy="1428750"/>
          </a:xfrm>
          <a:prstGeom prst="flowChartProcess">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0" name="9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14348" y="285750"/>
            <a:ext cx="7753377" cy="669925"/>
          </a:xfrm>
        </p:spPr>
        <p:txBody>
          <a:bodyPr>
            <a:normAutofit/>
          </a:bodyPr>
          <a:lstStyle/>
          <a:p>
            <a:pPr eaLnBrk="1" hangingPunct="1"/>
            <a:r>
              <a:rPr lang="es-ES" sz="3600" b="1" dirty="0" smtClean="0">
                <a:solidFill>
                  <a:srgbClr val="811F91"/>
                </a:solidFill>
              </a:rPr>
              <a:t>Postura forzada y mantenida (2)</a:t>
            </a:r>
          </a:p>
        </p:txBody>
      </p:sp>
      <p:sp>
        <p:nvSpPr>
          <p:cNvPr id="35846" name="Rectangle 3"/>
          <p:cNvSpPr>
            <a:spLocks noGrp="1" noChangeArrowheads="1"/>
          </p:cNvSpPr>
          <p:nvPr>
            <p:ph type="body" sz="half" idx="1"/>
          </p:nvPr>
        </p:nvSpPr>
        <p:spPr>
          <a:xfrm>
            <a:off x="642910" y="1500174"/>
            <a:ext cx="3389312" cy="3643313"/>
          </a:xfrm>
        </p:spPr>
        <p:txBody>
          <a:bodyPr>
            <a:noAutofit/>
          </a:bodyPr>
          <a:lstStyle/>
          <a:p>
            <a:pPr marL="0" indent="3175" eaLnBrk="1" hangingPunct="1">
              <a:buFontTx/>
              <a:buNone/>
              <a:defRPr/>
            </a:pPr>
            <a:r>
              <a:rPr lang="es-ES" sz="1800" b="1" dirty="0" smtClean="0">
                <a:latin typeface="+mn-lt"/>
              </a:rPr>
              <a:t>Por zona corporal: </a:t>
            </a:r>
          </a:p>
          <a:p>
            <a:pPr marL="95250" indent="-95250" eaLnBrk="1" hangingPunct="1">
              <a:buFontTx/>
              <a:buChar char="-"/>
              <a:defRPr/>
            </a:pPr>
            <a:r>
              <a:rPr lang="es-ES" sz="1800" dirty="0" smtClean="0">
                <a:latin typeface="+mn-lt"/>
              </a:rPr>
              <a:t>Cuello inclinado hacia delante o hacia atrás, girado y de lado. </a:t>
            </a:r>
          </a:p>
          <a:p>
            <a:pPr marL="95250" indent="-95250" eaLnBrk="1" hangingPunct="1">
              <a:buFontTx/>
              <a:buChar char="-"/>
              <a:defRPr/>
            </a:pPr>
            <a:r>
              <a:rPr lang="es-ES" sz="1800" dirty="0" smtClean="0">
                <a:latin typeface="+mn-lt"/>
              </a:rPr>
              <a:t>Espalda inclinada hacia delante o hacia atrás, girada y de lado. </a:t>
            </a:r>
          </a:p>
          <a:p>
            <a:pPr marL="95250" indent="-95250" eaLnBrk="1" hangingPunct="1">
              <a:buFontTx/>
              <a:buChar char="-"/>
              <a:defRPr/>
            </a:pPr>
            <a:r>
              <a:rPr lang="es-ES" sz="1800" dirty="0" smtClean="0">
                <a:latin typeface="+mn-lt"/>
              </a:rPr>
              <a:t>Hombros: las manos por encima de la cabeza o los codos por encima de los hombros. </a:t>
            </a:r>
          </a:p>
          <a:p>
            <a:pPr marL="95250" indent="-95250" eaLnBrk="1" hangingPunct="1">
              <a:buFontTx/>
              <a:buChar char="-"/>
              <a:defRPr/>
            </a:pPr>
            <a:r>
              <a:rPr lang="es-ES" sz="1800" dirty="0" smtClean="0">
                <a:latin typeface="+mn-lt"/>
              </a:rPr>
              <a:t>Codos: antebrazo girado.</a:t>
            </a:r>
          </a:p>
          <a:p>
            <a:pPr marL="95250" indent="-95250" eaLnBrk="1" hangingPunct="1">
              <a:buFontTx/>
              <a:buChar char="-"/>
              <a:defRPr/>
            </a:pPr>
            <a:r>
              <a:rPr lang="es-ES" sz="1800" dirty="0" smtClean="0">
                <a:latin typeface="+mn-lt"/>
              </a:rPr>
              <a:t>Manos hacia arriba o abajo, y hacia los lados.</a:t>
            </a:r>
          </a:p>
          <a:p>
            <a:pPr eaLnBrk="1" hangingPunct="1">
              <a:buFontTx/>
              <a:buNone/>
              <a:defRPr/>
            </a:pPr>
            <a:endParaRPr lang="es-ES" sz="1800" dirty="0" smtClean="0">
              <a:latin typeface="+mn-lt"/>
            </a:endParaRPr>
          </a:p>
          <a:p>
            <a:pPr indent="3175" eaLnBrk="1" hangingPunct="1">
              <a:buFontTx/>
              <a:buNone/>
              <a:defRPr/>
            </a:pPr>
            <a:endParaRPr lang="es-ES" sz="1800" dirty="0" smtClean="0">
              <a:latin typeface="+mn-lt"/>
            </a:endParaRPr>
          </a:p>
          <a:p>
            <a:pPr indent="3175" eaLnBrk="1" hangingPunct="1">
              <a:buFontTx/>
              <a:buNone/>
              <a:defRPr/>
            </a:pPr>
            <a:r>
              <a:rPr lang="es-ES" sz="1800" dirty="0" smtClean="0">
                <a:latin typeface="+mn-lt"/>
              </a:rPr>
              <a:t/>
            </a:r>
            <a:br>
              <a:rPr lang="es-ES" sz="1800" dirty="0" smtClean="0">
                <a:latin typeface="+mn-lt"/>
              </a:rPr>
            </a:br>
            <a:endParaRPr lang="es-ES" sz="1800" dirty="0" smtClean="0">
              <a:latin typeface="+mn-lt"/>
            </a:endParaRPr>
          </a:p>
          <a:p>
            <a:pPr eaLnBrk="1" hangingPunct="1">
              <a:buFontTx/>
              <a:buNone/>
              <a:defRPr/>
            </a:pPr>
            <a:endParaRPr lang="es-ES" sz="1800" b="1" dirty="0" smtClean="0">
              <a:latin typeface="+mn-lt"/>
            </a:endParaRPr>
          </a:p>
        </p:txBody>
      </p:sp>
      <p:sp>
        <p:nvSpPr>
          <p:cNvPr id="6" name="5 Marcador de número de diapositiva"/>
          <p:cNvSpPr>
            <a:spLocks noGrp="1"/>
          </p:cNvSpPr>
          <p:nvPr>
            <p:ph type="sldNum" sz="quarter" idx="11"/>
          </p:nvPr>
        </p:nvSpPr>
        <p:spPr/>
        <p:txBody>
          <a:bodyPr/>
          <a:lstStyle/>
          <a:p>
            <a:pPr>
              <a:defRPr/>
            </a:pPr>
            <a:fld id="{0982DA55-B287-4483-AB45-7D92DC656FF2}" type="slidenum">
              <a:rPr lang="es-ES"/>
              <a:pPr>
                <a:defRPr/>
              </a:pPr>
              <a:t>25</a:t>
            </a:fld>
            <a:endParaRPr lang="es-ES"/>
          </a:p>
        </p:txBody>
      </p:sp>
      <p:sp>
        <p:nvSpPr>
          <p:cNvPr id="29703"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
        <p:nvSpPr>
          <p:cNvPr id="29704"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grpSp>
        <p:nvGrpSpPr>
          <p:cNvPr id="14" name="13 Grupo"/>
          <p:cNvGrpSpPr/>
          <p:nvPr/>
        </p:nvGrpSpPr>
        <p:grpSpPr>
          <a:xfrm>
            <a:off x="4286248" y="1785926"/>
            <a:ext cx="4286250" cy="3689350"/>
            <a:chOff x="4286248" y="1785926"/>
            <a:chExt cx="4286250" cy="3689350"/>
          </a:xfrm>
        </p:grpSpPr>
        <p:pic>
          <p:nvPicPr>
            <p:cNvPr id="29702" name="8 Imagen" descr="Construcción Domenech 3.JPG"/>
            <p:cNvPicPr>
              <a:picLocks noChangeAspect="1"/>
            </p:cNvPicPr>
            <p:nvPr/>
          </p:nvPicPr>
          <p:blipFill>
            <a:blip r:embed="rId3"/>
            <a:srcRect/>
            <a:stretch>
              <a:fillRect/>
            </a:stretch>
          </p:blipFill>
          <p:spPr bwMode="auto">
            <a:xfrm>
              <a:off x="4286248" y="1785926"/>
              <a:ext cx="4286250" cy="3689350"/>
            </a:xfrm>
            <a:prstGeom prst="rect">
              <a:avLst/>
            </a:prstGeom>
            <a:noFill/>
            <a:ln w="9525">
              <a:noFill/>
              <a:miter lim="800000"/>
              <a:headEnd/>
              <a:tailEnd/>
            </a:ln>
          </p:spPr>
        </p:pic>
        <p:sp>
          <p:nvSpPr>
            <p:cNvPr id="13" name="12 Rectángulo"/>
            <p:cNvSpPr/>
            <p:nvPr/>
          </p:nvSpPr>
          <p:spPr>
            <a:xfrm>
              <a:off x="7215206" y="4857760"/>
              <a:ext cx="1214446" cy="2857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
        <p:nvSpPr>
          <p:cNvPr id="11" name="10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428596" y="1285860"/>
            <a:ext cx="2428892" cy="2143140"/>
          </a:xfrm>
          <a:prstGeom prst="rect">
            <a:avLst/>
          </a:prstGeom>
          <a:solidFill>
            <a:srgbClr val="F48162"/>
          </a:solidFill>
          <a:ln>
            <a:solidFill>
              <a:srgbClr val="EF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602" name="Rectangle 2"/>
          <p:cNvSpPr>
            <a:spLocks noGrp="1" noChangeArrowheads="1"/>
          </p:cNvSpPr>
          <p:nvPr>
            <p:ph type="title"/>
          </p:nvPr>
        </p:nvSpPr>
        <p:spPr>
          <a:xfrm>
            <a:off x="642910" y="285750"/>
            <a:ext cx="7824815" cy="1000110"/>
          </a:xfrm>
        </p:spPr>
        <p:txBody>
          <a:bodyPr>
            <a:noAutofit/>
          </a:bodyPr>
          <a:lstStyle/>
          <a:p>
            <a:pPr eaLnBrk="1" hangingPunct="1"/>
            <a:r>
              <a:rPr lang="es-ES" sz="3600" b="1" dirty="0" smtClean="0">
                <a:solidFill>
                  <a:srgbClr val="811F91"/>
                </a:solidFill>
              </a:rPr>
              <a:t>Práctica 3: Factor de riesgo, sus causas y posible solución</a:t>
            </a:r>
          </a:p>
        </p:txBody>
      </p:sp>
      <p:sp>
        <p:nvSpPr>
          <p:cNvPr id="36870" name="Rectangle 3"/>
          <p:cNvSpPr>
            <a:spLocks noGrp="1" noChangeArrowheads="1"/>
          </p:cNvSpPr>
          <p:nvPr>
            <p:ph type="body" sz="half" idx="1"/>
          </p:nvPr>
        </p:nvSpPr>
        <p:spPr>
          <a:xfrm>
            <a:off x="3000363" y="1857375"/>
            <a:ext cx="5715011" cy="500063"/>
          </a:xfrm>
        </p:spPr>
        <p:txBody>
          <a:bodyPr>
            <a:normAutofit fontScale="85000" lnSpcReduction="10000"/>
          </a:bodyPr>
          <a:lstStyle/>
          <a:p>
            <a:pPr marL="3175" indent="-3175" eaLnBrk="1" hangingPunct="1">
              <a:buFontTx/>
              <a:buNone/>
              <a:defRPr/>
            </a:pPr>
            <a:r>
              <a:rPr lang="es-ES" sz="2000" b="1" dirty="0" smtClean="0">
                <a:solidFill>
                  <a:srgbClr val="C00000"/>
                </a:solidFill>
                <a:latin typeface="+mj-lt"/>
                <a:cs typeface="Arial" pitchFamily="34" charset="0"/>
              </a:rPr>
              <a:t>¿Cuál es la altura adecuada del plano de trabajo?</a:t>
            </a:r>
          </a:p>
          <a:p>
            <a:pPr marL="3175" indent="-3175" eaLnBrk="1" hangingPunct="1">
              <a:buFontTx/>
              <a:buNone/>
              <a:defRPr/>
            </a:pPr>
            <a:endParaRPr lang="es-ES" sz="1800" b="1" dirty="0" smtClean="0">
              <a:latin typeface="Arial" pitchFamily="34" charset="0"/>
              <a:cs typeface="Arial" pitchFamily="34" charset="0"/>
            </a:endParaRPr>
          </a:p>
          <a:p>
            <a:pPr marL="3175" indent="-3175" eaLnBrk="1" hangingPunct="1">
              <a:buFontTx/>
              <a:buNone/>
              <a:defRPr/>
            </a:pPr>
            <a:endParaRPr lang="es-ES" sz="1800" b="1" dirty="0" smtClean="0">
              <a:latin typeface="Arial" pitchFamily="34" charset="0"/>
              <a:cs typeface="Arial" pitchFamily="34" charset="0"/>
            </a:endParaRPr>
          </a:p>
          <a:p>
            <a:pPr eaLnBrk="1" hangingPunct="1">
              <a:buFontTx/>
              <a:buNone/>
              <a:defRPr/>
            </a:pPr>
            <a:endParaRPr lang="es-ES" sz="1800" b="1" dirty="0" smtClean="0">
              <a:latin typeface="Arial" pitchFamily="34" charset="0"/>
              <a:cs typeface="Arial" pitchFamily="34" charset="0"/>
            </a:endParaRPr>
          </a:p>
          <a:p>
            <a:pPr eaLnBrk="1" hangingPunct="1">
              <a:buFontTx/>
              <a:buNone/>
              <a:defRPr/>
            </a:pPr>
            <a:endParaRPr lang="es-ES" sz="1800" b="1" dirty="0" smtClean="0">
              <a:latin typeface="Arial" pitchFamily="34" charset="0"/>
              <a:cs typeface="Arial" pitchFamily="34" charset="0"/>
            </a:endParaRPr>
          </a:p>
          <a:p>
            <a:pPr eaLnBrk="1" hangingPunct="1">
              <a:buFontTx/>
              <a:buNone/>
              <a:defRPr/>
            </a:pPr>
            <a:endParaRPr lang="es-ES" sz="1800" b="1" dirty="0" smtClean="0">
              <a:latin typeface="Arial" pitchFamily="34" charset="0"/>
              <a:cs typeface="Arial" pitchFamily="34" charset="0"/>
            </a:endParaRPr>
          </a:p>
          <a:p>
            <a:pPr eaLnBrk="1" hangingPunct="1">
              <a:buFontTx/>
              <a:buNone/>
              <a:defRPr/>
            </a:pPr>
            <a:endParaRPr lang="es-ES" sz="1800" b="1" dirty="0" smtClean="0">
              <a:latin typeface="Arial" pitchFamily="34" charset="0"/>
              <a:cs typeface="Arial" pitchFamily="34" charset="0"/>
            </a:endParaRPr>
          </a:p>
          <a:p>
            <a:pPr eaLnBrk="1" hangingPunct="1">
              <a:buFontTx/>
              <a:buNone/>
              <a:defRPr/>
            </a:pPr>
            <a:endParaRPr lang="es-ES" sz="1800" b="1" dirty="0" smtClean="0">
              <a:latin typeface="Arial" pitchFamily="34" charset="0"/>
              <a:cs typeface="Arial" pitchFamily="34" charset="0"/>
            </a:endParaRPr>
          </a:p>
          <a:p>
            <a:pPr eaLnBrk="1" hangingPunct="1">
              <a:buFontTx/>
              <a:buNone/>
              <a:defRPr/>
            </a:pPr>
            <a:endParaRPr lang="es-ES" sz="1800" b="1" dirty="0" smtClean="0">
              <a:latin typeface="Arial" pitchFamily="34" charset="0"/>
              <a:cs typeface="Arial" pitchFamily="34" charset="0"/>
            </a:endParaRPr>
          </a:p>
          <a:p>
            <a:pPr eaLnBrk="1" hangingPunct="1">
              <a:buFontTx/>
              <a:buNone/>
              <a:defRPr/>
            </a:pPr>
            <a:endParaRPr lang="es-ES" sz="1800" dirty="0" smtClean="0">
              <a:latin typeface="Arial" pitchFamily="34" charset="0"/>
              <a:cs typeface="Arial" pitchFamily="34" charset="0"/>
            </a:endParaRPr>
          </a:p>
        </p:txBody>
      </p:sp>
      <p:pic>
        <p:nvPicPr>
          <p:cNvPr id="25604" name="Imagen 7" descr="http://media.osha.europa.eu/napo8/thumbnails/N8-06-working_height.jpg">
            <a:hlinkClick r:id="rId3"/>
          </p:cNvPr>
          <p:cNvPicPr>
            <a:picLocks noChangeAspect="1" noChangeArrowheads="1"/>
          </p:cNvPicPr>
          <p:nvPr/>
        </p:nvPicPr>
        <p:blipFill>
          <a:blip r:embed="rId4"/>
          <a:srcRect/>
          <a:stretch>
            <a:fillRect/>
          </a:stretch>
        </p:blipFill>
        <p:spPr bwMode="auto">
          <a:xfrm>
            <a:off x="774434" y="1357298"/>
            <a:ext cx="1654426" cy="1357322"/>
          </a:xfrm>
          <a:prstGeom prst="rect">
            <a:avLst/>
          </a:prstGeom>
          <a:noFill/>
          <a:ln w="9525">
            <a:noFill/>
            <a:miter lim="800000"/>
            <a:headEnd/>
            <a:tailEnd/>
          </a:ln>
        </p:spPr>
      </p:pic>
      <p:sp>
        <p:nvSpPr>
          <p:cNvPr id="8" name="Rectangle 3"/>
          <p:cNvSpPr txBox="1">
            <a:spLocks noChangeArrowheads="1"/>
          </p:cNvSpPr>
          <p:nvPr/>
        </p:nvSpPr>
        <p:spPr bwMode="auto">
          <a:xfrm>
            <a:off x="2928938" y="2857500"/>
            <a:ext cx="5857875" cy="2643188"/>
          </a:xfrm>
          <a:prstGeom prst="rect">
            <a:avLst/>
          </a:prstGeom>
          <a:noFill/>
          <a:ln w="9525">
            <a:noFill/>
            <a:miter lim="800000"/>
            <a:headEnd/>
            <a:tailEnd/>
          </a:ln>
        </p:spPr>
        <p:txBody>
          <a:bodyPr/>
          <a:lstStyle/>
          <a:p>
            <a:pPr marL="3175" indent="-3175">
              <a:spcBef>
                <a:spcPct val="20000"/>
              </a:spcBef>
              <a:buClr>
                <a:srgbClr val="FF0C00"/>
              </a:buClr>
              <a:defRPr/>
            </a:pPr>
            <a:r>
              <a:rPr lang="es-ES" sz="2000" b="1" kern="0" dirty="0">
                <a:latin typeface="+mj-lt"/>
                <a:cs typeface="Arial" pitchFamily="34" charset="0"/>
              </a:rPr>
              <a:t>LA ADECUADA PARA CADA TRABAJADOR/A:</a:t>
            </a:r>
          </a:p>
          <a:p>
            <a:pPr marL="3175" indent="-3175">
              <a:spcBef>
                <a:spcPct val="20000"/>
              </a:spcBef>
              <a:buClr>
                <a:srgbClr val="FF0C00"/>
              </a:buClr>
              <a:defRPr/>
            </a:pPr>
            <a:endParaRPr lang="es-ES" sz="2000" b="1" kern="0" dirty="0">
              <a:latin typeface="+mj-lt"/>
              <a:cs typeface="Arial" pitchFamily="34" charset="0"/>
            </a:endParaRPr>
          </a:p>
          <a:p>
            <a:pPr marL="3175" indent="-3175">
              <a:spcBef>
                <a:spcPct val="20000"/>
              </a:spcBef>
              <a:buClr>
                <a:srgbClr val="FF0C00"/>
              </a:buClr>
              <a:buFont typeface="Wingdings" pitchFamily="2" charset="2"/>
              <a:buChar char="Ø"/>
              <a:defRPr/>
            </a:pPr>
            <a:r>
              <a:rPr lang="es-ES" sz="2000" kern="0" dirty="0">
                <a:latin typeface="+mj-lt"/>
                <a:cs typeface="Arial" pitchFamily="34" charset="0"/>
              </a:rPr>
              <a:t> La altura debe adaptarse a las dimensiones corporales de la persona y al tipo de trabajo que realiza.</a:t>
            </a:r>
          </a:p>
          <a:p>
            <a:pPr marL="3175" indent="-3175">
              <a:spcBef>
                <a:spcPct val="20000"/>
              </a:spcBef>
              <a:buClr>
                <a:srgbClr val="FF0C00"/>
              </a:buClr>
              <a:buFont typeface="Wingdings" pitchFamily="2" charset="2"/>
              <a:buChar char="Ø"/>
              <a:defRPr/>
            </a:pPr>
            <a:endParaRPr lang="es-ES" sz="2000" kern="0" dirty="0">
              <a:latin typeface="+mj-lt"/>
              <a:cs typeface="Arial" pitchFamily="34" charset="0"/>
            </a:endParaRPr>
          </a:p>
          <a:p>
            <a:pPr marL="3175" indent="-3175">
              <a:spcBef>
                <a:spcPct val="20000"/>
              </a:spcBef>
              <a:buClr>
                <a:srgbClr val="FF0C00"/>
              </a:buClr>
              <a:buFont typeface="Wingdings" pitchFamily="2" charset="2"/>
              <a:buChar char="Ø"/>
              <a:defRPr/>
            </a:pPr>
            <a:r>
              <a:rPr lang="es-ES" sz="2000" kern="0" dirty="0">
                <a:latin typeface="+mj-lt"/>
                <a:cs typeface="Arial" pitchFamily="34" charset="0"/>
              </a:rPr>
              <a:t> En general, los alcances deben acomodar a los usuarios con dimensiones corporales más pequeñas.</a:t>
            </a:r>
          </a:p>
          <a:p>
            <a:pPr marL="3175" indent="-3175">
              <a:spcBef>
                <a:spcPct val="20000"/>
              </a:spcBef>
              <a:buClr>
                <a:srgbClr val="FF0C00"/>
              </a:buClr>
              <a:defRPr/>
            </a:pPr>
            <a:r>
              <a:rPr lang="es-ES" sz="2000" b="1" kern="0" dirty="0">
                <a:latin typeface="+mj-lt"/>
                <a:cs typeface="Arial" pitchFamily="34" charset="0"/>
              </a:rPr>
              <a:t> </a:t>
            </a:r>
          </a:p>
          <a:p>
            <a:pPr marL="3175" indent="-3175">
              <a:spcBef>
                <a:spcPct val="20000"/>
              </a:spcBef>
              <a:buClr>
                <a:srgbClr val="FF0C00"/>
              </a:buClr>
              <a:defRPr/>
            </a:pPr>
            <a:endParaRPr lang="es-ES" sz="2000" b="1" kern="0" dirty="0">
              <a:latin typeface="+mj-lt"/>
              <a:cs typeface="Arial" pitchFamily="34" charset="0"/>
            </a:endParaRPr>
          </a:p>
          <a:p>
            <a:pPr marL="533400" indent="-533400">
              <a:spcBef>
                <a:spcPct val="20000"/>
              </a:spcBef>
              <a:buClr>
                <a:srgbClr val="FF0C00"/>
              </a:buClr>
              <a:defRPr/>
            </a:pPr>
            <a:endParaRPr lang="es-ES" sz="2000" b="1" kern="0" dirty="0">
              <a:latin typeface="+mj-lt"/>
              <a:cs typeface="Arial" pitchFamily="34" charset="0"/>
            </a:endParaRPr>
          </a:p>
          <a:p>
            <a:pPr marL="533400" indent="-533400">
              <a:spcBef>
                <a:spcPct val="20000"/>
              </a:spcBef>
              <a:buClr>
                <a:srgbClr val="FF0C00"/>
              </a:buClr>
              <a:defRPr/>
            </a:pPr>
            <a:endParaRPr lang="es-ES" sz="2000" b="1" kern="0" dirty="0">
              <a:latin typeface="+mj-lt"/>
              <a:cs typeface="Arial" pitchFamily="34" charset="0"/>
            </a:endParaRPr>
          </a:p>
          <a:p>
            <a:pPr marL="533400" indent="-533400">
              <a:spcBef>
                <a:spcPct val="20000"/>
              </a:spcBef>
              <a:buClr>
                <a:srgbClr val="FF0C00"/>
              </a:buClr>
              <a:defRPr/>
            </a:pPr>
            <a:endParaRPr lang="es-ES" sz="2000" b="1" kern="0" dirty="0">
              <a:latin typeface="+mj-lt"/>
              <a:cs typeface="Arial" pitchFamily="34" charset="0"/>
            </a:endParaRPr>
          </a:p>
          <a:p>
            <a:pPr marL="533400" indent="-533400">
              <a:spcBef>
                <a:spcPct val="20000"/>
              </a:spcBef>
              <a:buClr>
                <a:srgbClr val="FF0C00"/>
              </a:buClr>
              <a:defRPr/>
            </a:pPr>
            <a:endParaRPr lang="es-ES" sz="2000" b="1" kern="0" dirty="0">
              <a:latin typeface="+mj-lt"/>
              <a:cs typeface="Arial" pitchFamily="34" charset="0"/>
            </a:endParaRPr>
          </a:p>
          <a:p>
            <a:pPr marL="533400" indent="-533400">
              <a:spcBef>
                <a:spcPct val="20000"/>
              </a:spcBef>
              <a:buClr>
                <a:srgbClr val="FF0C00"/>
              </a:buClr>
              <a:defRPr/>
            </a:pPr>
            <a:endParaRPr lang="es-ES" sz="2000" b="1" kern="0" dirty="0">
              <a:latin typeface="+mj-lt"/>
              <a:cs typeface="Arial" pitchFamily="34" charset="0"/>
            </a:endParaRPr>
          </a:p>
          <a:p>
            <a:pPr marL="533400" indent="-533400">
              <a:spcBef>
                <a:spcPct val="20000"/>
              </a:spcBef>
              <a:buClr>
                <a:srgbClr val="FF0C00"/>
              </a:buClr>
              <a:defRPr/>
            </a:pPr>
            <a:endParaRPr lang="es-ES" sz="2000" b="1" kern="0" dirty="0">
              <a:latin typeface="+mj-lt"/>
              <a:cs typeface="Arial" pitchFamily="34" charset="0"/>
            </a:endParaRPr>
          </a:p>
          <a:p>
            <a:pPr marL="533400" indent="-533400">
              <a:spcBef>
                <a:spcPct val="20000"/>
              </a:spcBef>
              <a:buClr>
                <a:srgbClr val="FF0C00"/>
              </a:buClr>
              <a:defRPr/>
            </a:pPr>
            <a:endParaRPr lang="es-ES" sz="2000" b="1" kern="0" dirty="0">
              <a:latin typeface="+mj-lt"/>
              <a:cs typeface="Arial" pitchFamily="34" charset="0"/>
            </a:endParaRPr>
          </a:p>
          <a:p>
            <a:pPr marL="533400" indent="-533400">
              <a:spcBef>
                <a:spcPct val="20000"/>
              </a:spcBef>
              <a:buClr>
                <a:srgbClr val="FF0C00"/>
              </a:buClr>
              <a:defRPr/>
            </a:pPr>
            <a:endParaRPr lang="es-ES" sz="2000" b="1" kern="0" dirty="0">
              <a:latin typeface="+mj-lt"/>
              <a:cs typeface="Arial" pitchFamily="34" charset="0"/>
            </a:endParaRPr>
          </a:p>
          <a:p>
            <a:pPr marL="533400" indent="-533400">
              <a:spcBef>
                <a:spcPct val="20000"/>
              </a:spcBef>
              <a:buClr>
                <a:srgbClr val="FF0C00"/>
              </a:buClr>
              <a:defRPr/>
            </a:pPr>
            <a:endParaRPr lang="es-ES" sz="2000" kern="0" dirty="0">
              <a:latin typeface="+mj-lt"/>
              <a:cs typeface="Arial" pitchFamily="34" charset="0"/>
            </a:endParaRPr>
          </a:p>
        </p:txBody>
      </p:sp>
      <p:pic>
        <p:nvPicPr>
          <p:cNvPr id="6" name="Picture 2" descr="X:\ISTAS\Proyectos de FORMACIÓN\Curso Mujeres y Salud Laboral\Materiales maquetados\imagenes\iStock_000012004694XSmall.jpg"/>
          <p:cNvPicPr>
            <a:picLocks noChangeAspect="1" noChangeArrowheads="1"/>
          </p:cNvPicPr>
          <p:nvPr/>
        </p:nvPicPr>
        <p:blipFill>
          <a:blip r:embed="rId5" cstate="print"/>
          <a:srcRect/>
          <a:stretch>
            <a:fillRect/>
          </a:stretch>
        </p:blipFill>
        <p:spPr bwMode="auto">
          <a:xfrm>
            <a:off x="714348" y="3571876"/>
            <a:ext cx="1564855" cy="2675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14"/>
          <p:cNvSpPr>
            <a:spLocks noChangeArrowheads="1"/>
          </p:cNvSpPr>
          <p:nvPr/>
        </p:nvSpPr>
        <p:spPr bwMode="auto">
          <a:xfrm>
            <a:off x="357158" y="2978347"/>
            <a:ext cx="2714644" cy="307777"/>
          </a:xfrm>
          <a:prstGeom prst="rect">
            <a:avLst/>
          </a:prstGeom>
          <a:noFill/>
          <a:ln w="9525">
            <a:noFill/>
            <a:miter lim="800000"/>
            <a:headEnd/>
            <a:tailEnd/>
          </a:ln>
        </p:spPr>
        <p:txBody>
          <a:bodyPr wrap="square" anchor="ctr">
            <a:spAutoFit/>
          </a:bodyPr>
          <a:lstStyle/>
          <a:p>
            <a:pPr eaLnBrk="0" hangingPunct="0"/>
            <a:r>
              <a:rPr lang="es-ES" sz="1400" b="1" dirty="0" smtClean="0">
                <a:latin typeface="+mj-lt"/>
                <a:ea typeface="Times New Roman" pitchFamily="18" charset="0"/>
                <a:cs typeface="Tahoma" pitchFamily="34" charset="0"/>
              </a:rPr>
              <a:t>Vídeo: </a:t>
            </a:r>
            <a:r>
              <a:rPr lang="es-ES" sz="1400" b="1" dirty="0">
                <a:latin typeface="+mj-lt"/>
                <a:ea typeface="Times New Roman" pitchFamily="18" charset="0"/>
                <a:cs typeface="Tahoma" pitchFamily="34" charset="0"/>
              </a:rPr>
              <a:t>“Altura de trabajo”</a:t>
            </a:r>
            <a:endParaRPr lang="es-ES" sz="2000" dirty="0">
              <a:latin typeface="+mj-lt"/>
              <a:ea typeface="Times New Roman" pitchFamily="18" charset="0"/>
              <a:cs typeface="Tahoma" pitchFamily="34" charset="0"/>
            </a:endParaRPr>
          </a:p>
        </p:txBody>
      </p:sp>
      <p:sp>
        <p:nvSpPr>
          <p:cNvPr id="12" name="11 Rectángulo"/>
          <p:cNvSpPr/>
          <p:nvPr/>
        </p:nvSpPr>
        <p:spPr>
          <a:xfrm>
            <a:off x="714348" y="6596414"/>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3" name="12 Marcador de número de diapositiva"/>
          <p:cNvSpPr>
            <a:spLocks noGrp="1"/>
          </p:cNvSpPr>
          <p:nvPr>
            <p:ph type="sldNum" sz="quarter" idx="11"/>
          </p:nvPr>
        </p:nvSpPr>
        <p:spPr/>
        <p:txBody>
          <a:bodyPr/>
          <a:lstStyle/>
          <a:p>
            <a:pPr>
              <a:defRPr/>
            </a:pPr>
            <a:fld id="{DA810FB6-5D2B-414F-B5B7-3D7316425316}" type="slidenum">
              <a:rPr lang="es-ES" smtClean="0"/>
              <a:pPr>
                <a:defRPr/>
              </a:pPr>
              <a:t>26</a:t>
            </a:fld>
            <a:endParaRPr lang="es-ES"/>
          </a:p>
        </p:txBody>
      </p:sp>
      <p:pic>
        <p:nvPicPr>
          <p:cNvPr id="11" name="10 Imagen" descr="logo_video.jpeg.png">
            <a:hlinkClick r:id="rId3"/>
          </p:cNvPr>
          <p:cNvPicPr>
            <a:picLocks noChangeAspect="1"/>
          </p:cNvPicPr>
          <p:nvPr/>
        </p:nvPicPr>
        <p:blipFill>
          <a:blip r:embed="rId6" cstate="print"/>
          <a:stretch>
            <a:fillRect/>
          </a:stretch>
        </p:blipFill>
        <p:spPr>
          <a:xfrm>
            <a:off x="1285852" y="1785926"/>
            <a:ext cx="571503" cy="57150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2285984" y="5116698"/>
            <a:ext cx="4714908" cy="1169822"/>
          </a:xfrm>
          <a:prstGeom prst="rect">
            <a:avLst/>
          </a:prstGeom>
          <a:solidFill>
            <a:srgbClr val="F48162"/>
          </a:solidFill>
          <a:ln>
            <a:solidFill>
              <a:srgbClr val="EF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722" name="Rectangle 2"/>
          <p:cNvSpPr>
            <a:spLocks noGrp="1" noChangeArrowheads="1"/>
          </p:cNvSpPr>
          <p:nvPr>
            <p:ph type="title"/>
          </p:nvPr>
        </p:nvSpPr>
        <p:spPr>
          <a:xfrm>
            <a:off x="714348" y="285728"/>
            <a:ext cx="7753377" cy="669925"/>
          </a:xfrm>
        </p:spPr>
        <p:txBody>
          <a:bodyPr>
            <a:normAutofit fontScale="90000"/>
          </a:bodyPr>
          <a:lstStyle/>
          <a:p>
            <a:pPr eaLnBrk="1" hangingPunct="1"/>
            <a:r>
              <a:rPr lang="es-ES" b="1" dirty="0" smtClean="0">
                <a:solidFill>
                  <a:srgbClr val="811F91"/>
                </a:solidFill>
              </a:rPr>
              <a:t>Movimiento repetido (1)</a:t>
            </a:r>
          </a:p>
        </p:txBody>
      </p:sp>
      <p:sp>
        <p:nvSpPr>
          <p:cNvPr id="39942" name="Rectangle 3"/>
          <p:cNvSpPr>
            <a:spLocks noGrp="1" noChangeArrowheads="1"/>
          </p:cNvSpPr>
          <p:nvPr>
            <p:ph type="body" sz="half" idx="1"/>
          </p:nvPr>
        </p:nvSpPr>
        <p:spPr>
          <a:xfrm>
            <a:off x="611188" y="1357313"/>
            <a:ext cx="4103687" cy="2571750"/>
          </a:xfrm>
        </p:spPr>
        <p:txBody>
          <a:bodyPr>
            <a:noAutofit/>
          </a:bodyPr>
          <a:lstStyle/>
          <a:p>
            <a:pPr marL="0" indent="3175" algn="just" eaLnBrk="1" hangingPunct="1">
              <a:buFontTx/>
              <a:buNone/>
              <a:defRPr/>
            </a:pPr>
            <a:r>
              <a:rPr lang="es-ES" sz="1600" dirty="0" smtClean="0">
                <a:latin typeface="+mn-lt"/>
              </a:rPr>
              <a:t>Grupo de movimientos continuos, que implica la acción conjunta de los músculos, los huesos, las articulaciones y los nervios de una parte del cuerpo y provoca fatiga muscular, sobrecarga, dolor y, por último, lesión.</a:t>
            </a:r>
          </a:p>
          <a:p>
            <a:pPr marL="0" indent="3175" algn="just" eaLnBrk="1" hangingPunct="1">
              <a:buFontTx/>
              <a:buNone/>
              <a:defRPr/>
            </a:pPr>
            <a:endParaRPr lang="es-ES" sz="1600" dirty="0" smtClean="0">
              <a:latin typeface="+mn-lt"/>
            </a:endParaRPr>
          </a:p>
          <a:p>
            <a:pPr marL="0" indent="3175" algn="just" eaLnBrk="1" hangingPunct="1">
              <a:buFontTx/>
              <a:buNone/>
              <a:defRPr/>
            </a:pPr>
            <a:r>
              <a:rPr lang="es-ES" sz="1600" u="sng" dirty="0" smtClean="0">
                <a:latin typeface="+mn-lt"/>
              </a:rPr>
              <a:t>Ciclo de trabajo: </a:t>
            </a:r>
            <a:r>
              <a:rPr lang="es-ES" sz="1600" dirty="0" smtClean="0">
                <a:latin typeface="+mn-lt"/>
              </a:rPr>
              <a:t>sucesión o secuencia de </a:t>
            </a:r>
            <a:r>
              <a:rPr lang="es-ES" sz="1600" b="1" dirty="0" smtClean="0">
                <a:latin typeface="+mn-lt"/>
              </a:rPr>
              <a:t>acciones técnicas </a:t>
            </a:r>
            <a:r>
              <a:rPr lang="es-ES" sz="1600" dirty="0" smtClean="0">
                <a:latin typeface="+mn-lt"/>
              </a:rPr>
              <a:t>que siempre se repiten de la misma manera. </a:t>
            </a:r>
          </a:p>
          <a:p>
            <a:pPr algn="just" eaLnBrk="1" hangingPunct="1">
              <a:buFontTx/>
              <a:buNone/>
              <a:defRPr/>
            </a:pPr>
            <a:endParaRPr lang="es-ES" sz="1600" dirty="0" smtClean="0">
              <a:latin typeface="+mn-lt"/>
            </a:endParaRPr>
          </a:p>
          <a:p>
            <a:pPr algn="just" eaLnBrk="1" hangingPunct="1">
              <a:buFontTx/>
              <a:buNone/>
              <a:defRPr/>
            </a:pPr>
            <a:endParaRPr lang="es-ES" sz="1600" dirty="0" smtClean="0">
              <a:latin typeface="+mn-lt"/>
            </a:endParaRPr>
          </a:p>
          <a:p>
            <a:pPr algn="just" eaLnBrk="1" hangingPunct="1">
              <a:buFontTx/>
              <a:buNone/>
              <a:defRPr/>
            </a:pPr>
            <a:r>
              <a:rPr lang="es-ES" sz="1600" dirty="0" smtClean="0">
                <a:latin typeface="+mn-lt"/>
              </a:rPr>
              <a:t>	</a:t>
            </a:r>
          </a:p>
        </p:txBody>
      </p:sp>
      <p:sp>
        <p:nvSpPr>
          <p:cNvPr id="6" name="5 Marcador de número de diapositiva"/>
          <p:cNvSpPr>
            <a:spLocks noGrp="1"/>
          </p:cNvSpPr>
          <p:nvPr>
            <p:ph type="sldNum" sz="quarter" idx="11"/>
          </p:nvPr>
        </p:nvSpPr>
        <p:spPr/>
        <p:txBody>
          <a:bodyPr/>
          <a:lstStyle/>
          <a:p>
            <a:pPr>
              <a:defRPr/>
            </a:pPr>
            <a:fld id="{807CE0CF-D55A-42E8-8A6C-D9159A277271}" type="slidenum">
              <a:rPr lang="es-ES"/>
              <a:pPr>
                <a:defRPr/>
              </a:pPr>
              <a:t>27</a:t>
            </a:fld>
            <a:endParaRPr lang="es-ES"/>
          </a:p>
        </p:txBody>
      </p:sp>
      <p:sp>
        <p:nvSpPr>
          <p:cNvPr id="30726"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
        <p:nvSpPr>
          <p:cNvPr id="30729"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pic>
        <p:nvPicPr>
          <p:cNvPr id="30730" name="Imagen 5" descr="http://media.osha.europa.eu/napo8/thumbnails/N8-04%20-twist_and_shout.jpg">
            <a:hlinkClick r:id="rId3"/>
          </p:cNvPr>
          <p:cNvPicPr>
            <a:picLocks noChangeAspect="1" noChangeArrowheads="1"/>
          </p:cNvPicPr>
          <p:nvPr/>
        </p:nvPicPr>
        <p:blipFill>
          <a:blip r:embed="rId4"/>
          <a:srcRect/>
          <a:stretch>
            <a:fillRect/>
          </a:stretch>
        </p:blipFill>
        <p:spPr bwMode="auto">
          <a:xfrm>
            <a:off x="2428860" y="5214938"/>
            <a:ext cx="1238252" cy="990602"/>
          </a:xfrm>
          <a:prstGeom prst="rect">
            <a:avLst/>
          </a:prstGeom>
          <a:noFill/>
          <a:ln w="9525">
            <a:noFill/>
            <a:miter lim="800000"/>
            <a:headEnd/>
            <a:tailEnd/>
          </a:ln>
        </p:spPr>
      </p:pic>
      <p:sp>
        <p:nvSpPr>
          <p:cNvPr id="30731" name="Rectangle 13"/>
          <p:cNvSpPr>
            <a:spLocks noChangeArrowheads="1"/>
          </p:cNvSpPr>
          <p:nvPr/>
        </p:nvSpPr>
        <p:spPr bwMode="auto">
          <a:xfrm>
            <a:off x="3857612" y="5580893"/>
            <a:ext cx="2571776" cy="276999"/>
          </a:xfrm>
          <a:prstGeom prst="rect">
            <a:avLst/>
          </a:prstGeom>
          <a:noFill/>
          <a:ln w="9525">
            <a:noFill/>
            <a:miter lim="800000"/>
            <a:headEnd/>
            <a:tailEnd/>
          </a:ln>
        </p:spPr>
        <p:txBody>
          <a:bodyPr wrap="square" anchor="ctr">
            <a:spAutoFit/>
          </a:bodyPr>
          <a:lstStyle/>
          <a:p>
            <a:pPr algn="just" eaLnBrk="0" hangingPunct="0"/>
            <a:r>
              <a:rPr lang="es-ES" sz="1200" b="1" dirty="0">
                <a:latin typeface="Tahoma" pitchFamily="34" charset="0"/>
                <a:ea typeface="Times New Roman" pitchFamily="18" charset="0"/>
                <a:cs typeface="Tahoma" pitchFamily="34" charset="0"/>
              </a:rPr>
              <a:t> </a:t>
            </a:r>
            <a:r>
              <a:rPr lang="es-ES" sz="1200" b="1" dirty="0" smtClean="0">
                <a:latin typeface="Tahoma" pitchFamily="34" charset="0"/>
                <a:ea typeface="Times New Roman" pitchFamily="18" charset="0"/>
                <a:cs typeface="Tahoma" pitchFamily="34" charset="0"/>
              </a:rPr>
              <a:t>Vídeo:“Gira </a:t>
            </a:r>
            <a:r>
              <a:rPr lang="es-ES" sz="1200" b="1" dirty="0">
                <a:latin typeface="Tahoma" pitchFamily="34" charset="0"/>
                <a:ea typeface="Times New Roman" pitchFamily="18" charset="0"/>
                <a:cs typeface="Tahoma" pitchFamily="34" charset="0"/>
              </a:rPr>
              <a:t>y gritar</a:t>
            </a:r>
            <a:r>
              <a:rPr lang="es-ES" sz="1200" b="1" dirty="0">
                <a:ea typeface="Times New Roman" pitchFamily="18" charset="0"/>
                <a:cs typeface="Tahoma" pitchFamily="34" charset="0"/>
              </a:rPr>
              <a:t>á</a:t>
            </a:r>
            <a:r>
              <a:rPr lang="es-ES" sz="1200" b="1" dirty="0">
                <a:latin typeface="Tahoma" pitchFamily="34" charset="0"/>
                <a:ea typeface="Times New Roman" pitchFamily="18" charset="0"/>
                <a:cs typeface="Tahoma" pitchFamily="34" charset="0"/>
              </a:rPr>
              <a:t>s”</a:t>
            </a:r>
            <a:endParaRPr lang="es-ES" dirty="0">
              <a:ea typeface="Times New Roman" pitchFamily="18" charset="0"/>
              <a:cs typeface="Tahoma" pitchFamily="34" charset="0"/>
            </a:endParaRPr>
          </a:p>
        </p:txBody>
      </p:sp>
      <p:sp>
        <p:nvSpPr>
          <p:cNvPr id="30732" name="12 CuadroTexto"/>
          <p:cNvSpPr txBox="1">
            <a:spLocks noChangeArrowheads="1"/>
          </p:cNvSpPr>
          <p:nvPr/>
        </p:nvSpPr>
        <p:spPr bwMode="auto">
          <a:xfrm>
            <a:off x="642938" y="4000500"/>
            <a:ext cx="7858125" cy="1323975"/>
          </a:xfrm>
          <a:prstGeom prst="rect">
            <a:avLst/>
          </a:prstGeom>
          <a:noFill/>
          <a:ln w="9525">
            <a:noFill/>
            <a:miter lim="800000"/>
            <a:headEnd/>
            <a:tailEnd/>
          </a:ln>
        </p:spPr>
        <p:txBody>
          <a:bodyPr>
            <a:spAutoFit/>
          </a:bodyPr>
          <a:lstStyle/>
          <a:p>
            <a:pPr algn="just"/>
            <a:r>
              <a:rPr lang="es-ES" sz="1600" dirty="0"/>
              <a:t>Se considera trabajo repetitivo cualquier actividad laboral cuya duración es de </a:t>
            </a:r>
            <a:r>
              <a:rPr lang="es-ES" sz="1600" b="1" dirty="0"/>
              <a:t>al menos 1 hora en la que se lleva a cabo en ciclos de trabajo de menos de 30 segundos </a:t>
            </a:r>
            <a:r>
              <a:rPr lang="es-ES" sz="1600" dirty="0"/>
              <a:t>y similares en esfuerzos y movimientos aplicados o </a:t>
            </a:r>
            <a:r>
              <a:rPr lang="es-ES" sz="1600" b="1" dirty="0"/>
              <a:t>en los que se realiza la misma acción el 50% del ciclo. </a:t>
            </a:r>
            <a:r>
              <a:rPr lang="es-ES" sz="1600" i="1" dirty="0">
                <a:solidFill>
                  <a:srgbClr val="C00000"/>
                </a:solidFill>
              </a:rPr>
              <a:t>(</a:t>
            </a:r>
            <a:r>
              <a:rPr lang="es-ES" sz="1600" i="1" dirty="0" err="1">
                <a:solidFill>
                  <a:srgbClr val="C00000"/>
                </a:solidFill>
              </a:rPr>
              <a:t>Sirverstein</a:t>
            </a:r>
            <a:r>
              <a:rPr lang="es-ES" sz="1600" i="1" dirty="0">
                <a:solidFill>
                  <a:srgbClr val="C00000"/>
                </a:solidFill>
              </a:rPr>
              <a:t> et al, 1986).</a:t>
            </a:r>
            <a:endParaRPr lang="es-ES" sz="1600" b="1" i="1" dirty="0">
              <a:solidFill>
                <a:srgbClr val="C00000"/>
              </a:solidFill>
            </a:endParaRPr>
          </a:p>
          <a:p>
            <a:r>
              <a:rPr lang="es-ES" sz="1600" b="1" dirty="0"/>
              <a:t> </a:t>
            </a:r>
            <a:endParaRPr lang="es-ES" sz="1600" dirty="0"/>
          </a:p>
        </p:txBody>
      </p:sp>
      <p:pic>
        <p:nvPicPr>
          <p:cNvPr id="30733" name="Picture 15"/>
          <p:cNvPicPr>
            <a:picLocks noChangeAspect="1" noChangeArrowheads="1"/>
          </p:cNvPicPr>
          <p:nvPr/>
        </p:nvPicPr>
        <p:blipFill>
          <a:blip r:embed="rId5"/>
          <a:srcRect/>
          <a:stretch>
            <a:fillRect/>
          </a:stretch>
        </p:blipFill>
        <p:spPr bwMode="auto">
          <a:xfrm>
            <a:off x="5000625" y="1500188"/>
            <a:ext cx="3457575" cy="2152650"/>
          </a:xfrm>
          <a:prstGeom prst="rect">
            <a:avLst/>
          </a:prstGeom>
          <a:noFill/>
          <a:ln w="9525">
            <a:noFill/>
            <a:miter lim="800000"/>
            <a:headEnd/>
            <a:tailEnd/>
          </a:ln>
        </p:spPr>
      </p:pic>
      <p:sp>
        <p:nvSpPr>
          <p:cNvPr id="12" name="11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pic>
        <p:nvPicPr>
          <p:cNvPr id="14" name="13 Imagen" descr="logo_video.jpeg.png">
            <a:hlinkClick r:id="rId3"/>
          </p:cNvPr>
          <p:cNvPicPr>
            <a:picLocks noChangeAspect="1"/>
          </p:cNvPicPr>
          <p:nvPr/>
        </p:nvPicPr>
        <p:blipFill>
          <a:blip r:embed="rId6" cstate="print"/>
          <a:stretch>
            <a:fillRect/>
          </a:stretch>
        </p:blipFill>
        <p:spPr>
          <a:xfrm>
            <a:off x="2828907" y="5472121"/>
            <a:ext cx="457209" cy="457209"/>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42910" y="285750"/>
            <a:ext cx="7824815" cy="669925"/>
          </a:xfrm>
        </p:spPr>
        <p:txBody>
          <a:bodyPr>
            <a:normAutofit fontScale="90000"/>
          </a:bodyPr>
          <a:lstStyle/>
          <a:p>
            <a:pPr eaLnBrk="1" hangingPunct="1"/>
            <a:r>
              <a:rPr lang="es-ES" b="1" dirty="0" smtClean="0">
                <a:solidFill>
                  <a:srgbClr val="811F91"/>
                </a:solidFill>
              </a:rPr>
              <a:t>Movimiento repetido (2)</a:t>
            </a:r>
          </a:p>
        </p:txBody>
      </p:sp>
      <p:sp>
        <p:nvSpPr>
          <p:cNvPr id="39942" name="Rectangle 3"/>
          <p:cNvSpPr>
            <a:spLocks noGrp="1" noChangeArrowheads="1"/>
          </p:cNvSpPr>
          <p:nvPr>
            <p:ph type="body" sz="half" idx="1"/>
          </p:nvPr>
        </p:nvSpPr>
        <p:spPr>
          <a:xfrm>
            <a:off x="611188" y="1785938"/>
            <a:ext cx="3746500" cy="3929062"/>
          </a:xfrm>
        </p:spPr>
        <p:txBody>
          <a:bodyPr>
            <a:noAutofit/>
          </a:bodyPr>
          <a:lstStyle/>
          <a:p>
            <a:pPr marL="180975" indent="-171450" algn="just" eaLnBrk="1" hangingPunct="1">
              <a:buFontTx/>
              <a:buNone/>
              <a:defRPr/>
            </a:pPr>
            <a:r>
              <a:rPr lang="es-ES" sz="1800" b="1" dirty="0" smtClean="0">
                <a:latin typeface="+mn-lt"/>
              </a:rPr>
              <a:t>Por zona corporal: </a:t>
            </a:r>
          </a:p>
          <a:p>
            <a:pPr marL="180975" indent="-180975" eaLnBrk="1" hangingPunct="1">
              <a:buFontTx/>
              <a:buChar char="-"/>
              <a:defRPr/>
            </a:pPr>
            <a:r>
              <a:rPr lang="es-ES" sz="1600" dirty="0" smtClean="0">
                <a:latin typeface="+mn-lt"/>
              </a:rPr>
              <a:t>Cuello inclinado hacia delante o hacia atrás, girado y de lado. </a:t>
            </a:r>
          </a:p>
          <a:p>
            <a:pPr marL="180975" indent="-180975" eaLnBrk="1" hangingPunct="1">
              <a:buFontTx/>
              <a:buChar char="-"/>
              <a:defRPr/>
            </a:pPr>
            <a:r>
              <a:rPr lang="es-ES" sz="1600" dirty="0" smtClean="0">
                <a:latin typeface="+mn-lt"/>
              </a:rPr>
              <a:t>Espalda inclinada hacia delante o hacia atrás, girada y de lado, </a:t>
            </a:r>
          </a:p>
          <a:p>
            <a:pPr marL="180975" indent="-180975" eaLnBrk="1" hangingPunct="1">
              <a:buFontTx/>
              <a:buChar char="-"/>
              <a:defRPr/>
            </a:pPr>
            <a:r>
              <a:rPr lang="es-ES" sz="1600" dirty="0" smtClean="0">
                <a:latin typeface="+mn-lt"/>
              </a:rPr>
              <a:t>Hombros: las manos por encima de la cabeza o los codos por encima de los hombros, </a:t>
            </a:r>
          </a:p>
          <a:p>
            <a:pPr marL="180975" indent="-180975" eaLnBrk="1" hangingPunct="1">
              <a:buFontTx/>
              <a:buChar char="-"/>
              <a:defRPr/>
            </a:pPr>
            <a:r>
              <a:rPr lang="es-ES" sz="1600" dirty="0" smtClean="0">
                <a:latin typeface="+mn-lt"/>
              </a:rPr>
              <a:t>Codos: Antebrazo girado</a:t>
            </a:r>
          </a:p>
          <a:p>
            <a:pPr marL="180975" indent="-180975" eaLnBrk="1" hangingPunct="1">
              <a:buFontTx/>
              <a:buChar char="-"/>
              <a:defRPr/>
            </a:pPr>
            <a:r>
              <a:rPr lang="es-ES" sz="1600" dirty="0" smtClean="0">
                <a:latin typeface="+mn-lt"/>
              </a:rPr>
              <a:t>Manos hacia arriba o abajo, y hacia los lados. </a:t>
            </a:r>
          </a:p>
          <a:p>
            <a:pPr marL="180975" indent="-180975" eaLnBrk="1" hangingPunct="1">
              <a:buFontTx/>
              <a:buChar char="-"/>
              <a:defRPr/>
            </a:pPr>
            <a:r>
              <a:rPr lang="es-ES" sz="1600" dirty="0" smtClean="0">
                <a:latin typeface="+mn-lt"/>
              </a:rPr>
              <a:t>Dedos.</a:t>
            </a:r>
          </a:p>
          <a:p>
            <a:pPr marL="180975" indent="-180975" eaLnBrk="1" hangingPunct="1">
              <a:buFontTx/>
              <a:buChar char="-"/>
              <a:defRPr/>
            </a:pPr>
            <a:r>
              <a:rPr lang="es-ES" sz="1600" dirty="0" smtClean="0">
                <a:latin typeface="+mn-lt"/>
              </a:rPr>
              <a:t>Tobillos y pies.</a:t>
            </a:r>
          </a:p>
          <a:p>
            <a:pPr algn="just" eaLnBrk="1" hangingPunct="1">
              <a:buFontTx/>
              <a:buNone/>
              <a:defRPr/>
            </a:pPr>
            <a:r>
              <a:rPr lang="es-ES" sz="1800" dirty="0" smtClean="0">
                <a:latin typeface="+mn-lt"/>
              </a:rPr>
              <a:t> </a:t>
            </a:r>
          </a:p>
          <a:p>
            <a:pPr algn="just" eaLnBrk="1" hangingPunct="1">
              <a:buFontTx/>
              <a:buNone/>
              <a:defRPr/>
            </a:pPr>
            <a:endParaRPr lang="es-ES" sz="1800" dirty="0" smtClean="0">
              <a:latin typeface="+mn-lt"/>
            </a:endParaRPr>
          </a:p>
        </p:txBody>
      </p:sp>
      <p:sp>
        <p:nvSpPr>
          <p:cNvPr id="6" name="5 Marcador de número de diapositiva"/>
          <p:cNvSpPr>
            <a:spLocks noGrp="1"/>
          </p:cNvSpPr>
          <p:nvPr>
            <p:ph type="sldNum" sz="quarter" idx="11"/>
          </p:nvPr>
        </p:nvSpPr>
        <p:spPr/>
        <p:txBody>
          <a:bodyPr/>
          <a:lstStyle/>
          <a:p>
            <a:pPr>
              <a:defRPr/>
            </a:pPr>
            <a:fld id="{D4BC1691-1EB8-4BFB-907F-0464DF833AEA}" type="slidenum">
              <a:rPr lang="es-ES"/>
              <a:pPr>
                <a:defRPr/>
              </a:pPr>
              <a:t>28</a:t>
            </a:fld>
            <a:endParaRPr lang="es-ES"/>
          </a:p>
        </p:txBody>
      </p:sp>
      <p:grpSp>
        <p:nvGrpSpPr>
          <p:cNvPr id="8" name="7 Grupo"/>
          <p:cNvGrpSpPr/>
          <p:nvPr/>
        </p:nvGrpSpPr>
        <p:grpSpPr>
          <a:xfrm>
            <a:off x="4572000" y="1928813"/>
            <a:ext cx="3941763" cy="3143250"/>
            <a:chOff x="4572000" y="1928813"/>
            <a:chExt cx="3941763" cy="3143250"/>
          </a:xfrm>
        </p:grpSpPr>
        <p:pic>
          <p:nvPicPr>
            <p:cNvPr id="31750" name="6 Imagen" descr="Construcción Domenech 2.JPG"/>
            <p:cNvPicPr>
              <a:picLocks noChangeAspect="1"/>
            </p:cNvPicPr>
            <p:nvPr/>
          </p:nvPicPr>
          <p:blipFill>
            <a:blip r:embed="rId3"/>
            <a:srcRect/>
            <a:stretch>
              <a:fillRect/>
            </a:stretch>
          </p:blipFill>
          <p:spPr bwMode="auto">
            <a:xfrm>
              <a:off x="4572000" y="1928813"/>
              <a:ext cx="3941763" cy="3143250"/>
            </a:xfrm>
            <a:prstGeom prst="rect">
              <a:avLst/>
            </a:prstGeom>
            <a:noFill/>
            <a:ln w="9525">
              <a:noFill/>
              <a:miter lim="800000"/>
              <a:headEnd/>
              <a:tailEnd/>
            </a:ln>
          </p:spPr>
        </p:pic>
        <p:sp>
          <p:nvSpPr>
            <p:cNvPr id="7" name="6 Rectángulo"/>
            <p:cNvSpPr/>
            <p:nvPr/>
          </p:nvSpPr>
          <p:spPr>
            <a:xfrm>
              <a:off x="7286644" y="4500554"/>
              <a:ext cx="1071570" cy="2857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
        <p:nvSpPr>
          <p:cNvPr id="10" name="9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214282" y="357166"/>
            <a:ext cx="2428892" cy="2143140"/>
          </a:xfrm>
          <a:prstGeom prst="rect">
            <a:avLst/>
          </a:prstGeom>
          <a:solidFill>
            <a:srgbClr val="F48162"/>
          </a:solidFill>
          <a:ln>
            <a:solidFill>
              <a:srgbClr val="EF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626" name="Rectangle 2"/>
          <p:cNvSpPr>
            <a:spLocks noGrp="1" noChangeArrowheads="1"/>
          </p:cNvSpPr>
          <p:nvPr>
            <p:ph type="title"/>
          </p:nvPr>
        </p:nvSpPr>
        <p:spPr>
          <a:xfrm>
            <a:off x="2747977" y="285750"/>
            <a:ext cx="6038865" cy="669925"/>
          </a:xfrm>
        </p:spPr>
        <p:txBody>
          <a:bodyPr>
            <a:noAutofit/>
          </a:bodyPr>
          <a:lstStyle/>
          <a:p>
            <a:pPr algn="r" eaLnBrk="1" hangingPunct="1"/>
            <a:r>
              <a:rPr lang="es-ES" sz="3200" b="1" dirty="0" smtClean="0">
                <a:solidFill>
                  <a:srgbClr val="811F91"/>
                </a:solidFill>
              </a:rPr>
              <a:t>Práctica 4: Factor de riesgo, sus causas y posible solución</a:t>
            </a:r>
          </a:p>
        </p:txBody>
      </p:sp>
      <p:sp>
        <p:nvSpPr>
          <p:cNvPr id="26627" name="Rectangle 3"/>
          <p:cNvSpPr>
            <a:spLocks noGrp="1" noChangeArrowheads="1"/>
          </p:cNvSpPr>
          <p:nvPr>
            <p:ph type="body" sz="half" idx="1"/>
          </p:nvPr>
        </p:nvSpPr>
        <p:spPr>
          <a:xfrm>
            <a:off x="3428992" y="1357312"/>
            <a:ext cx="5286383" cy="857242"/>
          </a:xfrm>
        </p:spPr>
        <p:txBody>
          <a:bodyPr/>
          <a:lstStyle/>
          <a:p>
            <a:pPr eaLnBrk="1" hangingPunct="1">
              <a:buFontTx/>
              <a:buNone/>
            </a:pPr>
            <a:r>
              <a:rPr lang="es-ES" sz="2000" b="1" dirty="0" smtClean="0">
                <a:solidFill>
                  <a:srgbClr val="C00000"/>
                </a:solidFill>
                <a:latin typeface="+mj-lt"/>
                <a:cs typeface="Arial" charset="0"/>
              </a:rPr>
              <a:t>¿Cómo reducir o eliminar el movimiento repetido?</a:t>
            </a:r>
          </a:p>
          <a:p>
            <a:pPr eaLnBrk="1" hangingPunct="1">
              <a:buFontTx/>
              <a:buNone/>
            </a:pPr>
            <a:endParaRPr lang="es-ES" sz="1800" b="1" dirty="0" smtClean="0">
              <a:latin typeface="Arial" charset="0"/>
              <a:cs typeface="Arial" charset="0"/>
            </a:endParaRPr>
          </a:p>
          <a:p>
            <a:pPr eaLnBrk="1" hangingPunct="1">
              <a:buFontTx/>
              <a:buNone/>
            </a:pPr>
            <a:endParaRPr lang="es-ES" sz="1800" b="1" dirty="0" smtClean="0">
              <a:latin typeface="Arial" charset="0"/>
              <a:cs typeface="Arial" charset="0"/>
            </a:endParaRPr>
          </a:p>
          <a:p>
            <a:pPr eaLnBrk="1" hangingPunct="1">
              <a:buFontTx/>
              <a:buNone/>
            </a:pPr>
            <a:endParaRPr lang="es-ES" sz="1800" b="1" dirty="0" smtClean="0">
              <a:latin typeface="Arial" charset="0"/>
              <a:cs typeface="Arial" charset="0"/>
            </a:endParaRPr>
          </a:p>
          <a:p>
            <a:pPr eaLnBrk="1" hangingPunct="1">
              <a:buFontTx/>
              <a:buNone/>
            </a:pPr>
            <a:endParaRPr lang="es-ES" sz="1800" dirty="0" smtClean="0">
              <a:latin typeface="Arial" charset="0"/>
              <a:cs typeface="Arial" charset="0"/>
            </a:endParaRPr>
          </a:p>
        </p:txBody>
      </p:sp>
      <p:pic>
        <p:nvPicPr>
          <p:cNvPr id="26628" name="Imagen 2" descr="http://media.osha.europa.eu/napo8/thumbnails/N8-01-modern_stressful_times.jpg">
            <a:hlinkClick r:id="rId3"/>
          </p:cNvPr>
          <p:cNvPicPr>
            <a:picLocks noChangeAspect="1" noChangeArrowheads="1"/>
          </p:cNvPicPr>
          <p:nvPr/>
        </p:nvPicPr>
        <p:blipFill>
          <a:blip r:embed="rId4"/>
          <a:srcRect/>
          <a:stretch>
            <a:fillRect/>
          </a:stretch>
        </p:blipFill>
        <p:spPr bwMode="auto">
          <a:xfrm>
            <a:off x="642910" y="571480"/>
            <a:ext cx="1571625" cy="1257300"/>
          </a:xfrm>
          <a:prstGeom prst="rect">
            <a:avLst/>
          </a:prstGeom>
          <a:noFill/>
          <a:ln w="9525">
            <a:noFill/>
            <a:miter lim="800000"/>
            <a:headEnd/>
            <a:tailEnd/>
          </a:ln>
        </p:spPr>
      </p:pic>
      <p:sp>
        <p:nvSpPr>
          <p:cNvPr id="8" name="Rectangle 3"/>
          <p:cNvSpPr txBox="1">
            <a:spLocks noChangeArrowheads="1"/>
          </p:cNvSpPr>
          <p:nvPr/>
        </p:nvSpPr>
        <p:spPr bwMode="auto">
          <a:xfrm>
            <a:off x="2857488" y="2571744"/>
            <a:ext cx="5715000" cy="3500453"/>
          </a:xfrm>
          <a:prstGeom prst="rect">
            <a:avLst/>
          </a:prstGeom>
          <a:noFill/>
          <a:ln w="9525">
            <a:noFill/>
            <a:miter lim="800000"/>
            <a:headEnd/>
            <a:tailEnd/>
          </a:ln>
        </p:spPr>
        <p:txBody>
          <a:bodyPr/>
          <a:lstStyle/>
          <a:p>
            <a:pPr marL="3175" indent="-3175">
              <a:spcBef>
                <a:spcPct val="20000"/>
              </a:spcBef>
              <a:buClr>
                <a:srgbClr val="FF0C00"/>
              </a:buClr>
              <a:defRPr/>
            </a:pPr>
            <a:r>
              <a:rPr lang="es-ES" sz="2000" b="1" kern="0" dirty="0">
                <a:latin typeface="+mj-lt"/>
                <a:cs typeface="Arial" pitchFamily="34" charset="0"/>
              </a:rPr>
              <a:t>POSIBLES MEDIDAS PREVENTIVAS:</a:t>
            </a:r>
          </a:p>
          <a:p>
            <a:pPr marL="3175" indent="-3175">
              <a:spcBef>
                <a:spcPct val="20000"/>
              </a:spcBef>
              <a:buClr>
                <a:srgbClr val="FF0C00"/>
              </a:buClr>
              <a:defRPr/>
            </a:pPr>
            <a:endParaRPr lang="es-ES" sz="2000" b="1" kern="0" dirty="0">
              <a:latin typeface="+mj-lt"/>
              <a:cs typeface="Arial" pitchFamily="34" charset="0"/>
            </a:endParaRPr>
          </a:p>
          <a:p>
            <a:pPr marL="3175" indent="-3175">
              <a:spcBef>
                <a:spcPct val="20000"/>
              </a:spcBef>
              <a:buClr>
                <a:srgbClr val="FF0C00"/>
              </a:buClr>
              <a:buBlip>
                <a:blip r:embed="rId5"/>
              </a:buBlip>
              <a:defRPr/>
            </a:pPr>
            <a:r>
              <a:rPr lang="es-ES" sz="2000" kern="0" dirty="0">
                <a:latin typeface="+mj-lt"/>
                <a:cs typeface="Arial" pitchFamily="34" charset="0"/>
              </a:rPr>
              <a:t> Automatizar la tarea. El trabajador pasa a controlar el equipo. </a:t>
            </a:r>
          </a:p>
          <a:p>
            <a:pPr marL="3175" indent="-3175">
              <a:spcBef>
                <a:spcPct val="20000"/>
              </a:spcBef>
              <a:buClr>
                <a:srgbClr val="FF0C00"/>
              </a:buClr>
              <a:buBlip>
                <a:blip r:embed="rId5"/>
              </a:buBlip>
              <a:defRPr/>
            </a:pPr>
            <a:r>
              <a:rPr lang="es-ES" sz="2000" kern="0" dirty="0">
                <a:latin typeface="+mj-lt"/>
                <a:cs typeface="Arial" pitchFamily="34" charset="0"/>
              </a:rPr>
              <a:t> Aumentar la variedad de tareas. </a:t>
            </a:r>
          </a:p>
          <a:p>
            <a:pPr marL="3175" indent="-3175">
              <a:spcBef>
                <a:spcPct val="20000"/>
              </a:spcBef>
              <a:buClr>
                <a:srgbClr val="FF0C00"/>
              </a:buClr>
              <a:buBlip>
                <a:blip r:embed="rId5"/>
              </a:buBlip>
              <a:defRPr/>
            </a:pPr>
            <a:r>
              <a:rPr lang="es-ES" sz="2000" kern="0" dirty="0">
                <a:latin typeface="+mj-lt"/>
                <a:cs typeface="Arial" pitchFamily="34" charset="0"/>
              </a:rPr>
              <a:t> Rotar a los trabajadores a otras tareas y actividades distintas que conlleven el uso de otras zonas corporales diferentes. </a:t>
            </a:r>
          </a:p>
          <a:p>
            <a:pPr marL="3175" indent="-3175">
              <a:spcBef>
                <a:spcPct val="20000"/>
              </a:spcBef>
              <a:buClr>
                <a:srgbClr val="FF0C00"/>
              </a:buClr>
              <a:buBlip>
                <a:blip r:embed="rId5"/>
              </a:buBlip>
              <a:defRPr/>
            </a:pPr>
            <a:r>
              <a:rPr lang="es-ES" sz="2000" kern="0" dirty="0">
                <a:latin typeface="+mj-lt"/>
                <a:cs typeface="Arial" pitchFamily="34" charset="0"/>
              </a:rPr>
              <a:t> Incluir pausas y descansos (tiempos de recuperación). </a:t>
            </a:r>
          </a:p>
          <a:p>
            <a:pPr marL="3175" indent="-3175">
              <a:spcBef>
                <a:spcPct val="20000"/>
              </a:spcBef>
              <a:buClr>
                <a:srgbClr val="FF0C00"/>
              </a:buClr>
              <a:buFont typeface="Wingdings" pitchFamily="2" charset="2"/>
              <a:buChar char="Ø"/>
              <a:defRPr/>
            </a:pPr>
            <a:endParaRPr lang="es-ES" sz="2000" kern="0" dirty="0">
              <a:latin typeface="+mj-lt"/>
              <a:cs typeface="Arial" pitchFamily="34" charset="0"/>
            </a:endParaRPr>
          </a:p>
          <a:p>
            <a:pPr marL="3175" indent="-3175">
              <a:spcBef>
                <a:spcPct val="20000"/>
              </a:spcBef>
              <a:buClr>
                <a:srgbClr val="FF0C00"/>
              </a:buClr>
              <a:defRPr/>
            </a:pPr>
            <a:r>
              <a:rPr lang="es-ES" sz="2000" b="1" kern="0" dirty="0">
                <a:latin typeface="+mj-lt"/>
                <a:cs typeface="Arial" pitchFamily="34" charset="0"/>
              </a:rPr>
              <a:t> </a:t>
            </a:r>
          </a:p>
          <a:p>
            <a:pPr marL="3175" indent="-3175">
              <a:spcBef>
                <a:spcPct val="20000"/>
              </a:spcBef>
              <a:buClr>
                <a:srgbClr val="FF0C00"/>
              </a:buClr>
              <a:defRPr/>
            </a:pPr>
            <a:endParaRPr lang="es-ES" sz="2000" b="1" kern="0" dirty="0">
              <a:latin typeface="+mj-lt"/>
              <a:cs typeface="Arial" pitchFamily="34" charset="0"/>
            </a:endParaRPr>
          </a:p>
          <a:p>
            <a:pPr marL="533400" indent="-533400">
              <a:spcBef>
                <a:spcPct val="20000"/>
              </a:spcBef>
              <a:buClr>
                <a:srgbClr val="FF0C00"/>
              </a:buClr>
              <a:defRPr/>
            </a:pPr>
            <a:endParaRPr lang="es-ES" sz="2000" b="1" kern="0" dirty="0">
              <a:latin typeface="+mj-lt"/>
              <a:cs typeface="Arial" pitchFamily="34" charset="0"/>
            </a:endParaRPr>
          </a:p>
          <a:p>
            <a:pPr marL="533400" indent="-533400">
              <a:spcBef>
                <a:spcPct val="20000"/>
              </a:spcBef>
              <a:buClr>
                <a:srgbClr val="FF0C00"/>
              </a:buClr>
              <a:defRPr/>
            </a:pPr>
            <a:endParaRPr lang="es-ES" sz="2000" b="1" kern="0" dirty="0">
              <a:latin typeface="+mj-lt"/>
              <a:cs typeface="Arial" pitchFamily="34" charset="0"/>
            </a:endParaRPr>
          </a:p>
          <a:p>
            <a:pPr marL="533400" indent="-533400">
              <a:spcBef>
                <a:spcPct val="20000"/>
              </a:spcBef>
              <a:buClr>
                <a:srgbClr val="FF0C00"/>
              </a:buClr>
              <a:defRPr/>
            </a:pPr>
            <a:endParaRPr lang="es-ES" sz="2000" b="1" kern="0" dirty="0">
              <a:latin typeface="+mj-lt"/>
              <a:cs typeface="Arial" pitchFamily="34" charset="0"/>
            </a:endParaRPr>
          </a:p>
          <a:p>
            <a:pPr marL="533400" indent="-533400">
              <a:spcBef>
                <a:spcPct val="20000"/>
              </a:spcBef>
              <a:buClr>
                <a:srgbClr val="FF0C00"/>
              </a:buClr>
              <a:defRPr/>
            </a:pPr>
            <a:endParaRPr lang="es-ES" sz="2000" b="1" kern="0" dirty="0">
              <a:latin typeface="+mj-lt"/>
              <a:cs typeface="Arial" pitchFamily="34" charset="0"/>
            </a:endParaRPr>
          </a:p>
          <a:p>
            <a:pPr marL="533400" indent="-533400">
              <a:spcBef>
                <a:spcPct val="20000"/>
              </a:spcBef>
              <a:buClr>
                <a:srgbClr val="FF0C00"/>
              </a:buClr>
              <a:defRPr/>
            </a:pPr>
            <a:endParaRPr lang="es-ES" sz="2000" b="1" kern="0" dirty="0">
              <a:latin typeface="+mj-lt"/>
              <a:cs typeface="Arial" pitchFamily="34" charset="0"/>
            </a:endParaRPr>
          </a:p>
          <a:p>
            <a:pPr marL="533400" indent="-533400">
              <a:spcBef>
                <a:spcPct val="20000"/>
              </a:spcBef>
              <a:buClr>
                <a:srgbClr val="FF0C00"/>
              </a:buClr>
              <a:defRPr/>
            </a:pPr>
            <a:endParaRPr lang="es-ES" sz="2000" b="1" kern="0" dirty="0">
              <a:latin typeface="+mj-lt"/>
              <a:cs typeface="Arial" pitchFamily="34" charset="0"/>
            </a:endParaRPr>
          </a:p>
          <a:p>
            <a:pPr marL="533400" indent="-533400">
              <a:spcBef>
                <a:spcPct val="20000"/>
              </a:spcBef>
              <a:buClr>
                <a:srgbClr val="FF0C00"/>
              </a:buClr>
              <a:defRPr/>
            </a:pPr>
            <a:endParaRPr lang="es-ES" sz="2000" b="1" kern="0" dirty="0">
              <a:latin typeface="+mj-lt"/>
              <a:cs typeface="Arial" pitchFamily="34" charset="0"/>
            </a:endParaRPr>
          </a:p>
          <a:p>
            <a:pPr marL="533400" indent="-533400">
              <a:spcBef>
                <a:spcPct val="20000"/>
              </a:spcBef>
              <a:buClr>
                <a:srgbClr val="FF0C00"/>
              </a:buClr>
              <a:defRPr/>
            </a:pPr>
            <a:endParaRPr lang="es-ES" sz="2000" b="1" kern="0" dirty="0">
              <a:latin typeface="+mj-lt"/>
              <a:cs typeface="Arial" pitchFamily="34" charset="0"/>
            </a:endParaRPr>
          </a:p>
          <a:p>
            <a:pPr marL="533400" indent="-533400">
              <a:spcBef>
                <a:spcPct val="20000"/>
              </a:spcBef>
              <a:buClr>
                <a:srgbClr val="FF0C00"/>
              </a:buClr>
              <a:defRPr/>
            </a:pPr>
            <a:endParaRPr lang="es-ES" sz="2000" kern="0" dirty="0">
              <a:latin typeface="+mj-lt"/>
              <a:cs typeface="Arial" pitchFamily="34" charset="0"/>
            </a:endParaRPr>
          </a:p>
        </p:txBody>
      </p:sp>
      <p:pic>
        <p:nvPicPr>
          <p:cNvPr id="26630" name="15 Imagen" descr="324421_1659.jpg"/>
          <p:cNvPicPr>
            <a:picLocks noChangeAspect="1"/>
          </p:cNvPicPr>
          <p:nvPr/>
        </p:nvPicPr>
        <p:blipFill>
          <a:blip r:embed="rId6"/>
          <a:srcRect/>
          <a:stretch>
            <a:fillRect/>
          </a:stretch>
        </p:blipFill>
        <p:spPr bwMode="auto">
          <a:xfrm>
            <a:off x="404740" y="2857496"/>
            <a:ext cx="2113004" cy="3170235"/>
          </a:xfrm>
          <a:prstGeom prst="rect">
            <a:avLst/>
          </a:prstGeom>
          <a:noFill/>
          <a:ln w="9525">
            <a:noFill/>
            <a:miter lim="800000"/>
            <a:headEnd/>
            <a:tailEnd/>
          </a:ln>
        </p:spPr>
      </p:pic>
      <p:sp>
        <p:nvSpPr>
          <p:cNvPr id="7" name="Rectangle 10"/>
          <p:cNvSpPr>
            <a:spLocks noChangeArrowheads="1"/>
          </p:cNvSpPr>
          <p:nvPr/>
        </p:nvSpPr>
        <p:spPr bwMode="auto">
          <a:xfrm>
            <a:off x="285720" y="1928802"/>
            <a:ext cx="2357454" cy="584775"/>
          </a:xfrm>
          <a:prstGeom prst="rect">
            <a:avLst/>
          </a:prstGeom>
          <a:noFill/>
          <a:ln w="9525">
            <a:noFill/>
            <a:miter lim="800000"/>
            <a:headEnd/>
            <a:tailEnd/>
          </a:ln>
        </p:spPr>
        <p:txBody>
          <a:bodyPr wrap="square" anchor="ctr">
            <a:spAutoFit/>
          </a:bodyPr>
          <a:lstStyle/>
          <a:p>
            <a:pPr algn="just" eaLnBrk="0" hangingPunct="0"/>
            <a:r>
              <a:rPr lang="es-ES" sz="1600" b="1" dirty="0" smtClean="0">
                <a:latin typeface="+mj-lt"/>
                <a:ea typeface="Times New Roman" pitchFamily="18" charset="0"/>
                <a:cs typeface="Tahoma" pitchFamily="34" charset="0"/>
              </a:rPr>
              <a:t>Vídeo:“</a:t>
            </a:r>
            <a:r>
              <a:rPr lang="es-ES" sz="1600" b="1" dirty="0">
                <a:latin typeface="+mj-lt"/>
                <a:ea typeface="Times New Roman" pitchFamily="18" charset="0"/>
                <a:cs typeface="Tahoma" pitchFamily="34" charset="0"/>
              </a:rPr>
              <a:t>Tiempos modernos”</a:t>
            </a:r>
            <a:endParaRPr lang="es-ES" sz="2400" dirty="0">
              <a:latin typeface="+mj-lt"/>
              <a:ea typeface="Times New Roman" pitchFamily="18" charset="0"/>
              <a:cs typeface="Tahoma" pitchFamily="34" charset="0"/>
            </a:endParaRPr>
          </a:p>
        </p:txBody>
      </p:sp>
      <p:sp>
        <p:nvSpPr>
          <p:cNvPr id="12" name="11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3" name="12 Marcador de número de diapositiva"/>
          <p:cNvSpPr>
            <a:spLocks noGrp="1"/>
          </p:cNvSpPr>
          <p:nvPr>
            <p:ph type="sldNum" sz="quarter" idx="11"/>
          </p:nvPr>
        </p:nvSpPr>
        <p:spPr/>
        <p:txBody>
          <a:bodyPr/>
          <a:lstStyle/>
          <a:p>
            <a:pPr>
              <a:defRPr/>
            </a:pPr>
            <a:fld id="{DA810FB6-5D2B-414F-B5B7-3D7316425316}" type="slidenum">
              <a:rPr lang="es-ES" smtClean="0"/>
              <a:pPr>
                <a:defRPr/>
              </a:pPr>
              <a:t>29</a:t>
            </a:fld>
            <a:endParaRPr lang="es-ES"/>
          </a:p>
        </p:txBody>
      </p:sp>
      <p:pic>
        <p:nvPicPr>
          <p:cNvPr id="11" name="10 Imagen" descr="logo_video.jpeg.png">
            <a:hlinkClick r:id="rId3"/>
          </p:cNvPr>
          <p:cNvPicPr>
            <a:picLocks noChangeAspect="1"/>
          </p:cNvPicPr>
          <p:nvPr/>
        </p:nvPicPr>
        <p:blipFill>
          <a:blip r:embed="rId7" cstate="print"/>
          <a:stretch>
            <a:fillRect/>
          </a:stretch>
        </p:blipFill>
        <p:spPr>
          <a:xfrm>
            <a:off x="1142977" y="857232"/>
            <a:ext cx="571503" cy="57150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811F91"/>
                </a:solidFill>
              </a:rPr>
              <a:t>Contenidos de la sesión</a:t>
            </a:r>
            <a:endParaRPr lang="es-ES" b="1" dirty="0">
              <a:solidFill>
                <a:srgbClr val="811F91"/>
              </a:solidFill>
            </a:endParaRP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9" name="8 Marcador de número de diapositiva"/>
          <p:cNvSpPr>
            <a:spLocks noGrp="1"/>
          </p:cNvSpPr>
          <p:nvPr>
            <p:ph type="sldNum" sz="quarter" idx="12"/>
          </p:nvPr>
        </p:nvSpPr>
        <p:spPr/>
        <p:txBody>
          <a:bodyPr/>
          <a:lstStyle/>
          <a:p>
            <a:fld id="{EC2569A9-F567-453E-859A-CDE18FDD1935}" type="slidenum">
              <a:rPr lang="es-ES" smtClean="0"/>
              <a:pPr/>
              <a:t>3</a:t>
            </a:fld>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14348" y="285750"/>
            <a:ext cx="7753377" cy="669925"/>
          </a:xfrm>
        </p:spPr>
        <p:txBody>
          <a:bodyPr>
            <a:normAutofit fontScale="90000"/>
          </a:bodyPr>
          <a:lstStyle/>
          <a:p>
            <a:pPr eaLnBrk="1" hangingPunct="1"/>
            <a:r>
              <a:rPr lang="es-ES" sz="3600" b="1" dirty="0" smtClean="0">
                <a:solidFill>
                  <a:srgbClr val="811F91"/>
                </a:solidFill>
              </a:rPr>
              <a:t>Acciones concretas de manos y dedos</a:t>
            </a:r>
          </a:p>
        </p:txBody>
      </p:sp>
      <p:sp>
        <p:nvSpPr>
          <p:cNvPr id="40966" name="Rectangle 3"/>
          <p:cNvSpPr>
            <a:spLocks noGrp="1" noChangeArrowheads="1"/>
          </p:cNvSpPr>
          <p:nvPr>
            <p:ph type="body" sz="half" idx="1"/>
          </p:nvPr>
        </p:nvSpPr>
        <p:spPr>
          <a:xfrm>
            <a:off x="611189" y="1000136"/>
            <a:ext cx="3960812" cy="4000500"/>
          </a:xfrm>
        </p:spPr>
        <p:txBody>
          <a:bodyPr>
            <a:noAutofit/>
          </a:bodyPr>
          <a:lstStyle/>
          <a:p>
            <a:pPr eaLnBrk="1" hangingPunct="1">
              <a:buFontTx/>
              <a:buNone/>
              <a:defRPr/>
            </a:pPr>
            <a:endParaRPr lang="es-ES" sz="1800" dirty="0" smtClean="0">
              <a:latin typeface="+mn-lt"/>
            </a:endParaRPr>
          </a:p>
          <a:p>
            <a:pPr eaLnBrk="1" hangingPunct="1">
              <a:buFontTx/>
              <a:buNone/>
              <a:defRPr/>
            </a:pPr>
            <a:r>
              <a:rPr lang="es-ES" sz="1600" dirty="0" smtClean="0">
                <a:latin typeface="+mn-lt"/>
              </a:rPr>
              <a:t>Acciones de los </a:t>
            </a:r>
            <a:r>
              <a:rPr lang="es-ES" sz="1600" b="1" dirty="0" smtClean="0">
                <a:latin typeface="+mn-lt"/>
              </a:rPr>
              <a:t>dedos</a:t>
            </a:r>
            <a:r>
              <a:rPr lang="es-ES" sz="1600" dirty="0" smtClean="0">
                <a:latin typeface="+mn-lt"/>
              </a:rPr>
              <a:t> </a:t>
            </a:r>
            <a:r>
              <a:rPr lang="es-ES" sz="1600" u="sng" dirty="0" smtClean="0">
                <a:latin typeface="+mn-lt"/>
              </a:rPr>
              <a:t>SIN EJERCER </a:t>
            </a:r>
          </a:p>
          <a:p>
            <a:pPr eaLnBrk="1" hangingPunct="1">
              <a:buFontTx/>
              <a:buNone/>
              <a:defRPr/>
            </a:pPr>
            <a:r>
              <a:rPr lang="es-ES" sz="1600" u="sng" dirty="0" smtClean="0">
                <a:latin typeface="+mn-lt"/>
              </a:rPr>
              <a:t>fuerza (importante) en forma de pinza</a:t>
            </a:r>
            <a:r>
              <a:rPr lang="es-ES" sz="1600" dirty="0" smtClean="0">
                <a:latin typeface="+mn-lt"/>
              </a:rPr>
              <a:t>:</a:t>
            </a:r>
          </a:p>
          <a:p>
            <a:pPr marL="284163" indent="-111125" eaLnBrk="1" hangingPunct="1">
              <a:buFontTx/>
              <a:buNone/>
              <a:defRPr/>
            </a:pPr>
            <a:r>
              <a:rPr lang="es-ES" sz="1600" dirty="0" smtClean="0">
                <a:latin typeface="+mn-lt"/>
              </a:rPr>
              <a:t>- Sostener objetos o herramientas.</a:t>
            </a:r>
          </a:p>
          <a:p>
            <a:pPr marL="284163" indent="-111125" eaLnBrk="1" hangingPunct="1">
              <a:buFontTx/>
              <a:buNone/>
              <a:defRPr/>
            </a:pPr>
            <a:r>
              <a:rPr lang="es-ES" sz="1600" dirty="0" smtClean="0">
                <a:latin typeface="+mn-lt"/>
              </a:rPr>
              <a:t>- Presionar objetos o herramientas. </a:t>
            </a:r>
          </a:p>
          <a:p>
            <a:pPr marL="284163" indent="-111125" eaLnBrk="1" hangingPunct="1">
              <a:buFontTx/>
              <a:buNone/>
              <a:defRPr/>
            </a:pPr>
            <a:r>
              <a:rPr lang="es-ES" sz="1600" dirty="0" smtClean="0">
                <a:latin typeface="+mn-lt"/>
              </a:rPr>
              <a:t>- Levantar objetos o herramientas. </a:t>
            </a:r>
          </a:p>
          <a:p>
            <a:pPr marL="284163" indent="-111125" eaLnBrk="1" hangingPunct="1">
              <a:buFontTx/>
              <a:buNone/>
              <a:defRPr/>
            </a:pPr>
            <a:r>
              <a:rPr lang="es-ES" sz="1600" dirty="0" smtClean="0">
                <a:latin typeface="+mn-lt"/>
              </a:rPr>
              <a:t>- Movimiento intensivo (controles, mandos).</a:t>
            </a:r>
          </a:p>
          <a:p>
            <a:pPr eaLnBrk="1" hangingPunct="1">
              <a:buFontTx/>
              <a:buNone/>
              <a:defRPr/>
            </a:pPr>
            <a:endParaRPr lang="es-ES" sz="1800" dirty="0" smtClean="0">
              <a:latin typeface="+mn-lt"/>
            </a:endParaRPr>
          </a:p>
          <a:p>
            <a:pPr marL="0" indent="9525" eaLnBrk="1" hangingPunct="1">
              <a:buFontTx/>
              <a:buNone/>
              <a:defRPr/>
            </a:pPr>
            <a:r>
              <a:rPr lang="es-ES" sz="1800" dirty="0" smtClean="0">
                <a:latin typeface="+mn-lt"/>
              </a:rPr>
              <a:t>Acciones de las manos </a:t>
            </a:r>
            <a:r>
              <a:rPr lang="es-ES" sz="1800" u="sng" dirty="0" smtClean="0">
                <a:latin typeface="+mn-lt"/>
              </a:rPr>
              <a:t>EJERCIENDO fuerza</a:t>
            </a:r>
            <a:r>
              <a:rPr lang="es-ES" sz="1800" dirty="0" smtClean="0">
                <a:latin typeface="+mn-lt"/>
              </a:rPr>
              <a:t>: </a:t>
            </a:r>
          </a:p>
          <a:p>
            <a:pPr marL="171450" indent="1588" eaLnBrk="1" hangingPunct="1">
              <a:buFontTx/>
              <a:buNone/>
              <a:defRPr/>
            </a:pPr>
            <a:r>
              <a:rPr lang="es-ES" sz="1800" dirty="0" smtClean="0">
                <a:latin typeface="+mn-lt"/>
              </a:rPr>
              <a:t>- Agarrar con fuerza objetos o herramientas. </a:t>
            </a:r>
          </a:p>
          <a:p>
            <a:pPr marL="171450" indent="1588" eaLnBrk="1" hangingPunct="1">
              <a:buFontTx/>
              <a:buNone/>
              <a:defRPr/>
            </a:pPr>
            <a:r>
              <a:rPr lang="es-ES" sz="1800" dirty="0" smtClean="0">
                <a:latin typeface="+mn-lt"/>
              </a:rPr>
              <a:t>- Sujetar con fuerza objetos o herramientas. </a:t>
            </a:r>
          </a:p>
          <a:p>
            <a:pPr eaLnBrk="1" hangingPunct="1">
              <a:buFontTx/>
              <a:buNone/>
              <a:defRPr/>
            </a:pPr>
            <a:r>
              <a:rPr lang="es-ES" sz="1800" dirty="0" smtClean="0">
                <a:latin typeface="+mn-lt"/>
              </a:rPr>
              <a:t>		</a:t>
            </a:r>
          </a:p>
        </p:txBody>
      </p:sp>
      <p:sp>
        <p:nvSpPr>
          <p:cNvPr id="6" name="5 Marcador de número de diapositiva"/>
          <p:cNvSpPr>
            <a:spLocks noGrp="1"/>
          </p:cNvSpPr>
          <p:nvPr>
            <p:ph type="sldNum" sz="quarter" idx="11"/>
          </p:nvPr>
        </p:nvSpPr>
        <p:spPr/>
        <p:txBody>
          <a:bodyPr/>
          <a:lstStyle/>
          <a:p>
            <a:pPr>
              <a:defRPr/>
            </a:pPr>
            <a:fld id="{85F6BCF2-C98C-4B09-964B-0C27507BF7EF}" type="slidenum">
              <a:rPr lang="es-ES"/>
              <a:pPr>
                <a:defRPr/>
              </a:pPr>
              <a:t>30</a:t>
            </a:fld>
            <a:endParaRPr lang="es-ES"/>
          </a:p>
        </p:txBody>
      </p:sp>
      <p:pic>
        <p:nvPicPr>
          <p:cNvPr id="32774" name="Picture 7"/>
          <p:cNvPicPr>
            <a:picLocks noChangeAspect="1" noChangeArrowheads="1"/>
          </p:cNvPicPr>
          <p:nvPr/>
        </p:nvPicPr>
        <p:blipFill>
          <a:blip r:embed="rId3"/>
          <a:srcRect/>
          <a:stretch>
            <a:fillRect/>
          </a:stretch>
        </p:blipFill>
        <p:spPr bwMode="auto">
          <a:xfrm>
            <a:off x="5357813" y="4000500"/>
            <a:ext cx="1773237" cy="1000125"/>
          </a:xfrm>
          <a:prstGeom prst="rect">
            <a:avLst/>
          </a:prstGeom>
          <a:noFill/>
          <a:ln w="9525">
            <a:noFill/>
            <a:miter lim="800000"/>
            <a:headEnd/>
            <a:tailEnd/>
          </a:ln>
        </p:spPr>
      </p:pic>
      <p:pic>
        <p:nvPicPr>
          <p:cNvPr id="32775" name="Picture 8" descr="BATTERY CLAMP-B&amp;W"/>
          <p:cNvPicPr>
            <a:picLocks noChangeAspect="1" noChangeArrowheads="1"/>
          </p:cNvPicPr>
          <p:nvPr/>
        </p:nvPicPr>
        <p:blipFill>
          <a:blip r:embed="rId4"/>
          <a:srcRect/>
          <a:stretch>
            <a:fillRect/>
          </a:stretch>
        </p:blipFill>
        <p:spPr bwMode="auto">
          <a:xfrm>
            <a:off x="5000625" y="4929188"/>
            <a:ext cx="1624013" cy="1173162"/>
          </a:xfrm>
          <a:prstGeom prst="rect">
            <a:avLst/>
          </a:prstGeom>
          <a:noFill/>
          <a:ln w="9525">
            <a:noFill/>
            <a:miter lim="800000"/>
            <a:headEnd/>
            <a:tailEnd/>
          </a:ln>
        </p:spPr>
      </p:pic>
      <p:pic>
        <p:nvPicPr>
          <p:cNvPr id="32776" name="Picture 9"/>
          <p:cNvPicPr>
            <a:picLocks noChangeAspect="1" noChangeArrowheads="1"/>
          </p:cNvPicPr>
          <p:nvPr/>
        </p:nvPicPr>
        <p:blipFill>
          <a:blip r:embed="rId5"/>
          <a:srcRect/>
          <a:stretch>
            <a:fillRect/>
          </a:stretch>
        </p:blipFill>
        <p:spPr bwMode="auto">
          <a:xfrm>
            <a:off x="6929454" y="4429132"/>
            <a:ext cx="1428750" cy="1143000"/>
          </a:xfrm>
          <a:prstGeom prst="rect">
            <a:avLst/>
          </a:prstGeom>
          <a:noFill/>
          <a:ln w="9525">
            <a:noFill/>
            <a:miter lim="800000"/>
            <a:headEnd/>
            <a:tailEnd/>
          </a:ln>
        </p:spPr>
      </p:pic>
      <p:pic>
        <p:nvPicPr>
          <p:cNvPr id="32777" name="Picture 11"/>
          <p:cNvPicPr>
            <a:picLocks noChangeAspect="1" noChangeArrowheads="1"/>
          </p:cNvPicPr>
          <p:nvPr/>
        </p:nvPicPr>
        <p:blipFill>
          <a:blip r:embed="rId6"/>
          <a:srcRect/>
          <a:stretch>
            <a:fillRect/>
          </a:stretch>
        </p:blipFill>
        <p:spPr bwMode="auto">
          <a:xfrm>
            <a:off x="4643438" y="1785938"/>
            <a:ext cx="3886200" cy="2105025"/>
          </a:xfrm>
          <a:prstGeom prst="rect">
            <a:avLst/>
          </a:prstGeom>
          <a:noFill/>
          <a:ln w="9525">
            <a:noFill/>
            <a:miter lim="800000"/>
            <a:headEnd/>
            <a:tailEnd/>
          </a:ln>
        </p:spPr>
      </p:pic>
      <p:sp>
        <p:nvSpPr>
          <p:cNvPr id="10" name="9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19117" y="285750"/>
            <a:ext cx="8467725" cy="669925"/>
          </a:xfrm>
        </p:spPr>
        <p:txBody>
          <a:bodyPr>
            <a:normAutofit fontScale="90000"/>
          </a:bodyPr>
          <a:lstStyle/>
          <a:p>
            <a:pPr algn="r" eaLnBrk="1" hangingPunct="1"/>
            <a:r>
              <a:rPr lang="es-ES" b="1" dirty="0" smtClean="0">
                <a:solidFill>
                  <a:srgbClr val="811F91"/>
                </a:solidFill>
              </a:rPr>
              <a:t>Manipulación manual de cargas</a:t>
            </a:r>
          </a:p>
        </p:txBody>
      </p:sp>
      <p:sp>
        <p:nvSpPr>
          <p:cNvPr id="41990" name="Rectangle 3"/>
          <p:cNvSpPr>
            <a:spLocks noGrp="1" noChangeArrowheads="1"/>
          </p:cNvSpPr>
          <p:nvPr>
            <p:ph type="body" sz="half" idx="1"/>
          </p:nvPr>
        </p:nvSpPr>
        <p:spPr>
          <a:xfrm>
            <a:off x="611188" y="1428768"/>
            <a:ext cx="4675187" cy="4500562"/>
          </a:xfrm>
        </p:spPr>
        <p:txBody>
          <a:bodyPr>
            <a:noAutofit/>
          </a:bodyPr>
          <a:lstStyle/>
          <a:p>
            <a:pPr marL="6350" indent="-6350" eaLnBrk="1" hangingPunct="1">
              <a:buFontTx/>
              <a:buNone/>
              <a:defRPr/>
            </a:pPr>
            <a:r>
              <a:rPr lang="es-ES" sz="1800" dirty="0" smtClean="0">
                <a:latin typeface="+mn-lt"/>
              </a:rPr>
              <a:t>	</a:t>
            </a:r>
            <a:r>
              <a:rPr lang="es-ES" sz="1400" dirty="0" smtClean="0">
                <a:latin typeface="+mn-lt"/>
              </a:rPr>
              <a:t>Operaciones de </a:t>
            </a:r>
            <a:r>
              <a:rPr lang="es-ES" sz="1400" b="1" dirty="0" smtClean="0">
                <a:latin typeface="+mn-lt"/>
              </a:rPr>
              <a:t>transporte o sujeción, levantamiento, colocación, empuje, arrastre (tracción) o el desplazamiento </a:t>
            </a:r>
            <a:r>
              <a:rPr lang="es-ES" sz="1400" dirty="0" smtClean="0">
                <a:latin typeface="+mn-lt"/>
              </a:rPr>
              <a:t>de una carga de 3 kg o más, por parte de uno o varios trabajadores.</a:t>
            </a:r>
          </a:p>
          <a:p>
            <a:pPr eaLnBrk="1" hangingPunct="1">
              <a:buFontTx/>
              <a:buNone/>
              <a:defRPr/>
            </a:pPr>
            <a:endParaRPr lang="es-ES" sz="1400" dirty="0" smtClean="0">
              <a:latin typeface="+mn-lt"/>
            </a:endParaRPr>
          </a:p>
          <a:p>
            <a:pPr indent="-352425" eaLnBrk="1" hangingPunct="1">
              <a:buFontTx/>
              <a:buNone/>
              <a:defRPr/>
            </a:pPr>
            <a:r>
              <a:rPr lang="es-ES" sz="1400" dirty="0" smtClean="0">
                <a:latin typeface="+mn-lt"/>
              </a:rPr>
              <a:t>Provoca daños: </a:t>
            </a:r>
            <a:r>
              <a:rPr lang="es-ES" sz="1400" b="1" dirty="0" smtClean="0">
                <a:latin typeface="+mn-lt"/>
              </a:rPr>
              <a:t>dorsolumbares</a:t>
            </a:r>
            <a:r>
              <a:rPr lang="es-ES" sz="1400" dirty="0" smtClean="0">
                <a:latin typeface="+mn-lt"/>
              </a:rPr>
              <a:t>. </a:t>
            </a:r>
          </a:p>
          <a:p>
            <a:pPr marL="180975" indent="-180975" eaLnBrk="1" hangingPunct="1">
              <a:buFontTx/>
              <a:buNone/>
              <a:defRPr/>
            </a:pPr>
            <a:r>
              <a:rPr lang="es-ES" sz="1400" b="1" dirty="0" smtClean="0">
                <a:latin typeface="+mn-lt"/>
              </a:rPr>
              <a:t>	</a:t>
            </a:r>
          </a:p>
          <a:p>
            <a:pPr marL="6350" indent="-6350" eaLnBrk="1" hangingPunct="1">
              <a:buFontTx/>
              <a:buNone/>
              <a:defRPr/>
            </a:pPr>
            <a:r>
              <a:rPr lang="es-ES" sz="1400" b="1" dirty="0" smtClean="0">
                <a:latin typeface="+mn-lt"/>
              </a:rPr>
              <a:t>	Las condiciones de la manipulación vendrán determinadas por</a:t>
            </a:r>
            <a:r>
              <a:rPr lang="es-ES" sz="1400" dirty="0" smtClean="0">
                <a:latin typeface="+mn-lt"/>
              </a:rPr>
              <a:t>: </a:t>
            </a:r>
          </a:p>
          <a:p>
            <a:pPr marL="542925" lvl="1" indent="-95250" eaLnBrk="1" hangingPunct="1">
              <a:buFontTx/>
              <a:buChar char="-"/>
              <a:defRPr/>
            </a:pPr>
            <a:r>
              <a:rPr lang="es-ES" sz="1400" dirty="0" smtClean="0">
                <a:latin typeface="+mn-lt"/>
              </a:rPr>
              <a:t>Características de la carga. </a:t>
            </a:r>
          </a:p>
          <a:p>
            <a:pPr marL="542925" lvl="1" indent="-95250" eaLnBrk="1" hangingPunct="1">
              <a:buFontTx/>
              <a:buChar char="-"/>
              <a:defRPr/>
            </a:pPr>
            <a:r>
              <a:rPr lang="es-ES" sz="1400" dirty="0" smtClean="0">
                <a:latin typeface="+mn-lt"/>
              </a:rPr>
              <a:t>Exigencias de la actividad (ritmo, duración, movimientos y posturas forzadas, alturas de manipulación…). </a:t>
            </a:r>
          </a:p>
          <a:p>
            <a:pPr marL="542925" lvl="1" indent="-95250" eaLnBrk="1" hangingPunct="1">
              <a:buFontTx/>
              <a:buChar char="-"/>
              <a:defRPr/>
            </a:pPr>
            <a:r>
              <a:rPr lang="es-ES" sz="1400" dirty="0" smtClean="0">
                <a:latin typeface="+mn-lt"/>
              </a:rPr>
              <a:t>Características del lugar de trabajo. </a:t>
            </a:r>
          </a:p>
          <a:p>
            <a:pPr marL="542925" lvl="1" indent="-95250" eaLnBrk="1" hangingPunct="1">
              <a:buFontTx/>
              <a:buChar char="-"/>
              <a:defRPr/>
            </a:pPr>
            <a:r>
              <a:rPr lang="es-ES" sz="1400" dirty="0" smtClean="0">
                <a:latin typeface="+mn-lt"/>
              </a:rPr>
              <a:t>Características individuales del trabajador. </a:t>
            </a:r>
          </a:p>
        </p:txBody>
      </p:sp>
      <p:sp>
        <p:nvSpPr>
          <p:cNvPr id="6" name="5 Marcador de número de diapositiva"/>
          <p:cNvSpPr>
            <a:spLocks noGrp="1"/>
          </p:cNvSpPr>
          <p:nvPr>
            <p:ph type="sldNum" sz="quarter" idx="11"/>
          </p:nvPr>
        </p:nvSpPr>
        <p:spPr/>
        <p:txBody>
          <a:bodyPr/>
          <a:lstStyle/>
          <a:p>
            <a:pPr>
              <a:defRPr/>
            </a:pPr>
            <a:fld id="{0676DFBE-4ECB-4E42-8D9A-C6C4A9596550}" type="slidenum">
              <a:rPr lang="es-ES"/>
              <a:pPr>
                <a:defRPr/>
              </a:pPr>
              <a:t>31</a:t>
            </a:fld>
            <a:endParaRPr lang="es-ES"/>
          </a:p>
        </p:txBody>
      </p:sp>
      <p:pic>
        <p:nvPicPr>
          <p:cNvPr id="33798" name="Picture 8"/>
          <p:cNvPicPr>
            <a:picLocks noChangeAspect="1" noChangeArrowheads="1"/>
          </p:cNvPicPr>
          <p:nvPr/>
        </p:nvPicPr>
        <p:blipFill>
          <a:blip r:embed="rId3"/>
          <a:srcRect/>
          <a:stretch>
            <a:fillRect/>
          </a:stretch>
        </p:blipFill>
        <p:spPr bwMode="auto">
          <a:xfrm>
            <a:off x="5429250" y="1500188"/>
            <a:ext cx="1298575" cy="1285875"/>
          </a:xfrm>
          <a:prstGeom prst="rect">
            <a:avLst/>
          </a:prstGeom>
          <a:noFill/>
          <a:ln w="9525">
            <a:noFill/>
            <a:miter lim="800000"/>
            <a:headEnd/>
            <a:tailEnd/>
          </a:ln>
        </p:spPr>
      </p:pic>
      <p:pic>
        <p:nvPicPr>
          <p:cNvPr id="33799" name="Imagen 6"/>
          <p:cNvPicPr>
            <a:picLocks noChangeAspect="1" noChangeArrowheads="1"/>
          </p:cNvPicPr>
          <p:nvPr/>
        </p:nvPicPr>
        <p:blipFill>
          <a:blip r:embed="rId4"/>
          <a:srcRect/>
          <a:stretch>
            <a:fillRect/>
          </a:stretch>
        </p:blipFill>
        <p:spPr bwMode="auto">
          <a:xfrm>
            <a:off x="7215188" y="1500188"/>
            <a:ext cx="1071562" cy="1481137"/>
          </a:xfrm>
          <a:prstGeom prst="rect">
            <a:avLst/>
          </a:prstGeom>
          <a:noFill/>
          <a:ln w="9525">
            <a:noFill/>
            <a:miter lim="800000"/>
            <a:headEnd/>
            <a:tailEnd/>
          </a:ln>
        </p:spPr>
      </p:pic>
      <p:pic>
        <p:nvPicPr>
          <p:cNvPr id="33800" name="Picture 10"/>
          <p:cNvPicPr>
            <a:picLocks noChangeAspect="1" noChangeArrowheads="1"/>
          </p:cNvPicPr>
          <p:nvPr/>
        </p:nvPicPr>
        <p:blipFill>
          <a:blip r:embed="rId5"/>
          <a:srcRect/>
          <a:stretch>
            <a:fillRect/>
          </a:stretch>
        </p:blipFill>
        <p:spPr bwMode="auto">
          <a:xfrm>
            <a:off x="5500688" y="3214688"/>
            <a:ext cx="985837" cy="1228725"/>
          </a:xfrm>
          <a:prstGeom prst="rect">
            <a:avLst/>
          </a:prstGeom>
          <a:noFill/>
          <a:ln w="9525">
            <a:noFill/>
            <a:miter lim="800000"/>
            <a:headEnd/>
            <a:tailEnd/>
          </a:ln>
        </p:spPr>
      </p:pic>
      <p:pic>
        <p:nvPicPr>
          <p:cNvPr id="33801" name="Imagen 9"/>
          <p:cNvPicPr>
            <a:picLocks noChangeAspect="1" noChangeArrowheads="1"/>
          </p:cNvPicPr>
          <p:nvPr/>
        </p:nvPicPr>
        <p:blipFill>
          <a:blip r:embed="rId6"/>
          <a:srcRect/>
          <a:stretch>
            <a:fillRect/>
          </a:stretch>
        </p:blipFill>
        <p:spPr bwMode="auto">
          <a:xfrm>
            <a:off x="6910388" y="3286125"/>
            <a:ext cx="1438275" cy="1147763"/>
          </a:xfrm>
          <a:prstGeom prst="rect">
            <a:avLst/>
          </a:prstGeom>
          <a:noFill/>
          <a:ln w="9525">
            <a:noFill/>
            <a:miter lim="800000"/>
            <a:headEnd/>
            <a:tailEnd/>
          </a:ln>
        </p:spPr>
      </p:pic>
      <p:pic>
        <p:nvPicPr>
          <p:cNvPr id="33802" name="Picture 12"/>
          <p:cNvPicPr>
            <a:picLocks noChangeAspect="1" noChangeArrowheads="1"/>
          </p:cNvPicPr>
          <p:nvPr/>
        </p:nvPicPr>
        <p:blipFill>
          <a:blip r:embed="rId7"/>
          <a:srcRect/>
          <a:stretch>
            <a:fillRect/>
          </a:stretch>
        </p:blipFill>
        <p:spPr bwMode="auto">
          <a:xfrm>
            <a:off x="6357938" y="4786313"/>
            <a:ext cx="1276350" cy="1006475"/>
          </a:xfrm>
          <a:prstGeom prst="rect">
            <a:avLst/>
          </a:prstGeom>
          <a:noFill/>
          <a:ln w="9525">
            <a:noFill/>
            <a:miter lim="800000"/>
            <a:headEnd/>
            <a:tailEnd/>
          </a:ln>
        </p:spPr>
      </p:pic>
      <p:sp>
        <p:nvSpPr>
          <p:cNvPr id="11" name="10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214282" y="1142984"/>
            <a:ext cx="3143272" cy="1643074"/>
          </a:xfrm>
          <a:prstGeom prst="rect">
            <a:avLst/>
          </a:prstGeom>
          <a:solidFill>
            <a:srgbClr val="F48162"/>
          </a:solidFill>
          <a:ln>
            <a:solidFill>
              <a:srgbClr val="EF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650" name="Rectangle 2"/>
          <p:cNvSpPr>
            <a:spLocks noGrp="1" noChangeArrowheads="1"/>
          </p:cNvSpPr>
          <p:nvPr>
            <p:ph type="title"/>
          </p:nvPr>
        </p:nvSpPr>
        <p:spPr>
          <a:xfrm>
            <a:off x="500034" y="285728"/>
            <a:ext cx="8039129" cy="669925"/>
          </a:xfrm>
        </p:spPr>
        <p:txBody>
          <a:bodyPr>
            <a:noAutofit/>
          </a:bodyPr>
          <a:lstStyle/>
          <a:p>
            <a:pPr algn="r" eaLnBrk="1" hangingPunct="1"/>
            <a:r>
              <a:rPr lang="es-ES" sz="3200" b="1" dirty="0" smtClean="0">
                <a:solidFill>
                  <a:srgbClr val="811F91"/>
                </a:solidFill>
              </a:rPr>
              <a:t>Práctica 5: Factor de riesgo, sus causas y posible solución</a:t>
            </a:r>
          </a:p>
        </p:txBody>
      </p:sp>
      <p:sp>
        <p:nvSpPr>
          <p:cNvPr id="36870" name="Rectangle 3"/>
          <p:cNvSpPr>
            <a:spLocks noGrp="1" noChangeArrowheads="1"/>
          </p:cNvSpPr>
          <p:nvPr>
            <p:ph type="body" sz="half" idx="1"/>
          </p:nvPr>
        </p:nvSpPr>
        <p:spPr>
          <a:xfrm>
            <a:off x="3357554" y="1357313"/>
            <a:ext cx="5357821" cy="571500"/>
          </a:xfrm>
        </p:spPr>
        <p:txBody>
          <a:bodyPr>
            <a:normAutofit fontScale="92500" lnSpcReduction="10000"/>
          </a:bodyPr>
          <a:lstStyle/>
          <a:p>
            <a:pPr marL="0" indent="0" eaLnBrk="1" hangingPunct="1">
              <a:buFontTx/>
              <a:buNone/>
              <a:defRPr/>
            </a:pPr>
            <a:r>
              <a:rPr lang="es-ES" sz="1800" b="1" dirty="0" smtClean="0">
                <a:solidFill>
                  <a:srgbClr val="C00000"/>
                </a:solidFill>
                <a:latin typeface="+mj-lt"/>
                <a:cs typeface="Arial" pitchFamily="34" charset="0"/>
              </a:rPr>
              <a:t>¿Qué características negativas puede tener el objeto a manipular manualmente?</a:t>
            </a:r>
          </a:p>
          <a:p>
            <a:pPr eaLnBrk="1" hangingPunct="1">
              <a:buFontTx/>
              <a:buNone/>
              <a:defRPr/>
            </a:pPr>
            <a:endParaRPr lang="es-ES" sz="1800" dirty="0" smtClean="0">
              <a:solidFill>
                <a:srgbClr val="C00000"/>
              </a:solidFill>
              <a:latin typeface="+mj-lt"/>
              <a:cs typeface="Arial" pitchFamily="34" charset="0"/>
            </a:endParaRPr>
          </a:p>
        </p:txBody>
      </p:sp>
      <p:pic>
        <p:nvPicPr>
          <p:cNvPr id="27652" name="Imagen 6" descr="http://media.osha.europa.eu/napo8/thumbnails/N8-05-no_grip.jpg">
            <a:hlinkClick r:id="rId3"/>
          </p:cNvPr>
          <p:cNvPicPr>
            <a:picLocks noChangeAspect="1" noChangeArrowheads="1"/>
          </p:cNvPicPr>
          <p:nvPr/>
        </p:nvPicPr>
        <p:blipFill>
          <a:blip r:embed="rId4"/>
          <a:srcRect/>
          <a:stretch>
            <a:fillRect/>
          </a:stretch>
        </p:blipFill>
        <p:spPr bwMode="auto">
          <a:xfrm>
            <a:off x="357188" y="1357313"/>
            <a:ext cx="1500187" cy="1200150"/>
          </a:xfrm>
          <a:prstGeom prst="rect">
            <a:avLst/>
          </a:prstGeom>
          <a:noFill/>
          <a:ln w="9525">
            <a:noFill/>
            <a:miter lim="800000"/>
            <a:headEnd/>
            <a:tailEnd/>
          </a:ln>
        </p:spPr>
      </p:pic>
      <p:sp>
        <p:nvSpPr>
          <p:cNvPr id="8" name="Rectangle 3"/>
          <p:cNvSpPr txBox="1">
            <a:spLocks noChangeArrowheads="1"/>
          </p:cNvSpPr>
          <p:nvPr/>
        </p:nvSpPr>
        <p:spPr bwMode="auto">
          <a:xfrm>
            <a:off x="5214938" y="2000250"/>
            <a:ext cx="3500437" cy="4143375"/>
          </a:xfrm>
          <a:prstGeom prst="rect">
            <a:avLst/>
          </a:prstGeom>
          <a:noFill/>
          <a:ln w="9525">
            <a:noFill/>
            <a:miter lim="800000"/>
            <a:headEnd/>
            <a:tailEnd/>
          </a:ln>
        </p:spPr>
        <p:txBody>
          <a:bodyPr/>
          <a:lstStyle/>
          <a:p>
            <a:pPr>
              <a:buBlip>
                <a:blip r:embed="rId5"/>
              </a:buBlip>
              <a:defRPr/>
            </a:pPr>
            <a:r>
              <a:rPr lang="es-ES" sz="1600" kern="0" dirty="0">
                <a:latin typeface="+mj-lt"/>
                <a:cs typeface="Arial" pitchFamily="34" charset="0"/>
              </a:rPr>
              <a:t>Demasiado grande o voluminoso. </a:t>
            </a:r>
          </a:p>
          <a:p>
            <a:pPr marL="3175" indent="-3175">
              <a:spcBef>
                <a:spcPct val="20000"/>
              </a:spcBef>
              <a:buClr>
                <a:srgbClr val="FF0C00"/>
              </a:buClr>
              <a:buBlip>
                <a:blip r:embed="rId5"/>
              </a:buBlip>
              <a:defRPr/>
            </a:pPr>
            <a:r>
              <a:rPr lang="es-ES" sz="1600" kern="0" dirty="0">
                <a:latin typeface="+mj-lt"/>
                <a:cs typeface="Arial" pitchFamily="34" charset="0"/>
              </a:rPr>
              <a:t> Inestable o con contenido que se desplaza.</a:t>
            </a:r>
          </a:p>
          <a:p>
            <a:pPr marL="3175" indent="-3175">
              <a:spcBef>
                <a:spcPct val="20000"/>
              </a:spcBef>
              <a:buClr>
                <a:srgbClr val="FF0C00"/>
              </a:buClr>
              <a:buBlip>
                <a:blip r:embed="rId5"/>
              </a:buBlip>
              <a:defRPr/>
            </a:pPr>
            <a:r>
              <a:rPr lang="es-ES" sz="1600" kern="0" dirty="0">
                <a:latin typeface="+mj-lt"/>
                <a:cs typeface="Arial" pitchFamily="34" charset="0"/>
              </a:rPr>
              <a:t> Que exija manipularlo separado del cuerpo, o con inclinación de espalda. </a:t>
            </a:r>
          </a:p>
          <a:p>
            <a:pPr marL="3175" indent="-3175">
              <a:spcBef>
                <a:spcPct val="20000"/>
              </a:spcBef>
              <a:buClr>
                <a:srgbClr val="FF0C00"/>
              </a:buClr>
              <a:buBlip>
                <a:blip r:embed="rId5"/>
              </a:buBlip>
              <a:defRPr/>
            </a:pPr>
            <a:r>
              <a:rPr lang="es-ES" sz="1600" kern="0" dirty="0">
                <a:latin typeface="+mj-lt"/>
                <a:cs typeface="Arial" pitchFamily="34" charset="0"/>
              </a:rPr>
              <a:t> Que debido a su aspecto exterior o inconsistencia, pueda ocasionar lesiones al trabajador/a. </a:t>
            </a:r>
          </a:p>
          <a:p>
            <a:pPr marL="3175" indent="-3175">
              <a:spcBef>
                <a:spcPct val="20000"/>
              </a:spcBef>
              <a:buClr>
                <a:srgbClr val="FF0C00"/>
              </a:buClr>
              <a:buBlip>
                <a:blip r:embed="rId5"/>
              </a:buBlip>
              <a:defRPr/>
            </a:pPr>
            <a:r>
              <a:rPr lang="es-ES" sz="1600" kern="0" dirty="0">
                <a:latin typeface="+mj-lt"/>
                <a:cs typeface="Arial" pitchFamily="34" charset="0"/>
              </a:rPr>
              <a:t> Que la zona donde agarren las manos sea inadecuada (muy alta, muy baja, difícil agarre…) </a:t>
            </a:r>
          </a:p>
          <a:p>
            <a:pPr marL="3175" indent="-3175">
              <a:spcBef>
                <a:spcPct val="20000"/>
              </a:spcBef>
              <a:buClr>
                <a:srgbClr val="FF0C00"/>
              </a:buClr>
              <a:defRPr/>
            </a:pPr>
            <a:r>
              <a:rPr lang="es-ES" b="1" kern="0" dirty="0">
                <a:latin typeface="+mj-lt"/>
                <a:cs typeface="Arial" pitchFamily="34" charset="0"/>
              </a:rPr>
              <a:t> </a:t>
            </a:r>
          </a:p>
          <a:p>
            <a:pPr marL="3175" indent="-3175">
              <a:spcBef>
                <a:spcPct val="20000"/>
              </a:spcBef>
              <a:buClr>
                <a:srgbClr val="FF0C00"/>
              </a:buClr>
              <a:defRPr/>
            </a:pPr>
            <a:endParaRPr lang="es-ES" b="1" kern="0" dirty="0">
              <a:latin typeface="+mj-lt"/>
              <a:cs typeface="Arial" pitchFamily="34" charset="0"/>
            </a:endParaRPr>
          </a:p>
          <a:p>
            <a:pPr marL="533400" indent="-533400">
              <a:spcBef>
                <a:spcPct val="20000"/>
              </a:spcBef>
              <a:buClr>
                <a:srgbClr val="FF0C00"/>
              </a:buClr>
              <a:defRPr/>
            </a:pPr>
            <a:endParaRPr lang="es-ES" b="1" kern="0" dirty="0">
              <a:latin typeface="+mj-lt"/>
              <a:cs typeface="Arial" pitchFamily="34" charset="0"/>
            </a:endParaRPr>
          </a:p>
          <a:p>
            <a:pPr marL="533400" indent="-533400">
              <a:spcBef>
                <a:spcPct val="20000"/>
              </a:spcBef>
              <a:buClr>
                <a:srgbClr val="FF0C00"/>
              </a:buClr>
              <a:defRPr/>
            </a:pPr>
            <a:endParaRPr lang="es-ES" b="1" kern="0" dirty="0">
              <a:latin typeface="+mj-lt"/>
              <a:cs typeface="Arial" pitchFamily="34" charset="0"/>
            </a:endParaRPr>
          </a:p>
          <a:p>
            <a:pPr marL="533400" indent="-533400">
              <a:spcBef>
                <a:spcPct val="20000"/>
              </a:spcBef>
              <a:buClr>
                <a:srgbClr val="FF0C00"/>
              </a:buClr>
              <a:defRPr/>
            </a:pPr>
            <a:endParaRPr lang="es-ES" b="1" kern="0" dirty="0">
              <a:latin typeface="+mj-lt"/>
              <a:cs typeface="Arial" pitchFamily="34" charset="0"/>
            </a:endParaRPr>
          </a:p>
          <a:p>
            <a:pPr marL="533400" indent="-533400">
              <a:spcBef>
                <a:spcPct val="20000"/>
              </a:spcBef>
              <a:buClr>
                <a:srgbClr val="FF0C00"/>
              </a:buClr>
              <a:defRPr/>
            </a:pPr>
            <a:endParaRPr lang="es-ES" b="1" kern="0" dirty="0">
              <a:latin typeface="+mj-lt"/>
              <a:cs typeface="Arial" pitchFamily="34" charset="0"/>
            </a:endParaRPr>
          </a:p>
          <a:p>
            <a:pPr marL="533400" indent="-533400">
              <a:spcBef>
                <a:spcPct val="20000"/>
              </a:spcBef>
              <a:buClr>
                <a:srgbClr val="FF0C00"/>
              </a:buClr>
              <a:defRPr/>
            </a:pPr>
            <a:endParaRPr lang="es-ES" b="1" kern="0" dirty="0">
              <a:latin typeface="+mj-lt"/>
              <a:cs typeface="Arial" pitchFamily="34" charset="0"/>
            </a:endParaRPr>
          </a:p>
          <a:p>
            <a:pPr marL="533400" indent="-533400">
              <a:spcBef>
                <a:spcPct val="20000"/>
              </a:spcBef>
              <a:buClr>
                <a:srgbClr val="FF0C00"/>
              </a:buClr>
              <a:defRPr/>
            </a:pPr>
            <a:endParaRPr lang="es-ES" b="1" kern="0" dirty="0">
              <a:latin typeface="+mj-lt"/>
              <a:cs typeface="Arial" pitchFamily="34" charset="0"/>
            </a:endParaRPr>
          </a:p>
          <a:p>
            <a:pPr marL="533400" indent="-533400">
              <a:spcBef>
                <a:spcPct val="20000"/>
              </a:spcBef>
              <a:buClr>
                <a:srgbClr val="FF0C00"/>
              </a:buClr>
              <a:defRPr/>
            </a:pPr>
            <a:endParaRPr lang="es-ES" b="1" kern="0" dirty="0">
              <a:latin typeface="+mj-lt"/>
              <a:cs typeface="Arial" pitchFamily="34" charset="0"/>
            </a:endParaRPr>
          </a:p>
          <a:p>
            <a:pPr marL="533400" indent="-533400">
              <a:spcBef>
                <a:spcPct val="20000"/>
              </a:spcBef>
              <a:buClr>
                <a:srgbClr val="FF0C00"/>
              </a:buClr>
              <a:defRPr/>
            </a:pPr>
            <a:endParaRPr lang="es-ES" b="1" kern="0" dirty="0">
              <a:latin typeface="+mj-lt"/>
              <a:cs typeface="Arial" pitchFamily="34" charset="0"/>
            </a:endParaRPr>
          </a:p>
          <a:p>
            <a:pPr marL="533400" indent="-533400">
              <a:spcBef>
                <a:spcPct val="20000"/>
              </a:spcBef>
              <a:buClr>
                <a:srgbClr val="FF0C00"/>
              </a:buClr>
              <a:defRPr/>
            </a:pPr>
            <a:endParaRPr lang="es-ES" kern="0" dirty="0">
              <a:latin typeface="+mj-lt"/>
              <a:cs typeface="Arial" pitchFamily="34" charset="0"/>
            </a:endParaRPr>
          </a:p>
        </p:txBody>
      </p:sp>
      <p:grpSp>
        <p:nvGrpSpPr>
          <p:cNvPr id="2" name="9 Grupo"/>
          <p:cNvGrpSpPr>
            <a:grpSpLocks/>
          </p:cNvGrpSpPr>
          <p:nvPr/>
        </p:nvGrpSpPr>
        <p:grpSpPr bwMode="auto">
          <a:xfrm>
            <a:off x="142875" y="3357563"/>
            <a:ext cx="4924425" cy="2357437"/>
            <a:chOff x="142875" y="3357563"/>
            <a:chExt cx="4924425" cy="2357437"/>
          </a:xfrm>
        </p:grpSpPr>
        <p:pic>
          <p:nvPicPr>
            <p:cNvPr id="27656" name="Picture 4"/>
            <p:cNvPicPr>
              <a:picLocks noChangeAspect="1" noChangeArrowheads="1"/>
            </p:cNvPicPr>
            <p:nvPr/>
          </p:nvPicPr>
          <p:blipFill>
            <a:blip r:embed="rId6"/>
            <a:srcRect/>
            <a:stretch>
              <a:fillRect/>
            </a:stretch>
          </p:blipFill>
          <p:spPr bwMode="auto">
            <a:xfrm>
              <a:off x="142875" y="3357563"/>
              <a:ext cx="4924425" cy="2057400"/>
            </a:xfrm>
            <a:prstGeom prst="rect">
              <a:avLst/>
            </a:prstGeom>
            <a:noFill/>
            <a:ln w="9525">
              <a:solidFill>
                <a:schemeClr val="tx1"/>
              </a:solidFill>
              <a:miter lim="800000"/>
              <a:headEnd/>
              <a:tailEnd/>
            </a:ln>
          </p:spPr>
        </p:pic>
        <p:sp>
          <p:nvSpPr>
            <p:cNvPr id="9" name="8 Rectángulo"/>
            <p:cNvSpPr/>
            <p:nvPr/>
          </p:nvSpPr>
          <p:spPr>
            <a:xfrm>
              <a:off x="1857375" y="3929063"/>
              <a:ext cx="857250" cy="17859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
        <p:nvSpPr>
          <p:cNvPr id="25608" name="9 CuadroTexto"/>
          <p:cNvSpPr txBox="1">
            <a:spLocks noChangeArrowheads="1"/>
          </p:cNvSpPr>
          <p:nvPr/>
        </p:nvSpPr>
        <p:spPr bwMode="auto">
          <a:xfrm>
            <a:off x="357188" y="2928934"/>
            <a:ext cx="3571875" cy="338554"/>
          </a:xfrm>
          <a:prstGeom prst="rect">
            <a:avLst/>
          </a:prstGeom>
          <a:noFill/>
          <a:ln w="9525">
            <a:noFill/>
            <a:miter lim="800000"/>
            <a:headEnd/>
            <a:tailEnd/>
          </a:ln>
        </p:spPr>
        <p:txBody>
          <a:bodyPr>
            <a:spAutoFit/>
          </a:bodyPr>
          <a:lstStyle/>
          <a:p>
            <a:pPr>
              <a:buBlip>
                <a:blip r:embed="rId5"/>
              </a:buBlip>
            </a:pPr>
            <a:r>
              <a:rPr lang="es-ES" sz="1600" dirty="0"/>
              <a:t> Demasiado pesado</a:t>
            </a:r>
          </a:p>
        </p:txBody>
      </p:sp>
      <p:sp>
        <p:nvSpPr>
          <p:cNvPr id="10" name="Rectangle 11"/>
          <p:cNvSpPr>
            <a:spLocks noChangeArrowheads="1"/>
          </p:cNvSpPr>
          <p:nvPr/>
        </p:nvSpPr>
        <p:spPr bwMode="auto">
          <a:xfrm>
            <a:off x="1928794" y="1928802"/>
            <a:ext cx="1447832" cy="584775"/>
          </a:xfrm>
          <a:prstGeom prst="rect">
            <a:avLst/>
          </a:prstGeom>
          <a:noFill/>
          <a:ln w="9525">
            <a:noFill/>
            <a:miter lim="800000"/>
            <a:headEnd/>
            <a:tailEnd/>
          </a:ln>
        </p:spPr>
        <p:txBody>
          <a:bodyPr wrap="none" anchor="ctr">
            <a:spAutoFit/>
          </a:bodyPr>
          <a:lstStyle/>
          <a:p>
            <a:pPr algn="just" eaLnBrk="0" hangingPunct="0"/>
            <a:r>
              <a:rPr lang="es-ES" sz="1600" b="1" dirty="0" smtClean="0">
                <a:latin typeface="+mj-lt"/>
                <a:ea typeface="Times New Roman" pitchFamily="18" charset="0"/>
                <a:cs typeface="Tahoma" pitchFamily="34" charset="0"/>
              </a:rPr>
              <a:t>Vídeo:</a:t>
            </a:r>
          </a:p>
          <a:p>
            <a:pPr algn="just" eaLnBrk="0" hangingPunct="0"/>
            <a:r>
              <a:rPr lang="es-ES" sz="1600" b="1" dirty="0" smtClean="0">
                <a:latin typeface="+mj-lt"/>
                <a:ea typeface="Times New Roman" pitchFamily="18" charset="0"/>
                <a:cs typeface="Tahoma" pitchFamily="34" charset="0"/>
              </a:rPr>
              <a:t> </a:t>
            </a:r>
            <a:r>
              <a:rPr lang="es-ES" sz="1600" b="1" dirty="0">
                <a:latin typeface="+mj-lt"/>
                <a:ea typeface="Times New Roman" pitchFamily="18" charset="0"/>
                <a:cs typeface="Tahoma" pitchFamily="34" charset="0"/>
              </a:rPr>
              <a:t>“Sin agarre”</a:t>
            </a:r>
            <a:endParaRPr lang="es-ES" sz="2400" dirty="0">
              <a:latin typeface="+mj-lt"/>
              <a:ea typeface="Times New Roman" pitchFamily="18" charset="0"/>
              <a:cs typeface="Tahoma" pitchFamily="34" charset="0"/>
            </a:endParaRPr>
          </a:p>
        </p:txBody>
      </p:sp>
      <p:sp>
        <p:nvSpPr>
          <p:cNvPr id="14" name="13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5" name="14 Marcador de número de diapositiva"/>
          <p:cNvSpPr>
            <a:spLocks noGrp="1"/>
          </p:cNvSpPr>
          <p:nvPr>
            <p:ph type="sldNum" sz="quarter" idx="11"/>
          </p:nvPr>
        </p:nvSpPr>
        <p:spPr/>
        <p:txBody>
          <a:bodyPr/>
          <a:lstStyle/>
          <a:p>
            <a:pPr>
              <a:defRPr/>
            </a:pPr>
            <a:fld id="{DA810FB6-5D2B-414F-B5B7-3D7316425316}" type="slidenum">
              <a:rPr lang="es-ES" smtClean="0"/>
              <a:pPr>
                <a:defRPr/>
              </a:pPr>
              <a:t>32</a:t>
            </a:fld>
            <a:endParaRPr lang="es-ES"/>
          </a:p>
        </p:txBody>
      </p:sp>
      <p:pic>
        <p:nvPicPr>
          <p:cNvPr id="16" name="15 Imagen" descr="logo_video.jpeg.png">
            <a:hlinkClick r:id="rId3"/>
          </p:cNvPr>
          <p:cNvPicPr>
            <a:picLocks noChangeAspect="1"/>
          </p:cNvPicPr>
          <p:nvPr/>
        </p:nvPicPr>
        <p:blipFill>
          <a:blip r:embed="rId7" cstate="print"/>
          <a:stretch>
            <a:fillRect/>
          </a:stretch>
        </p:blipFill>
        <p:spPr>
          <a:xfrm>
            <a:off x="785786" y="1714489"/>
            <a:ext cx="571503" cy="57150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box(in)">
                                      <p:cBhvr>
                                        <p:cTn id="7" dur="500"/>
                                        <p:tgtEl>
                                          <p:spTgt spid="256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60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4429124" y="4929198"/>
            <a:ext cx="3857652" cy="1500198"/>
          </a:xfrm>
          <a:prstGeom prst="rect">
            <a:avLst/>
          </a:prstGeom>
          <a:solidFill>
            <a:srgbClr val="F48162"/>
          </a:solidFill>
          <a:ln>
            <a:solidFill>
              <a:srgbClr val="EF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818" name="Rectangle 2"/>
          <p:cNvSpPr>
            <a:spLocks noGrp="1" noChangeArrowheads="1"/>
          </p:cNvSpPr>
          <p:nvPr>
            <p:ph type="title"/>
          </p:nvPr>
        </p:nvSpPr>
        <p:spPr>
          <a:xfrm>
            <a:off x="2928938" y="285750"/>
            <a:ext cx="5538787" cy="669925"/>
          </a:xfrm>
        </p:spPr>
        <p:txBody>
          <a:bodyPr>
            <a:normAutofit fontScale="90000"/>
          </a:bodyPr>
          <a:lstStyle/>
          <a:p>
            <a:pPr algn="r" eaLnBrk="1" hangingPunct="1"/>
            <a:r>
              <a:rPr lang="es-ES" b="1" dirty="0" smtClean="0">
                <a:solidFill>
                  <a:srgbClr val="811F91"/>
                </a:solidFill>
              </a:rPr>
              <a:t>Levantar</a:t>
            </a:r>
          </a:p>
        </p:txBody>
      </p:sp>
      <p:sp>
        <p:nvSpPr>
          <p:cNvPr id="43014" name="Rectangle 3"/>
          <p:cNvSpPr>
            <a:spLocks noGrp="1" noChangeArrowheads="1"/>
          </p:cNvSpPr>
          <p:nvPr>
            <p:ph type="body" sz="half" idx="1"/>
          </p:nvPr>
        </p:nvSpPr>
        <p:spPr>
          <a:xfrm>
            <a:off x="611188" y="1357313"/>
            <a:ext cx="3603625" cy="4500562"/>
          </a:xfrm>
        </p:spPr>
        <p:txBody>
          <a:bodyPr>
            <a:normAutofit lnSpcReduction="10000"/>
          </a:bodyPr>
          <a:lstStyle/>
          <a:p>
            <a:pPr marL="180975" indent="-171450" eaLnBrk="1" hangingPunct="1">
              <a:defRPr/>
            </a:pPr>
            <a:r>
              <a:rPr lang="es-ES" sz="1800" dirty="0" smtClean="0">
                <a:latin typeface="+mn-lt"/>
              </a:rPr>
              <a:t>Peso de la carga (kg).</a:t>
            </a:r>
          </a:p>
          <a:p>
            <a:pPr marL="180975" indent="-171450" eaLnBrk="1" hangingPunct="1">
              <a:defRPr/>
            </a:pPr>
            <a:r>
              <a:rPr lang="es-ES" sz="1800" dirty="0" smtClean="0">
                <a:latin typeface="+mn-lt"/>
              </a:rPr>
              <a:t>Levantar sin ayuda de otra persona.</a:t>
            </a:r>
          </a:p>
          <a:p>
            <a:pPr marL="180975" indent="-171450" eaLnBrk="1" hangingPunct="1">
              <a:defRPr/>
            </a:pPr>
            <a:r>
              <a:rPr lang="es-ES" sz="1800" dirty="0" smtClean="0">
                <a:latin typeface="+mn-lt"/>
              </a:rPr>
              <a:t>Levantar la carga por debajo de las rodillas.</a:t>
            </a:r>
          </a:p>
          <a:p>
            <a:pPr marL="180975" indent="-171450" eaLnBrk="1" hangingPunct="1">
              <a:defRPr/>
            </a:pPr>
            <a:r>
              <a:rPr lang="es-ES" sz="1800" dirty="0" smtClean="0">
                <a:latin typeface="+mn-lt"/>
              </a:rPr>
              <a:t>Levantar la carga por encima de los hombros.	</a:t>
            </a:r>
          </a:p>
          <a:p>
            <a:pPr marL="180975" indent="-171450" eaLnBrk="1" hangingPunct="1">
              <a:defRPr/>
            </a:pPr>
            <a:r>
              <a:rPr lang="es-ES" sz="1800" dirty="0" smtClean="0">
                <a:latin typeface="+mn-lt"/>
              </a:rPr>
              <a:t>Mantener los brazos extendidos sin poder apoyar la carga en el cuerpo.</a:t>
            </a:r>
          </a:p>
          <a:p>
            <a:pPr marL="180975" indent="-171450" eaLnBrk="1" hangingPunct="1">
              <a:defRPr/>
            </a:pPr>
            <a:r>
              <a:rPr lang="es-ES" sz="1800" dirty="0" smtClean="0">
                <a:latin typeface="+mn-lt"/>
              </a:rPr>
              <a:t>Agarre de la carga (ej. sin asa).</a:t>
            </a:r>
          </a:p>
          <a:p>
            <a:pPr marL="180975" indent="-171450" eaLnBrk="1" hangingPunct="1">
              <a:defRPr/>
            </a:pPr>
            <a:r>
              <a:rPr lang="es-ES" sz="1800" dirty="0" smtClean="0">
                <a:latin typeface="+mn-lt"/>
              </a:rPr>
              <a:t>Frecuencia: nº de veces que se levanta la carga.</a:t>
            </a:r>
          </a:p>
          <a:p>
            <a:pPr eaLnBrk="1" hangingPunct="1">
              <a:buFontTx/>
              <a:buNone/>
              <a:defRPr/>
            </a:pPr>
            <a:endParaRPr lang="es-ES" sz="1800" dirty="0" smtClean="0">
              <a:latin typeface="+mn-lt"/>
            </a:endParaRPr>
          </a:p>
        </p:txBody>
      </p:sp>
      <p:sp>
        <p:nvSpPr>
          <p:cNvPr id="6" name="5 Marcador de número de diapositiva"/>
          <p:cNvSpPr>
            <a:spLocks noGrp="1"/>
          </p:cNvSpPr>
          <p:nvPr>
            <p:ph type="sldNum" sz="quarter" idx="11"/>
          </p:nvPr>
        </p:nvSpPr>
        <p:spPr/>
        <p:txBody>
          <a:bodyPr/>
          <a:lstStyle/>
          <a:p>
            <a:pPr>
              <a:defRPr/>
            </a:pPr>
            <a:fld id="{457CC8FB-7D7E-474A-891F-A30BB0FFDD38}" type="slidenum">
              <a:rPr lang="es-ES"/>
              <a:pPr>
                <a:defRPr/>
              </a:pPr>
              <a:t>33</a:t>
            </a:fld>
            <a:endParaRPr lang="es-ES"/>
          </a:p>
        </p:txBody>
      </p:sp>
      <p:pic>
        <p:nvPicPr>
          <p:cNvPr id="34822" name="7 Imagen" descr="Desm.amianto 12.JPG"/>
          <p:cNvPicPr>
            <a:picLocks noChangeAspect="1"/>
          </p:cNvPicPr>
          <p:nvPr/>
        </p:nvPicPr>
        <p:blipFill>
          <a:blip r:embed="rId3"/>
          <a:srcRect/>
          <a:stretch>
            <a:fillRect/>
          </a:stretch>
        </p:blipFill>
        <p:spPr bwMode="auto">
          <a:xfrm>
            <a:off x="4500563" y="1143000"/>
            <a:ext cx="4000500" cy="3643313"/>
          </a:xfrm>
          <a:prstGeom prst="rect">
            <a:avLst/>
          </a:prstGeom>
          <a:noFill/>
          <a:ln w="9525">
            <a:noFill/>
            <a:miter lim="800000"/>
            <a:headEnd/>
            <a:tailEnd/>
          </a:ln>
        </p:spPr>
      </p:pic>
      <p:sp>
        <p:nvSpPr>
          <p:cNvPr id="34823"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pic>
        <p:nvPicPr>
          <p:cNvPr id="34824" name="Imagen 3" descr="http://media.osha.europa.eu/napo8/thumbnails/N8-02-divide_and_rule.jpg">
            <a:hlinkClick r:id="rId4"/>
          </p:cNvPr>
          <p:cNvPicPr>
            <a:picLocks noChangeAspect="1" noChangeArrowheads="1"/>
          </p:cNvPicPr>
          <p:nvPr/>
        </p:nvPicPr>
        <p:blipFill>
          <a:blip r:embed="rId5"/>
          <a:srcRect/>
          <a:stretch>
            <a:fillRect/>
          </a:stretch>
        </p:blipFill>
        <p:spPr bwMode="auto">
          <a:xfrm>
            <a:off x="4500562" y="5143499"/>
            <a:ext cx="1285883" cy="1157295"/>
          </a:xfrm>
          <a:prstGeom prst="rect">
            <a:avLst/>
          </a:prstGeom>
          <a:noFill/>
          <a:ln w="9525">
            <a:noFill/>
            <a:miter lim="800000"/>
            <a:headEnd/>
            <a:tailEnd/>
          </a:ln>
        </p:spPr>
      </p:pic>
      <p:sp>
        <p:nvSpPr>
          <p:cNvPr id="34825" name="Rectangle 11"/>
          <p:cNvSpPr>
            <a:spLocks noChangeArrowheads="1"/>
          </p:cNvSpPr>
          <p:nvPr/>
        </p:nvSpPr>
        <p:spPr bwMode="auto">
          <a:xfrm>
            <a:off x="5786446" y="5621553"/>
            <a:ext cx="2571775" cy="307777"/>
          </a:xfrm>
          <a:prstGeom prst="rect">
            <a:avLst/>
          </a:prstGeom>
          <a:noFill/>
          <a:ln w="9525">
            <a:noFill/>
            <a:miter lim="800000"/>
            <a:headEnd/>
            <a:tailEnd/>
          </a:ln>
        </p:spPr>
        <p:txBody>
          <a:bodyPr wrap="square" anchor="ctr">
            <a:spAutoFit/>
          </a:bodyPr>
          <a:lstStyle/>
          <a:p>
            <a:pPr algn="just" eaLnBrk="0" hangingPunct="0"/>
            <a:r>
              <a:rPr lang="es-ES" sz="1400" b="1" dirty="0" smtClean="0">
                <a:latin typeface="+mj-lt"/>
                <a:ea typeface="Times New Roman" pitchFamily="18" charset="0"/>
                <a:cs typeface="Tahoma" pitchFamily="34" charset="0"/>
              </a:rPr>
              <a:t>Vídeo: “Divide </a:t>
            </a:r>
            <a:r>
              <a:rPr lang="es-ES" sz="1400" b="1" dirty="0">
                <a:latin typeface="+mj-lt"/>
                <a:ea typeface="Times New Roman" pitchFamily="18" charset="0"/>
                <a:cs typeface="Tahoma" pitchFamily="34" charset="0"/>
              </a:rPr>
              <a:t>y vencerás”</a:t>
            </a:r>
            <a:endParaRPr lang="es-ES" sz="2000" dirty="0">
              <a:latin typeface="+mj-lt"/>
              <a:ea typeface="Times New Roman" pitchFamily="18" charset="0"/>
              <a:cs typeface="Tahoma" pitchFamily="34" charset="0"/>
            </a:endParaRPr>
          </a:p>
        </p:txBody>
      </p:sp>
      <p:sp>
        <p:nvSpPr>
          <p:cNvPr id="10" name="9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pic>
        <p:nvPicPr>
          <p:cNvPr id="12" name="11 Imagen" descr="logo_video.jpeg.png">
            <a:hlinkClick r:id="rId4"/>
          </p:cNvPr>
          <p:cNvPicPr>
            <a:picLocks noChangeAspect="1"/>
          </p:cNvPicPr>
          <p:nvPr/>
        </p:nvPicPr>
        <p:blipFill>
          <a:blip r:embed="rId6" cstate="print"/>
          <a:stretch>
            <a:fillRect/>
          </a:stretch>
        </p:blipFill>
        <p:spPr>
          <a:xfrm>
            <a:off x="4857752" y="5429264"/>
            <a:ext cx="571503" cy="571503"/>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4429124" y="4929198"/>
            <a:ext cx="4214842" cy="1428760"/>
          </a:xfrm>
          <a:prstGeom prst="rect">
            <a:avLst/>
          </a:prstGeom>
          <a:solidFill>
            <a:srgbClr val="F48162"/>
          </a:solidFill>
          <a:ln>
            <a:solidFill>
              <a:srgbClr val="EF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842" name="Rectangle 2"/>
          <p:cNvSpPr>
            <a:spLocks noGrp="1" noChangeArrowheads="1"/>
          </p:cNvSpPr>
          <p:nvPr>
            <p:ph type="title"/>
          </p:nvPr>
        </p:nvSpPr>
        <p:spPr>
          <a:xfrm>
            <a:off x="2928938" y="285750"/>
            <a:ext cx="5538787" cy="669925"/>
          </a:xfrm>
        </p:spPr>
        <p:txBody>
          <a:bodyPr>
            <a:normAutofit fontScale="90000"/>
          </a:bodyPr>
          <a:lstStyle/>
          <a:p>
            <a:pPr algn="r" eaLnBrk="1" hangingPunct="1"/>
            <a:r>
              <a:rPr lang="es-ES" b="1" dirty="0" smtClean="0">
                <a:solidFill>
                  <a:srgbClr val="811F91"/>
                </a:solidFill>
              </a:rPr>
              <a:t>Transportar</a:t>
            </a:r>
          </a:p>
        </p:txBody>
      </p:sp>
      <p:sp>
        <p:nvSpPr>
          <p:cNvPr id="44038" name="Rectangle 3"/>
          <p:cNvSpPr>
            <a:spLocks noGrp="1" noChangeArrowheads="1"/>
          </p:cNvSpPr>
          <p:nvPr>
            <p:ph type="body" sz="half" idx="1"/>
          </p:nvPr>
        </p:nvSpPr>
        <p:spPr>
          <a:xfrm>
            <a:off x="611188" y="1357313"/>
            <a:ext cx="3317875" cy="4000500"/>
          </a:xfrm>
        </p:spPr>
        <p:txBody>
          <a:bodyPr>
            <a:normAutofit fontScale="92500" lnSpcReduction="10000"/>
          </a:bodyPr>
          <a:lstStyle/>
          <a:p>
            <a:pPr marL="180975" indent="-180975" eaLnBrk="1" hangingPunct="1">
              <a:defRPr/>
            </a:pPr>
            <a:r>
              <a:rPr lang="es-ES" sz="1800" dirty="0" smtClean="0">
                <a:latin typeface="+mn-lt"/>
              </a:rPr>
              <a:t>Peso de la carga (Kg)</a:t>
            </a:r>
          </a:p>
          <a:p>
            <a:pPr marL="180975" indent="-180975" eaLnBrk="1" hangingPunct="1">
              <a:defRPr/>
            </a:pPr>
            <a:r>
              <a:rPr lang="es-ES" sz="1800" dirty="0" smtClean="0">
                <a:latin typeface="+mn-lt"/>
              </a:rPr>
              <a:t>Transportar la carga sin ayuda de otra persona</a:t>
            </a:r>
          </a:p>
          <a:p>
            <a:pPr marL="180975" indent="-180975" eaLnBrk="1" hangingPunct="1">
              <a:defRPr/>
            </a:pPr>
            <a:r>
              <a:rPr lang="es-ES" sz="1800" dirty="0" smtClean="0">
                <a:latin typeface="+mn-lt"/>
              </a:rPr>
              <a:t>Transportar la carga con los brazos extendidos sin apoyar la carga en el cuerpo y sin doblar los codos (altura del agarre)</a:t>
            </a:r>
          </a:p>
          <a:p>
            <a:pPr marL="180975" indent="-180975" eaLnBrk="1" hangingPunct="1">
              <a:defRPr/>
            </a:pPr>
            <a:r>
              <a:rPr lang="es-ES" sz="1800" dirty="0" smtClean="0">
                <a:latin typeface="+mn-lt"/>
              </a:rPr>
              <a:t>Agarre de la carga (ej. sin asa)</a:t>
            </a:r>
          </a:p>
          <a:p>
            <a:pPr marL="180975" indent="-180975" eaLnBrk="1" hangingPunct="1">
              <a:defRPr/>
            </a:pPr>
            <a:r>
              <a:rPr lang="es-ES" sz="1800" dirty="0" smtClean="0">
                <a:latin typeface="+mn-lt"/>
              </a:rPr>
              <a:t>Distancia recorrida transportando la carga                                     </a:t>
            </a:r>
          </a:p>
          <a:p>
            <a:pPr marL="180975" indent="-180975" eaLnBrk="1" hangingPunct="1">
              <a:defRPr/>
            </a:pPr>
            <a:r>
              <a:rPr lang="es-ES" sz="1800" dirty="0" smtClean="0">
                <a:latin typeface="+mn-lt"/>
              </a:rPr>
              <a:t>Frecuencia: nº de veces que tiene que transportar la carga</a:t>
            </a:r>
          </a:p>
          <a:p>
            <a:pPr eaLnBrk="1" hangingPunct="1">
              <a:buFontTx/>
              <a:buNone/>
              <a:defRPr/>
            </a:pPr>
            <a:endParaRPr lang="es-ES" sz="1600" dirty="0" smtClean="0">
              <a:latin typeface="+mn-lt"/>
            </a:endParaRPr>
          </a:p>
        </p:txBody>
      </p:sp>
      <p:sp>
        <p:nvSpPr>
          <p:cNvPr id="6" name="5 Marcador de número de diapositiva"/>
          <p:cNvSpPr>
            <a:spLocks noGrp="1"/>
          </p:cNvSpPr>
          <p:nvPr>
            <p:ph type="sldNum" sz="quarter" idx="11"/>
          </p:nvPr>
        </p:nvSpPr>
        <p:spPr/>
        <p:txBody>
          <a:bodyPr/>
          <a:lstStyle/>
          <a:p>
            <a:pPr>
              <a:defRPr/>
            </a:pPr>
            <a:fld id="{ABE19D3E-357B-4719-A188-AB99F07F4560}" type="slidenum">
              <a:rPr lang="es-ES"/>
              <a:pPr>
                <a:defRPr/>
              </a:pPr>
              <a:t>34</a:t>
            </a:fld>
            <a:endParaRPr lang="es-ES"/>
          </a:p>
        </p:txBody>
      </p:sp>
      <p:pic>
        <p:nvPicPr>
          <p:cNvPr id="35846" name="7 Imagen" descr="Desm.amianto 13.JPG"/>
          <p:cNvPicPr>
            <a:picLocks noChangeAspect="1"/>
          </p:cNvPicPr>
          <p:nvPr/>
        </p:nvPicPr>
        <p:blipFill>
          <a:blip r:embed="rId3"/>
          <a:srcRect/>
          <a:stretch>
            <a:fillRect/>
          </a:stretch>
        </p:blipFill>
        <p:spPr bwMode="auto">
          <a:xfrm>
            <a:off x="4429125" y="1214438"/>
            <a:ext cx="4071938" cy="3500437"/>
          </a:xfrm>
          <a:prstGeom prst="rect">
            <a:avLst/>
          </a:prstGeom>
          <a:noFill/>
          <a:ln w="9525">
            <a:noFill/>
            <a:miter lim="800000"/>
            <a:headEnd/>
            <a:tailEnd/>
          </a:ln>
        </p:spPr>
      </p:pic>
      <p:sp>
        <p:nvSpPr>
          <p:cNvPr id="35847"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
        <p:nvSpPr>
          <p:cNvPr id="35850"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pic>
        <p:nvPicPr>
          <p:cNvPr id="35851" name="Imagen 11" descr="http://media.osha.europa.eu/napo8/thumbnails/N8-10-holdmetight.jpg">
            <a:hlinkClick r:id="rId4"/>
          </p:cNvPr>
          <p:cNvPicPr>
            <a:picLocks noChangeAspect="1" noChangeArrowheads="1"/>
          </p:cNvPicPr>
          <p:nvPr/>
        </p:nvPicPr>
        <p:blipFill>
          <a:blip r:embed="rId5"/>
          <a:srcRect/>
          <a:stretch>
            <a:fillRect/>
          </a:stretch>
        </p:blipFill>
        <p:spPr bwMode="auto">
          <a:xfrm>
            <a:off x="4786314" y="5072074"/>
            <a:ext cx="1500198" cy="1200158"/>
          </a:xfrm>
          <a:prstGeom prst="rect">
            <a:avLst/>
          </a:prstGeom>
          <a:noFill/>
          <a:ln w="9525">
            <a:noFill/>
            <a:miter lim="800000"/>
            <a:headEnd/>
            <a:tailEnd/>
          </a:ln>
        </p:spPr>
      </p:pic>
      <p:sp>
        <p:nvSpPr>
          <p:cNvPr id="35852" name="Rectangle 14"/>
          <p:cNvSpPr>
            <a:spLocks noChangeArrowheads="1"/>
          </p:cNvSpPr>
          <p:nvPr/>
        </p:nvSpPr>
        <p:spPr bwMode="auto">
          <a:xfrm>
            <a:off x="6286512" y="5429264"/>
            <a:ext cx="2351926" cy="338554"/>
          </a:xfrm>
          <a:prstGeom prst="rect">
            <a:avLst/>
          </a:prstGeom>
          <a:noFill/>
          <a:ln w="9525">
            <a:noFill/>
            <a:miter lim="800000"/>
            <a:headEnd/>
            <a:tailEnd/>
          </a:ln>
        </p:spPr>
        <p:txBody>
          <a:bodyPr wrap="none" anchor="ctr">
            <a:spAutoFit/>
          </a:bodyPr>
          <a:lstStyle/>
          <a:p>
            <a:pPr algn="just" eaLnBrk="0" hangingPunct="0"/>
            <a:r>
              <a:rPr lang="en-US" sz="1600" b="1" dirty="0">
                <a:latin typeface="+mj-lt"/>
                <a:ea typeface="Times New Roman" pitchFamily="18" charset="0"/>
                <a:cs typeface="Tahoma" pitchFamily="34" charset="0"/>
              </a:rPr>
              <a:t> </a:t>
            </a:r>
            <a:r>
              <a:rPr lang="en-US" sz="1600" b="1" dirty="0" err="1" smtClean="0">
                <a:latin typeface="+mj-lt"/>
                <a:ea typeface="Times New Roman" pitchFamily="18" charset="0"/>
                <a:cs typeface="Tahoma" pitchFamily="34" charset="0"/>
              </a:rPr>
              <a:t>Vídeo</a:t>
            </a:r>
            <a:r>
              <a:rPr lang="en-US" sz="1600" b="1" dirty="0" smtClean="0">
                <a:latin typeface="+mj-lt"/>
                <a:ea typeface="Times New Roman" pitchFamily="18" charset="0"/>
                <a:cs typeface="Tahoma" pitchFamily="34" charset="0"/>
              </a:rPr>
              <a:t>:“</a:t>
            </a:r>
            <a:r>
              <a:rPr lang="en-US" sz="1600" b="1" dirty="0" err="1" smtClean="0">
                <a:latin typeface="+mj-lt"/>
                <a:ea typeface="Times New Roman" pitchFamily="18" charset="0"/>
                <a:cs typeface="Tahoma" pitchFamily="34" charset="0"/>
              </a:rPr>
              <a:t>Pégame</a:t>
            </a:r>
            <a:r>
              <a:rPr lang="en-US" sz="1600" b="1" dirty="0" smtClean="0">
                <a:latin typeface="+mj-lt"/>
                <a:ea typeface="Times New Roman" pitchFamily="18" charset="0"/>
                <a:cs typeface="Tahoma" pitchFamily="34" charset="0"/>
              </a:rPr>
              <a:t> </a:t>
            </a:r>
            <a:r>
              <a:rPr lang="en-US" sz="1600" b="1" dirty="0">
                <a:latin typeface="+mj-lt"/>
                <a:ea typeface="Times New Roman" pitchFamily="18" charset="0"/>
                <a:cs typeface="Tahoma" pitchFamily="34" charset="0"/>
              </a:rPr>
              <a:t>a </a:t>
            </a:r>
            <a:r>
              <a:rPr lang="en-US" sz="1600" b="1" dirty="0" err="1" smtClean="0">
                <a:latin typeface="+mj-lt"/>
                <a:ea typeface="Times New Roman" pitchFamily="18" charset="0"/>
                <a:cs typeface="Tahoma" pitchFamily="34" charset="0"/>
              </a:rPr>
              <a:t>ti</a:t>
            </a:r>
            <a:r>
              <a:rPr lang="en-US" sz="1600" b="1" dirty="0">
                <a:latin typeface="+mj-lt"/>
                <a:ea typeface="Times New Roman" pitchFamily="18" charset="0"/>
                <a:cs typeface="Tahoma" pitchFamily="34" charset="0"/>
              </a:rPr>
              <a:t>” </a:t>
            </a:r>
            <a:endParaRPr lang="en-US" sz="2400" dirty="0">
              <a:latin typeface="+mj-lt"/>
              <a:ea typeface="Times New Roman" pitchFamily="18" charset="0"/>
              <a:cs typeface="Tahoma" pitchFamily="34" charset="0"/>
            </a:endParaRPr>
          </a:p>
        </p:txBody>
      </p:sp>
      <p:sp>
        <p:nvSpPr>
          <p:cNvPr id="11" name="10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pic>
        <p:nvPicPr>
          <p:cNvPr id="13" name="12 Imagen" descr="logo_video.jpeg.png">
            <a:hlinkClick r:id="rId4"/>
          </p:cNvPr>
          <p:cNvPicPr>
            <a:picLocks noChangeAspect="1"/>
          </p:cNvPicPr>
          <p:nvPr/>
        </p:nvPicPr>
        <p:blipFill>
          <a:blip r:embed="rId6" cstate="print"/>
          <a:stretch>
            <a:fillRect/>
          </a:stretch>
        </p:blipFill>
        <p:spPr>
          <a:xfrm>
            <a:off x="5286381" y="5429264"/>
            <a:ext cx="571503" cy="571503"/>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928938" y="285750"/>
            <a:ext cx="5538787" cy="669925"/>
          </a:xfrm>
        </p:spPr>
        <p:txBody>
          <a:bodyPr>
            <a:normAutofit fontScale="90000"/>
          </a:bodyPr>
          <a:lstStyle/>
          <a:p>
            <a:pPr algn="r" eaLnBrk="1" hangingPunct="1"/>
            <a:r>
              <a:rPr lang="es-ES" b="1" dirty="0" smtClean="0">
                <a:solidFill>
                  <a:srgbClr val="811F91"/>
                </a:solidFill>
              </a:rPr>
              <a:t>Empujar y arrastrar</a:t>
            </a:r>
          </a:p>
        </p:txBody>
      </p:sp>
      <p:sp>
        <p:nvSpPr>
          <p:cNvPr id="45062" name="Rectangle 3"/>
          <p:cNvSpPr>
            <a:spLocks noGrp="1" noChangeArrowheads="1"/>
          </p:cNvSpPr>
          <p:nvPr>
            <p:ph type="body" sz="half" idx="1"/>
          </p:nvPr>
        </p:nvSpPr>
        <p:spPr>
          <a:xfrm>
            <a:off x="611188" y="1357313"/>
            <a:ext cx="4389437" cy="4000500"/>
          </a:xfrm>
        </p:spPr>
        <p:txBody>
          <a:bodyPr>
            <a:noAutofit/>
          </a:bodyPr>
          <a:lstStyle/>
          <a:p>
            <a:pPr marL="180975" indent="-180975" eaLnBrk="1" hangingPunct="1">
              <a:defRPr/>
            </a:pPr>
            <a:r>
              <a:rPr lang="es-ES" sz="1800" dirty="0" smtClean="0">
                <a:latin typeface="+mn-lt"/>
              </a:rPr>
              <a:t>Fuerza inicial al poner la carga en movimiento.</a:t>
            </a:r>
          </a:p>
          <a:p>
            <a:pPr marL="180975" indent="-180975" eaLnBrk="1" hangingPunct="1">
              <a:defRPr/>
            </a:pPr>
            <a:r>
              <a:rPr lang="es-ES" sz="1800" dirty="0" smtClean="0">
                <a:latin typeface="+mn-lt"/>
              </a:rPr>
              <a:t>Fuerza sostenida para mantener la carga en movimiento a lo largo del recorrido (desplazamiento).</a:t>
            </a:r>
          </a:p>
          <a:p>
            <a:pPr marL="180975" indent="-180975" eaLnBrk="1" hangingPunct="1">
              <a:defRPr/>
            </a:pPr>
            <a:r>
              <a:rPr lang="es-ES" sz="1800" dirty="0" smtClean="0">
                <a:latin typeface="+mn-lt"/>
              </a:rPr>
              <a:t>Altura del agarre. La zona donde el trabajador pone las manos al empujar o arrastrar puede no ser adecuada (muy alta, muy baja, difícil de agarrar…).</a:t>
            </a:r>
          </a:p>
          <a:p>
            <a:pPr marL="180975" indent="-180975" eaLnBrk="1" hangingPunct="1">
              <a:defRPr/>
            </a:pPr>
            <a:r>
              <a:rPr lang="es-ES" sz="1800" dirty="0" smtClean="0">
                <a:latin typeface="+mn-lt"/>
              </a:rPr>
              <a:t>Distancia recorrida empujando o arrastrando la carga.</a:t>
            </a:r>
          </a:p>
          <a:p>
            <a:pPr marL="180975" indent="-180975" eaLnBrk="1" hangingPunct="1">
              <a:defRPr/>
            </a:pPr>
            <a:r>
              <a:rPr lang="es-ES" sz="1800" dirty="0" smtClean="0">
                <a:latin typeface="+mn-lt"/>
              </a:rPr>
              <a:t>Frecuencia: nº de veces en las que se realizan empujes y /o arrastres (tracción).</a:t>
            </a:r>
          </a:p>
          <a:p>
            <a:pPr eaLnBrk="1" hangingPunct="1">
              <a:buFontTx/>
              <a:buNone/>
              <a:defRPr/>
            </a:pPr>
            <a:endParaRPr lang="es-ES" sz="1800" dirty="0" smtClean="0">
              <a:latin typeface="+mn-lt"/>
            </a:endParaRPr>
          </a:p>
        </p:txBody>
      </p:sp>
      <p:sp>
        <p:nvSpPr>
          <p:cNvPr id="6" name="5 Marcador de número de diapositiva"/>
          <p:cNvSpPr>
            <a:spLocks noGrp="1"/>
          </p:cNvSpPr>
          <p:nvPr>
            <p:ph type="sldNum" sz="quarter" idx="11"/>
          </p:nvPr>
        </p:nvSpPr>
        <p:spPr/>
        <p:txBody>
          <a:bodyPr/>
          <a:lstStyle/>
          <a:p>
            <a:pPr>
              <a:defRPr/>
            </a:pPr>
            <a:fld id="{782D95B7-018C-448F-A9E1-1FC44F42895E}" type="slidenum">
              <a:rPr lang="es-ES"/>
              <a:pPr>
                <a:defRPr/>
              </a:pPr>
              <a:t>35</a:t>
            </a:fld>
            <a:endParaRPr lang="es-ES"/>
          </a:p>
        </p:txBody>
      </p:sp>
      <p:pic>
        <p:nvPicPr>
          <p:cNvPr id="36870" name="Picture 8"/>
          <p:cNvPicPr>
            <a:picLocks noChangeAspect="1" noChangeArrowheads="1"/>
          </p:cNvPicPr>
          <p:nvPr/>
        </p:nvPicPr>
        <p:blipFill>
          <a:blip r:embed="rId3"/>
          <a:srcRect/>
          <a:stretch>
            <a:fillRect/>
          </a:stretch>
        </p:blipFill>
        <p:spPr bwMode="auto">
          <a:xfrm>
            <a:off x="5214938" y="1357313"/>
            <a:ext cx="3286125" cy="3857625"/>
          </a:xfrm>
          <a:prstGeom prst="rect">
            <a:avLst/>
          </a:prstGeom>
          <a:noFill/>
          <a:ln w="9525">
            <a:noFill/>
            <a:miter lim="800000"/>
            <a:headEnd/>
            <a:tailEnd/>
          </a:ln>
        </p:spPr>
      </p:pic>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1961" y="285750"/>
            <a:ext cx="8324881" cy="669925"/>
          </a:xfrm>
        </p:spPr>
        <p:txBody>
          <a:bodyPr>
            <a:normAutofit fontScale="90000"/>
          </a:bodyPr>
          <a:lstStyle/>
          <a:p>
            <a:pPr algn="r" eaLnBrk="1" hangingPunct="1"/>
            <a:r>
              <a:rPr lang="es-ES" b="1" dirty="0" smtClean="0">
                <a:solidFill>
                  <a:srgbClr val="811F91"/>
                </a:solidFill>
              </a:rPr>
              <a:t>Presión por contacto e impactos</a:t>
            </a:r>
          </a:p>
        </p:txBody>
      </p:sp>
      <p:sp>
        <p:nvSpPr>
          <p:cNvPr id="46086" name="Rectangle 3"/>
          <p:cNvSpPr>
            <a:spLocks noGrp="1" noChangeArrowheads="1"/>
          </p:cNvSpPr>
          <p:nvPr>
            <p:ph type="body" sz="half" idx="1"/>
          </p:nvPr>
        </p:nvSpPr>
        <p:spPr>
          <a:xfrm>
            <a:off x="642910" y="1214422"/>
            <a:ext cx="3746500" cy="4357688"/>
          </a:xfrm>
        </p:spPr>
        <p:txBody>
          <a:bodyPr>
            <a:noAutofit/>
          </a:bodyPr>
          <a:lstStyle/>
          <a:p>
            <a:pPr eaLnBrk="1" hangingPunct="1">
              <a:buFontTx/>
              <a:buNone/>
              <a:defRPr/>
            </a:pPr>
            <a:r>
              <a:rPr lang="es-ES" sz="1800" b="1" dirty="0" smtClean="0">
                <a:latin typeface="+mn-lt"/>
              </a:rPr>
              <a:t>	</a:t>
            </a:r>
            <a:endParaRPr lang="es-ES" sz="1800" b="1" dirty="0" smtClean="0">
              <a:latin typeface="+mn-lt"/>
            </a:endParaRPr>
          </a:p>
          <a:p>
            <a:pPr marL="85725" indent="-85725" eaLnBrk="1" hangingPunct="1">
              <a:buFontTx/>
              <a:buNone/>
              <a:defRPr/>
            </a:pPr>
            <a:r>
              <a:rPr lang="es-ES" sz="1800" b="1" dirty="0" smtClean="0">
                <a:latin typeface="+mn-lt"/>
              </a:rPr>
              <a:t>	</a:t>
            </a:r>
            <a:r>
              <a:rPr lang="es-ES" sz="2000" b="1" dirty="0" smtClean="0">
                <a:latin typeface="+mn-lt"/>
              </a:rPr>
              <a:t>Presiones por contacto</a:t>
            </a:r>
            <a:r>
              <a:rPr lang="es-ES" sz="2000" dirty="0" smtClean="0">
                <a:latin typeface="+mn-lt"/>
              </a:rPr>
              <a:t>: es el contacto de una parte del cuerpo con una superficie dura o un borde y que puede producir pinzamiento o compresión de tejidos. </a:t>
            </a:r>
          </a:p>
          <a:p>
            <a:pPr marL="85725" indent="-85725" eaLnBrk="1" hangingPunct="1">
              <a:buFontTx/>
              <a:buNone/>
              <a:defRPr/>
            </a:pPr>
            <a:r>
              <a:rPr lang="es-ES" sz="2000" dirty="0" smtClean="0">
                <a:latin typeface="+mn-lt"/>
              </a:rPr>
              <a:t>	</a:t>
            </a:r>
          </a:p>
          <a:p>
            <a:pPr marL="85725" indent="-85725" eaLnBrk="1" hangingPunct="1">
              <a:buFontTx/>
              <a:buNone/>
              <a:defRPr/>
            </a:pPr>
            <a:r>
              <a:rPr lang="es-ES" sz="2000" dirty="0" smtClean="0">
                <a:latin typeface="+mn-lt"/>
              </a:rPr>
              <a:t>	También ocurre cuando se utilizan partes del cuerpo a modo de herramienta, por ejemplo, como martillo (</a:t>
            </a:r>
            <a:r>
              <a:rPr lang="es-ES" sz="2000" b="1" dirty="0" smtClean="0">
                <a:latin typeface="+mn-lt"/>
              </a:rPr>
              <a:t>impactos repetidos</a:t>
            </a:r>
            <a:r>
              <a:rPr lang="es-ES" sz="2000" dirty="0" smtClean="0">
                <a:latin typeface="+mn-lt"/>
              </a:rPr>
              <a:t>).</a:t>
            </a:r>
          </a:p>
          <a:p>
            <a:pPr eaLnBrk="1" hangingPunct="1">
              <a:buFontTx/>
              <a:buNone/>
              <a:defRPr/>
            </a:pPr>
            <a:endParaRPr lang="es-ES" sz="1800" dirty="0" smtClean="0">
              <a:latin typeface="+mn-lt"/>
            </a:endParaRPr>
          </a:p>
          <a:p>
            <a:pPr eaLnBrk="1" hangingPunct="1">
              <a:buFontTx/>
              <a:buNone/>
              <a:defRPr/>
            </a:pPr>
            <a:endParaRPr lang="es-ES" sz="1800" dirty="0" smtClean="0">
              <a:latin typeface="+mn-lt"/>
            </a:endParaRPr>
          </a:p>
          <a:p>
            <a:pPr eaLnBrk="1" hangingPunct="1">
              <a:buFontTx/>
              <a:buNone/>
              <a:defRPr/>
            </a:pPr>
            <a:r>
              <a:rPr lang="es-ES" sz="1800" b="1" dirty="0" smtClean="0">
                <a:latin typeface="+mn-lt"/>
              </a:rPr>
              <a:t>	</a:t>
            </a:r>
            <a:endParaRPr lang="es-ES" sz="1800" dirty="0" smtClean="0">
              <a:latin typeface="+mn-lt"/>
            </a:endParaRPr>
          </a:p>
          <a:p>
            <a:pPr eaLnBrk="1" hangingPunct="1">
              <a:buFontTx/>
              <a:buChar char="-"/>
              <a:defRPr/>
            </a:pPr>
            <a:endParaRPr lang="es-ES" sz="1800" dirty="0" smtClean="0">
              <a:latin typeface="+mn-lt"/>
            </a:endParaRPr>
          </a:p>
        </p:txBody>
      </p:sp>
      <p:sp>
        <p:nvSpPr>
          <p:cNvPr id="6" name="5 Marcador de número de diapositiva"/>
          <p:cNvSpPr>
            <a:spLocks noGrp="1"/>
          </p:cNvSpPr>
          <p:nvPr>
            <p:ph type="sldNum" sz="quarter" idx="11"/>
          </p:nvPr>
        </p:nvSpPr>
        <p:spPr/>
        <p:txBody>
          <a:bodyPr/>
          <a:lstStyle/>
          <a:p>
            <a:pPr>
              <a:defRPr/>
            </a:pPr>
            <a:fld id="{96CA33CB-E0C4-424B-97FE-8BFF7C7B4F9D}" type="slidenum">
              <a:rPr lang="es-ES"/>
              <a:pPr>
                <a:defRPr/>
              </a:pPr>
              <a:t>36</a:t>
            </a:fld>
            <a:endParaRPr lang="es-ES"/>
          </a:p>
        </p:txBody>
      </p:sp>
      <p:pic>
        <p:nvPicPr>
          <p:cNvPr id="37894" name="Picture 7" descr="TIRE_HUB CAP"/>
          <p:cNvPicPr>
            <a:picLocks noChangeAspect="1" noChangeArrowheads="1"/>
          </p:cNvPicPr>
          <p:nvPr/>
        </p:nvPicPr>
        <p:blipFill>
          <a:blip r:embed="rId3"/>
          <a:srcRect/>
          <a:stretch>
            <a:fillRect/>
          </a:stretch>
        </p:blipFill>
        <p:spPr bwMode="auto">
          <a:xfrm>
            <a:off x="5072063" y="1500188"/>
            <a:ext cx="2786062" cy="2571750"/>
          </a:xfrm>
          <a:prstGeom prst="rect">
            <a:avLst/>
          </a:prstGeom>
          <a:noFill/>
          <a:ln w="9525">
            <a:noFill/>
            <a:miter lim="800000"/>
            <a:headEnd/>
            <a:tailEnd/>
          </a:ln>
        </p:spPr>
      </p:pic>
      <p:pic>
        <p:nvPicPr>
          <p:cNvPr id="37895" name="Picture 8" descr="CARPET LAYER-B&amp;W"/>
          <p:cNvPicPr>
            <a:picLocks noChangeAspect="1" noChangeArrowheads="1"/>
          </p:cNvPicPr>
          <p:nvPr/>
        </p:nvPicPr>
        <p:blipFill>
          <a:blip r:embed="rId4"/>
          <a:srcRect/>
          <a:stretch>
            <a:fillRect/>
          </a:stretch>
        </p:blipFill>
        <p:spPr bwMode="auto">
          <a:xfrm>
            <a:off x="6362700" y="3714750"/>
            <a:ext cx="1981200" cy="1714500"/>
          </a:xfrm>
          <a:prstGeom prst="rect">
            <a:avLst/>
          </a:prstGeom>
          <a:noFill/>
          <a:ln w="9525">
            <a:noFill/>
            <a:miter lim="800000"/>
            <a:headEnd/>
            <a:tailEnd/>
          </a:ln>
        </p:spPr>
      </p:pic>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5000628" y="4929198"/>
            <a:ext cx="3643338" cy="1285884"/>
          </a:xfrm>
          <a:prstGeom prst="rect">
            <a:avLst/>
          </a:prstGeom>
          <a:solidFill>
            <a:srgbClr val="F48162"/>
          </a:solidFill>
          <a:ln>
            <a:solidFill>
              <a:srgbClr val="EF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914" name="Rectangle 2"/>
          <p:cNvSpPr>
            <a:spLocks noGrp="1" noChangeArrowheads="1"/>
          </p:cNvSpPr>
          <p:nvPr>
            <p:ph type="title"/>
          </p:nvPr>
        </p:nvSpPr>
        <p:spPr>
          <a:xfrm>
            <a:off x="2143108" y="285750"/>
            <a:ext cx="6324617" cy="669925"/>
          </a:xfrm>
        </p:spPr>
        <p:txBody>
          <a:bodyPr>
            <a:normAutofit fontScale="90000"/>
          </a:bodyPr>
          <a:lstStyle/>
          <a:p>
            <a:pPr algn="r" eaLnBrk="1" hangingPunct="1"/>
            <a:r>
              <a:rPr lang="es-ES" b="1" dirty="0" smtClean="0">
                <a:solidFill>
                  <a:srgbClr val="811F91"/>
                </a:solidFill>
              </a:rPr>
              <a:t>Vibraciones mecánicas</a:t>
            </a:r>
          </a:p>
        </p:txBody>
      </p:sp>
      <p:sp>
        <p:nvSpPr>
          <p:cNvPr id="47110" name="Rectangle 3"/>
          <p:cNvSpPr>
            <a:spLocks noGrp="1" noChangeArrowheads="1"/>
          </p:cNvSpPr>
          <p:nvPr>
            <p:ph type="body" sz="half" idx="1"/>
          </p:nvPr>
        </p:nvSpPr>
        <p:spPr>
          <a:xfrm>
            <a:off x="642938" y="1285875"/>
            <a:ext cx="4214814" cy="4357688"/>
          </a:xfrm>
        </p:spPr>
        <p:txBody>
          <a:bodyPr>
            <a:noAutofit/>
          </a:bodyPr>
          <a:lstStyle/>
          <a:p>
            <a:pPr marL="0" indent="3175" algn="just" eaLnBrk="1" hangingPunct="1">
              <a:buFontTx/>
              <a:buNone/>
              <a:defRPr/>
            </a:pPr>
            <a:r>
              <a:rPr lang="es-ES" sz="1800" b="1" dirty="0" smtClean="0">
                <a:latin typeface="+mn-lt"/>
              </a:rPr>
              <a:t>VIBRACIONES CUERPO ENTERO</a:t>
            </a:r>
          </a:p>
          <a:p>
            <a:pPr marL="0" indent="3175" algn="just" eaLnBrk="1" hangingPunct="1">
              <a:buFontTx/>
              <a:buNone/>
              <a:defRPr/>
            </a:pPr>
            <a:r>
              <a:rPr lang="es-ES" sz="1800" dirty="0" smtClean="0">
                <a:latin typeface="+mn-lt"/>
              </a:rPr>
              <a:t>Procedentes de los propios vehículos (también plataformas…). </a:t>
            </a:r>
          </a:p>
          <a:p>
            <a:pPr marL="0" indent="3175" algn="just" eaLnBrk="1" hangingPunct="1">
              <a:buFontTx/>
              <a:buNone/>
              <a:defRPr/>
            </a:pPr>
            <a:r>
              <a:rPr lang="es-ES" sz="1800" dirty="0" smtClean="0">
                <a:latin typeface="+mn-lt"/>
              </a:rPr>
              <a:t>Se transmite a todo el cuerpo, o a través de los pies. </a:t>
            </a:r>
          </a:p>
          <a:p>
            <a:pPr marL="0" indent="3175" algn="just" eaLnBrk="1" hangingPunct="1">
              <a:buFontTx/>
              <a:buNone/>
              <a:defRPr/>
            </a:pPr>
            <a:r>
              <a:rPr lang="es-ES" sz="1800" dirty="0" smtClean="0">
                <a:latin typeface="+mn-lt"/>
              </a:rPr>
              <a:t>Provoca lesiones en la espalda (lumbalgias y lesiones de la columna vertebral).</a:t>
            </a:r>
          </a:p>
          <a:p>
            <a:pPr marL="0" indent="3175" algn="just" eaLnBrk="1" hangingPunct="1">
              <a:buFontTx/>
              <a:buNone/>
              <a:defRPr/>
            </a:pPr>
            <a:endParaRPr lang="es-ES" sz="1800" b="1" dirty="0" smtClean="0">
              <a:solidFill>
                <a:srgbClr val="003082"/>
              </a:solidFill>
              <a:latin typeface="+mn-lt"/>
            </a:endParaRPr>
          </a:p>
          <a:p>
            <a:pPr marL="0" indent="3175" algn="just" eaLnBrk="1" hangingPunct="1">
              <a:buFontTx/>
              <a:buNone/>
              <a:defRPr/>
            </a:pPr>
            <a:r>
              <a:rPr lang="es-ES" sz="1800" b="1" dirty="0" smtClean="0">
                <a:latin typeface="+mn-lt"/>
              </a:rPr>
              <a:t>VIBRACIONES MANO-BRAZO</a:t>
            </a:r>
          </a:p>
          <a:p>
            <a:pPr marL="0" indent="3175" algn="just" eaLnBrk="1" hangingPunct="1">
              <a:buFontTx/>
              <a:buNone/>
              <a:defRPr/>
            </a:pPr>
            <a:r>
              <a:rPr lang="es-ES" sz="1800" dirty="0" smtClean="0">
                <a:latin typeface="+mn-lt"/>
              </a:rPr>
              <a:t>Procedentes de equipos de trabajo y herramientas.</a:t>
            </a:r>
          </a:p>
          <a:p>
            <a:pPr marL="0" indent="3175" algn="just" eaLnBrk="1" hangingPunct="1">
              <a:buFontTx/>
              <a:buNone/>
              <a:defRPr/>
            </a:pPr>
            <a:r>
              <a:rPr lang="es-ES" sz="1800" dirty="0" smtClean="0">
                <a:latin typeface="+mn-lt"/>
              </a:rPr>
              <a:t>Se trasmite, a través de la mano.</a:t>
            </a:r>
          </a:p>
          <a:p>
            <a:pPr marL="0" indent="3175" algn="just" eaLnBrk="1" hangingPunct="1">
              <a:buFontTx/>
              <a:buNone/>
              <a:defRPr/>
            </a:pPr>
            <a:r>
              <a:rPr lang="es-ES" sz="1800" dirty="0" smtClean="0">
                <a:latin typeface="+mn-lt"/>
              </a:rPr>
              <a:t>Provocan problemas vasculares (reduce el flujo sanguíneo), de huesos, de articulaciones, nervios, y musculares. </a:t>
            </a:r>
          </a:p>
          <a:p>
            <a:pPr marL="0" indent="3175" algn="just" eaLnBrk="1" hangingPunct="1">
              <a:buFontTx/>
              <a:buNone/>
              <a:defRPr/>
            </a:pPr>
            <a:endParaRPr lang="es-ES" sz="1800" dirty="0" smtClean="0">
              <a:latin typeface="+mn-lt"/>
            </a:endParaRPr>
          </a:p>
          <a:p>
            <a:pPr marL="0" indent="3175" eaLnBrk="1" hangingPunct="1">
              <a:buFontTx/>
              <a:buNone/>
              <a:defRPr/>
            </a:pPr>
            <a:r>
              <a:rPr lang="es-ES" sz="1800" dirty="0" smtClean="0">
                <a:latin typeface="+mn-lt"/>
              </a:rPr>
              <a:t> </a:t>
            </a:r>
          </a:p>
          <a:p>
            <a:pPr eaLnBrk="1" hangingPunct="1">
              <a:buFontTx/>
              <a:buChar char="-"/>
              <a:defRPr/>
            </a:pPr>
            <a:endParaRPr lang="es-ES" sz="1800" dirty="0" smtClean="0">
              <a:latin typeface="+mn-lt"/>
            </a:endParaRPr>
          </a:p>
          <a:p>
            <a:pPr eaLnBrk="1" hangingPunct="1">
              <a:buFontTx/>
              <a:buChar char="-"/>
              <a:defRPr/>
            </a:pPr>
            <a:endParaRPr lang="es-ES" sz="1800" dirty="0" smtClean="0">
              <a:latin typeface="+mn-lt"/>
            </a:endParaRPr>
          </a:p>
        </p:txBody>
      </p:sp>
      <p:sp>
        <p:nvSpPr>
          <p:cNvPr id="6" name="5 Marcador de número de diapositiva"/>
          <p:cNvSpPr>
            <a:spLocks noGrp="1"/>
          </p:cNvSpPr>
          <p:nvPr>
            <p:ph type="sldNum" sz="quarter" idx="11"/>
          </p:nvPr>
        </p:nvSpPr>
        <p:spPr/>
        <p:txBody>
          <a:bodyPr/>
          <a:lstStyle/>
          <a:p>
            <a:pPr>
              <a:defRPr/>
            </a:pPr>
            <a:fld id="{179E8D1B-4E9D-4480-B2FA-50639280B89D}" type="slidenum">
              <a:rPr lang="es-ES"/>
              <a:pPr>
                <a:defRPr/>
              </a:pPr>
              <a:t>37</a:t>
            </a:fld>
            <a:endParaRPr lang="es-ES"/>
          </a:p>
        </p:txBody>
      </p:sp>
      <p:pic>
        <p:nvPicPr>
          <p:cNvPr id="38918" name="Picture 8"/>
          <p:cNvPicPr>
            <a:picLocks noChangeAspect="1" noChangeArrowheads="1"/>
          </p:cNvPicPr>
          <p:nvPr/>
        </p:nvPicPr>
        <p:blipFill>
          <a:blip r:embed="rId3"/>
          <a:srcRect/>
          <a:stretch>
            <a:fillRect/>
          </a:stretch>
        </p:blipFill>
        <p:spPr bwMode="auto">
          <a:xfrm>
            <a:off x="4929190" y="1142984"/>
            <a:ext cx="2000250" cy="1928812"/>
          </a:xfrm>
          <a:prstGeom prst="rect">
            <a:avLst/>
          </a:prstGeom>
          <a:noFill/>
          <a:ln w="9525">
            <a:noFill/>
            <a:miter lim="800000"/>
            <a:headEnd/>
            <a:tailEnd/>
          </a:ln>
        </p:spPr>
      </p:pic>
      <p:pic>
        <p:nvPicPr>
          <p:cNvPr id="38919" name="Picture 9"/>
          <p:cNvPicPr>
            <a:picLocks noChangeAspect="1" noChangeArrowheads="1"/>
          </p:cNvPicPr>
          <p:nvPr/>
        </p:nvPicPr>
        <p:blipFill>
          <a:blip r:embed="rId4"/>
          <a:srcRect/>
          <a:stretch>
            <a:fillRect/>
          </a:stretch>
        </p:blipFill>
        <p:spPr bwMode="auto">
          <a:xfrm>
            <a:off x="6500813" y="2857500"/>
            <a:ext cx="2225675" cy="1824038"/>
          </a:xfrm>
          <a:prstGeom prst="rect">
            <a:avLst/>
          </a:prstGeom>
          <a:noFill/>
          <a:ln w="9525">
            <a:noFill/>
            <a:miter lim="800000"/>
            <a:headEnd/>
            <a:tailEnd/>
          </a:ln>
        </p:spPr>
      </p:pic>
      <p:sp>
        <p:nvSpPr>
          <p:cNvPr id="38920" name="Rectangle 1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pic>
        <p:nvPicPr>
          <p:cNvPr id="38921" name="Imagen 8" descr="http://media.osha.europa.eu/napo8/thumbnails/N8-07-bad_vibrations.jpg">
            <a:hlinkClick r:id="rId5"/>
          </p:cNvPr>
          <p:cNvPicPr>
            <a:picLocks noChangeAspect="1" noChangeArrowheads="1"/>
          </p:cNvPicPr>
          <p:nvPr/>
        </p:nvPicPr>
        <p:blipFill>
          <a:blip r:embed="rId6"/>
          <a:srcRect/>
          <a:stretch>
            <a:fillRect/>
          </a:stretch>
        </p:blipFill>
        <p:spPr bwMode="auto">
          <a:xfrm>
            <a:off x="5143504" y="4996172"/>
            <a:ext cx="1428760" cy="1160867"/>
          </a:xfrm>
          <a:prstGeom prst="rect">
            <a:avLst/>
          </a:prstGeom>
          <a:noFill/>
          <a:ln w="9525">
            <a:noFill/>
            <a:miter lim="800000"/>
            <a:headEnd/>
            <a:tailEnd/>
          </a:ln>
        </p:spPr>
      </p:pic>
      <p:sp>
        <p:nvSpPr>
          <p:cNvPr id="38922" name="Rectangle 12"/>
          <p:cNvSpPr>
            <a:spLocks noChangeArrowheads="1"/>
          </p:cNvSpPr>
          <p:nvPr/>
        </p:nvSpPr>
        <p:spPr bwMode="auto">
          <a:xfrm>
            <a:off x="6786578" y="5286388"/>
            <a:ext cx="2071702" cy="523220"/>
          </a:xfrm>
          <a:prstGeom prst="rect">
            <a:avLst/>
          </a:prstGeom>
          <a:noFill/>
          <a:ln w="9525">
            <a:noFill/>
            <a:miter lim="800000"/>
            <a:headEnd/>
            <a:tailEnd/>
          </a:ln>
        </p:spPr>
        <p:txBody>
          <a:bodyPr wrap="square" anchor="ctr">
            <a:spAutoFit/>
          </a:bodyPr>
          <a:lstStyle/>
          <a:p>
            <a:pPr algn="just" eaLnBrk="0" hangingPunct="0"/>
            <a:r>
              <a:rPr lang="es-ES" sz="1400" b="1" dirty="0">
                <a:latin typeface="+mj-lt"/>
                <a:ea typeface="Times New Roman" pitchFamily="18" charset="0"/>
                <a:cs typeface="Tahoma" pitchFamily="34" charset="0"/>
              </a:rPr>
              <a:t> </a:t>
            </a:r>
            <a:r>
              <a:rPr lang="es-ES" sz="1400" b="1" dirty="0" smtClean="0">
                <a:latin typeface="+mj-lt"/>
                <a:ea typeface="Times New Roman" pitchFamily="18" charset="0"/>
                <a:cs typeface="Tahoma" pitchFamily="34" charset="0"/>
              </a:rPr>
              <a:t>Vídeo:“Malas </a:t>
            </a:r>
            <a:r>
              <a:rPr lang="es-ES" sz="1400" b="1" dirty="0">
                <a:latin typeface="+mj-lt"/>
                <a:ea typeface="Times New Roman" pitchFamily="18" charset="0"/>
                <a:cs typeface="Tahoma" pitchFamily="34" charset="0"/>
              </a:rPr>
              <a:t>vibraciones”</a:t>
            </a:r>
            <a:endParaRPr lang="es-ES" sz="2000" dirty="0">
              <a:latin typeface="+mj-lt"/>
              <a:ea typeface="Times New Roman" pitchFamily="18" charset="0"/>
              <a:cs typeface="Tahoma" pitchFamily="34" charset="0"/>
            </a:endParaRPr>
          </a:p>
        </p:txBody>
      </p:sp>
      <p:sp>
        <p:nvSpPr>
          <p:cNvPr id="11" name="10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pic>
        <p:nvPicPr>
          <p:cNvPr id="13" name="12 Imagen" descr="logo_video.jpeg.png">
            <a:hlinkClick r:id="rId5"/>
          </p:cNvPr>
          <p:cNvPicPr>
            <a:picLocks noChangeAspect="1"/>
          </p:cNvPicPr>
          <p:nvPr/>
        </p:nvPicPr>
        <p:blipFill>
          <a:blip r:embed="rId7" cstate="print"/>
          <a:stretch>
            <a:fillRect/>
          </a:stretch>
        </p:blipFill>
        <p:spPr>
          <a:xfrm>
            <a:off x="5572133" y="5286388"/>
            <a:ext cx="571503" cy="571503"/>
          </a:xfrm>
          <a:prstGeom prst="rect">
            <a:avLst/>
          </a:prstGeo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57158" y="285750"/>
            <a:ext cx="8110567" cy="669925"/>
          </a:xfrm>
        </p:spPr>
        <p:txBody>
          <a:bodyPr>
            <a:normAutofit fontScale="90000"/>
          </a:bodyPr>
          <a:lstStyle/>
          <a:p>
            <a:pPr algn="r" eaLnBrk="1" hangingPunct="1"/>
            <a:r>
              <a:rPr lang="es-ES" b="1" dirty="0" smtClean="0">
                <a:solidFill>
                  <a:srgbClr val="811F91"/>
                </a:solidFill>
              </a:rPr>
              <a:t>Otros factores de riesgo</a:t>
            </a:r>
          </a:p>
        </p:txBody>
      </p:sp>
      <p:sp>
        <p:nvSpPr>
          <p:cNvPr id="49158" name="Rectangle 3"/>
          <p:cNvSpPr>
            <a:spLocks noGrp="1" noChangeArrowheads="1"/>
          </p:cNvSpPr>
          <p:nvPr>
            <p:ph type="body" sz="half" idx="1"/>
          </p:nvPr>
        </p:nvSpPr>
        <p:spPr>
          <a:xfrm>
            <a:off x="357188" y="1500202"/>
            <a:ext cx="5000630" cy="4000500"/>
          </a:xfrm>
        </p:spPr>
        <p:txBody>
          <a:bodyPr>
            <a:noAutofit/>
          </a:bodyPr>
          <a:lstStyle/>
          <a:p>
            <a:pPr marL="0" indent="0" algn="just" eaLnBrk="1" hangingPunct="1">
              <a:buFontTx/>
              <a:buNone/>
              <a:defRPr/>
            </a:pPr>
            <a:r>
              <a:rPr lang="es-ES" sz="1600" b="1" dirty="0" smtClean="0">
                <a:latin typeface="+mn-lt"/>
              </a:rPr>
              <a:t>CONDICIONES AMBIENTALES:</a:t>
            </a:r>
          </a:p>
          <a:p>
            <a:pPr marL="0" indent="0" algn="just" eaLnBrk="1" hangingPunct="1">
              <a:buFontTx/>
              <a:buNone/>
              <a:defRPr/>
            </a:pPr>
            <a:r>
              <a:rPr lang="es-ES" sz="1600" dirty="0" smtClean="0">
                <a:latin typeface="+mn-lt"/>
              </a:rPr>
              <a:t> frio, calor, humedad, ruido, iluminación</a:t>
            </a:r>
            <a:r>
              <a:rPr lang="es-ES" sz="1600" dirty="0" smtClean="0"/>
              <a:t>…</a:t>
            </a:r>
            <a:endParaRPr lang="es-ES" sz="1600" b="1" dirty="0" smtClean="0">
              <a:latin typeface="+mn-lt"/>
            </a:endParaRPr>
          </a:p>
          <a:p>
            <a:pPr algn="just" eaLnBrk="1" hangingPunct="1">
              <a:buFontTx/>
              <a:buNone/>
              <a:defRPr/>
            </a:pPr>
            <a:r>
              <a:rPr lang="es-ES" sz="1600" b="1" dirty="0" smtClean="0">
                <a:latin typeface="+mn-lt"/>
              </a:rPr>
              <a:t>	Ej</a:t>
            </a:r>
            <a:r>
              <a:rPr lang="es-ES" sz="1600" dirty="0" smtClean="0">
                <a:latin typeface="+mn-lt"/>
              </a:rPr>
              <a:t>. Las manos frías se traduce en pérdida de capacidad, destreza, sensibilidad y fuerza.</a:t>
            </a:r>
          </a:p>
          <a:p>
            <a:pPr algn="just" eaLnBrk="1" hangingPunct="1">
              <a:buFontTx/>
              <a:buNone/>
              <a:defRPr/>
            </a:pPr>
            <a:r>
              <a:rPr lang="es-ES" sz="1600" b="1" dirty="0" smtClean="0">
                <a:latin typeface="+mn-lt"/>
              </a:rPr>
              <a:t>	Ej. </a:t>
            </a:r>
            <a:r>
              <a:rPr lang="es-ES" sz="1600" dirty="0" smtClean="0">
                <a:latin typeface="+mn-lt"/>
              </a:rPr>
              <a:t>La baja/alta iluminación puede llevar al trabajador a adoptar posturas forzadas que le permitan ver mejor. </a:t>
            </a:r>
          </a:p>
          <a:p>
            <a:pPr eaLnBrk="1" hangingPunct="1">
              <a:buFontTx/>
              <a:buNone/>
              <a:defRPr/>
            </a:pPr>
            <a:endParaRPr lang="es-ES" sz="1600" dirty="0" smtClean="0">
              <a:latin typeface="+mn-lt"/>
            </a:endParaRPr>
          </a:p>
          <a:p>
            <a:pPr marL="0" indent="0" eaLnBrk="1" hangingPunct="1">
              <a:buFontTx/>
              <a:buNone/>
              <a:defRPr/>
            </a:pPr>
            <a:r>
              <a:rPr lang="es-ES" sz="1600" b="1" dirty="0" smtClean="0">
                <a:latin typeface="+mn-lt"/>
              </a:rPr>
              <a:t>OTRAS CONDICIONES DE TRABAJO: </a:t>
            </a:r>
            <a:r>
              <a:rPr lang="es-ES" sz="1600" dirty="0" smtClean="0">
                <a:latin typeface="+mn-lt"/>
              </a:rPr>
              <a:t>objetos en movimiento, máquinas peligrosas, contactos eléctricos, energía radiante, superficie resbaladiza, falta de espacio, </a:t>
            </a:r>
            <a:r>
              <a:rPr lang="es-ES" sz="1600" dirty="0" err="1" smtClean="0">
                <a:latin typeface="+mn-lt"/>
              </a:rPr>
              <a:t>EPI’s</a:t>
            </a:r>
            <a:r>
              <a:rPr lang="es-ES" sz="1600" dirty="0" smtClean="0">
                <a:latin typeface="+mn-lt"/>
              </a:rPr>
              <a:t> incómodos, …</a:t>
            </a:r>
          </a:p>
          <a:p>
            <a:pPr marL="542925" indent="0" eaLnBrk="1" hangingPunct="1">
              <a:buFontTx/>
              <a:buNone/>
              <a:defRPr/>
            </a:pPr>
            <a:r>
              <a:rPr lang="es-ES" sz="1600" b="1" dirty="0" smtClean="0">
                <a:latin typeface="+mn-lt"/>
              </a:rPr>
              <a:t>Ej.</a:t>
            </a:r>
            <a:r>
              <a:rPr lang="es-ES" sz="1600" dirty="0" smtClean="0">
                <a:latin typeface="+mn-lt"/>
              </a:rPr>
              <a:t> utilizar guantes inadecuados reducen la destreza, la sensibilidad y exigen hacer mas fuerza.</a:t>
            </a:r>
          </a:p>
          <a:p>
            <a:pPr eaLnBrk="1" hangingPunct="1">
              <a:buFontTx/>
              <a:buNone/>
              <a:defRPr/>
            </a:pPr>
            <a:endParaRPr lang="es-ES" sz="1600" b="1" dirty="0" smtClean="0">
              <a:latin typeface="+mn-lt"/>
            </a:endParaRPr>
          </a:p>
        </p:txBody>
      </p:sp>
      <p:sp>
        <p:nvSpPr>
          <p:cNvPr id="6" name="5 Marcador de número de diapositiva"/>
          <p:cNvSpPr>
            <a:spLocks noGrp="1"/>
          </p:cNvSpPr>
          <p:nvPr>
            <p:ph type="sldNum" sz="quarter" idx="11"/>
          </p:nvPr>
        </p:nvSpPr>
        <p:spPr/>
        <p:txBody>
          <a:bodyPr/>
          <a:lstStyle/>
          <a:p>
            <a:pPr>
              <a:defRPr/>
            </a:pPr>
            <a:fld id="{1C12CBE6-798F-45A5-B6B0-66B0642821D2}" type="slidenum">
              <a:rPr lang="es-ES"/>
              <a:pPr>
                <a:defRPr/>
              </a:pPr>
              <a:t>38</a:t>
            </a:fld>
            <a:endParaRPr lang="es-ES"/>
          </a:p>
        </p:txBody>
      </p:sp>
      <p:pic>
        <p:nvPicPr>
          <p:cNvPr id="40966" name="8 Imagen" descr="Desm.amianto 5.JPG"/>
          <p:cNvPicPr>
            <a:picLocks noChangeAspect="1"/>
          </p:cNvPicPr>
          <p:nvPr/>
        </p:nvPicPr>
        <p:blipFill>
          <a:blip r:embed="rId3" cstate="print"/>
          <a:srcRect/>
          <a:stretch>
            <a:fillRect/>
          </a:stretch>
        </p:blipFill>
        <p:spPr bwMode="auto">
          <a:xfrm>
            <a:off x="5643570" y="1500174"/>
            <a:ext cx="3000370" cy="3000370"/>
          </a:xfrm>
          <a:prstGeom prst="rect">
            <a:avLst/>
          </a:prstGeom>
          <a:noFill/>
          <a:ln w="9525">
            <a:noFill/>
            <a:miter lim="800000"/>
            <a:headEnd/>
            <a:tailEnd/>
          </a:ln>
        </p:spPr>
      </p:pic>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42910" y="285750"/>
            <a:ext cx="7824815" cy="669925"/>
          </a:xfrm>
        </p:spPr>
        <p:txBody>
          <a:bodyPr>
            <a:normAutofit fontScale="90000"/>
          </a:bodyPr>
          <a:lstStyle/>
          <a:p>
            <a:pPr algn="r" eaLnBrk="1" hangingPunct="1"/>
            <a:r>
              <a:rPr lang="es-ES" b="1" dirty="0" smtClean="0">
                <a:solidFill>
                  <a:srgbClr val="811F91"/>
                </a:solidFill>
              </a:rPr>
              <a:t>La organización del trabajo</a:t>
            </a:r>
          </a:p>
        </p:txBody>
      </p:sp>
      <p:sp>
        <p:nvSpPr>
          <p:cNvPr id="51206" name="Rectangle 3"/>
          <p:cNvSpPr>
            <a:spLocks noGrp="1" noChangeArrowheads="1"/>
          </p:cNvSpPr>
          <p:nvPr>
            <p:ph type="body" sz="half" idx="1"/>
          </p:nvPr>
        </p:nvSpPr>
        <p:spPr>
          <a:xfrm>
            <a:off x="571500" y="1500188"/>
            <a:ext cx="4460875" cy="3500437"/>
          </a:xfrm>
        </p:spPr>
        <p:txBody>
          <a:bodyPr>
            <a:normAutofit lnSpcReduction="10000"/>
          </a:bodyPr>
          <a:lstStyle/>
          <a:p>
            <a:pPr marL="0" indent="3175" eaLnBrk="1" hangingPunct="1">
              <a:defRPr/>
            </a:pPr>
            <a:r>
              <a:rPr lang="es-ES" sz="1800" dirty="0" smtClean="0">
                <a:latin typeface="+mn-lt"/>
              </a:rPr>
              <a:t> cantidad de tareas a desarrollar, </a:t>
            </a:r>
          </a:p>
          <a:p>
            <a:pPr marL="0" indent="3175" eaLnBrk="1" hangingPunct="1">
              <a:defRPr/>
            </a:pPr>
            <a:r>
              <a:rPr lang="es-ES" sz="1800" dirty="0" smtClean="0">
                <a:latin typeface="+mn-lt"/>
              </a:rPr>
              <a:t> ritmo de trabajo y control sobre el mismo, </a:t>
            </a:r>
          </a:p>
          <a:p>
            <a:pPr marL="0" indent="3175" eaLnBrk="1" hangingPunct="1">
              <a:defRPr/>
            </a:pPr>
            <a:r>
              <a:rPr lang="es-ES" sz="1800" dirty="0" smtClean="0">
                <a:latin typeface="+mn-lt"/>
              </a:rPr>
              <a:t> pausas y descansos, </a:t>
            </a:r>
          </a:p>
          <a:p>
            <a:pPr marL="0" indent="3175" eaLnBrk="1" hangingPunct="1">
              <a:defRPr/>
            </a:pPr>
            <a:r>
              <a:rPr lang="es-ES" sz="1800" dirty="0" smtClean="0">
                <a:latin typeface="+mn-lt"/>
              </a:rPr>
              <a:t> variedad de tareas, </a:t>
            </a:r>
          </a:p>
          <a:p>
            <a:pPr marL="0" indent="3175" eaLnBrk="1" hangingPunct="1">
              <a:defRPr/>
            </a:pPr>
            <a:r>
              <a:rPr lang="es-ES" sz="1800" dirty="0" smtClean="0">
                <a:latin typeface="+mn-lt"/>
              </a:rPr>
              <a:t> rotación de puestos, </a:t>
            </a:r>
          </a:p>
          <a:p>
            <a:pPr marL="0" indent="3175" eaLnBrk="1" hangingPunct="1">
              <a:defRPr/>
            </a:pPr>
            <a:r>
              <a:rPr lang="es-ES" sz="1800" dirty="0" smtClean="0">
                <a:latin typeface="+mn-lt"/>
              </a:rPr>
              <a:t> turnos de trabajo y trabajo nocturno, </a:t>
            </a:r>
          </a:p>
          <a:p>
            <a:pPr marL="0" indent="3175" eaLnBrk="1" hangingPunct="1">
              <a:defRPr/>
            </a:pPr>
            <a:r>
              <a:rPr lang="es-ES" sz="1800" dirty="0" smtClean="0">
                <a:latin typeface="+mn-lt"/>
              </a:rPr>
              <a:t> formación para el puesto, </a:t>
            </a:r>
          </a:p>
          <a:p>
            <a:pPr marL="0" indent="3175" eaLnBrk="1" hangingPunct="1">
              <a:defRPr/>
            </a:pPr>
            <a:r>
              <a:rPr lang="es-ES" sz="1800" dirty="0" smtClean="0">
                <a:latin typeface="+mn-lt"/>
              </a:rPr>
              <a:t> autonomía</a:t>
            </a:r>
          </a:p>
          <a:p>
            <a:pPr marL="0" indent="3175" eaLnBrk="1" hangingPunct="1">
              <a:defRPr/>
            </a:pPr>
            <a:r>
              <a:rPr lang="es-ES" sz="1800" dirty="0" smtClean="0">
                <a:latin typeface="+mn-lt"/>
              </a:rPr>
              <a:t> duración de la jornada de trabajo,</a:t>
            </a:r>
          </a:p>
          <a:p>
            <a:pPr marL="0" indent="3175" eaLnBrk="1" hangingPunct="1">
              <a:defRPr/>
            </a:pPr>
            <a:r>
              <a:rPr lang="es-ES" sz="1800" dirty="0" smtClean="0">
                <a:latin typeface="+mn-lt"/>
              </a:rPr>
              <a:t> ... </a:t>
            </a:r>
          </a:p>
          <a:p>
            <a:pPr eaLnBrk="1" hangingPunct="1">
              <a:buFontTx/>
              <a:buNone/>
              <a:defRPr/>
            </a:pPr>
            <a:endParaRPr lang="es-ES" sz="1800" dirty="0" smtClean="0">
              <a:latin typeface="+mn-lt"/>
            </a:endParaRPr>
          </a:p>
          <a:p>
            <a:pPr eaLnBrk="1" hangingPunct="1">
              <a:buFontTx/>
              <a:buNone/>
              <a:defRPr/>
            </a:pPr>
            <a:endParaRPr lang="es-ES" sz="1800" dirty="0" smtClean="0">
              <a:latin typeface="+mn-lt"/>
            </a:endParaRPr>
          </a:p>
          <a:p>
            <a:pPr eaLnBrk="1" hangingPunct="1">
              <a:buFontTx/>
              <a:buNone/>
              <a:defRPr/>
            </a:pPr>
            <a:endParaRPr lang="es-ES" sz="1800" dirty="0" smtClean="0">
              <a:latin typeface="+mn-lt"/>
            </a:endParaRPr>
          </a:p>
          <a:p>
            <a:pPr eaLnBrk="1" hangingPunct="1">
              <a:buFontTx/>
              <a:buNone/>
              <a:defRPr/>
            </a:pPr>
            <a:endParaRPr lang="es-ES" sz="1800" dirty="0" smtClean="0">
              <a:latin typeface="+mn-lt"/>
            </a:endParaRPr>
          </a:p>
        </p:txBody>
      </p:sp>
      <p:sp>
        <p:nvSpPr>
          <p:cNvPr id="6" name="5 Marcador de número de diapositiva"/>
          <p:cNvSpPr>
            <a:spLocks noGrp="1"/>
          </p:cNvSpPr>
          <p:nvPr>
            <p:ph type="sldNum" sz="quarter" idx="11"/>
          </p:nvPr>
        </p:nvSpPr>
        <p:spPr/>
        <p:txBody>
          <a:bodyPr/>
          <a:lstStyle/>
          <a:p>
            <a:pPr>
              <a:defRPr/>
            </a:pPr>
            <a:fld id="{557ABAB6-0F1D-4D17-A208-C7C667A10825}" type="slidenum">
              <a:rPr lang="es-ES"/>
              <a:pPr>
                <a:defRPr/>
              </a:pPr>
              <a:t>39</a:t>
            </a:fld>
            <a:endParaRPr lang="es-ES"/>
          </a:p>
        </p:txBody>
      </p:sp>
      <p:pic>
        <p:nvPicPr>
          <p:cNvPr id="7" name="Picture 5" descr="me_ve_08.gif (7744 bytes)"/>
          <p:cNvPicPr>
            <a:picLocks noChangeAspect="1" noChangeArrowheads="1" noCrop="1"/>
          </p:cNvPicPr>
          <p:nvPr/>
        </p:nvPicPr>
        <p:blipFill>
          <a:blip r:embed="rId3"/>
          <a:srcRect/>
          <a:stretch>
            <a:fillRect/>
          </a:stretch>
        </p:blipFill>
        <p:spPr bwMode="auto">
          <a:xfrm>
            <a:off x="5357813" y="2643188"/>
            <a:ext cx="2457450" cy="1701800"/>
          </a:xfrm>
          <a:prstGeom prst="rect">
            <a:avLst/>
          </a:prstGeom>
          <a:noFill/>
          <a:ln w="9525">
            <a:noFill/>
            <a:miter lim="800000"/>
            <a:headEnd/>
            <a:tailEnd/>
          </a:ln>
        </p:spPr>
      </p:pic>
      <p:sp>
        <p:nvSpPr>
          <p:cNvPr id="8" name="7 Flecha abajo"/>
          <p:cNvSpPr/>
          <p:nvPr/>
        </p:nvSpPr>
        <p:spPr>
          <a:xfrm>
            <a:off x="2285984" y="4500570"/>
            <a:ext cx="642938" cy="7858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1992" name="8 CuadroTexto"/>
          <p:cNvSpPr txBox="1">
            <a:spLocks noChangeArrowheads="1"/>
          </p:cNvSpPr>
          <p:nvPr/>
        </p:nvSpPr>
        <p:spPr bwMode="auto">
          <a:xfrm>
            <a:off x="500063" y="5357813"/>
            <a:ext cx="4357687" cy="369332"/>
          </a:xfrm>
          <a:prstGeom prst="rect">
            <a:avLst/>
          </a:prstGeom>
          <a:noFill/>
          <a:ln w="9525">
            <a:noFill/>
            <a:miter lim="800000"/>
            <a:headEnd/>
            <a:tailEnd/>
          </a:ln>
        </p:spPr>
        <p:txBody>
          <a:bodyPr>
            <a:spAutoFit/>
          </a:bodyPr>
          <a:lstStyle/>
          <a:p>
            <a:pPr algn="ctr"/>
            <a:r>
              <a:rPr lang="es-ES" b="1" dirty="0"/>
              <a:t>FACTORES DE RIESGO PSICOSOCIALES</a:t>
            </a:r>
          </a:p>
        </p:txBody>
      </p:sp>
      <p:sp>
        <p:nvSpPr>
          <p:cNvPr id="10" name="9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EA9D5"/>
        </a:solid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a:xfrm>
            <a:off x="1071538" y="1142984"/>
            <a:ext cx="6858048" cy="1362075"/>
          </a:xfrm>
        </p:spPr>
        <p:txBody>
          <a:bodyPr>
            <a:normAutofit/>
          </a:bodyPr>
          <a:lstStyle/>
          <a:p>
            <a:pPr algn="ctr">
              <a:defRPr/>
            </a:pPr>
            <a:r>
              <a:rPr lang="es-ES" sz="3600" dirty="0" smtClean="0">
                <a:cs typeface="Arial" pitchFamily="34" charset="0"/>
              </a:rPr>
              <a:t>La ERGONOMÍA LABORAL</a:t>
            </a:r>
            <a:endParaRPr lang="es-ES" sz="3600" b="0" dirty="0">
              <a:cs typeface="Arial" pitchFamily="34" charset="0"/>
            </a:endParaRPr>
          </a:p>
        </p:txBody>
      </p:sp>
      <p:sp>
        <p:nvSpPr>
          <p:cNvPr id="6" name="5 Marcador de número de diapositiva"/>
          <p:cNvSpPr>
            <a:spLocks noGrp="1"/>
          </p:cNvSpPr>
          <p:nvPr>
            <p:ph type="sldNum" sz="quarter" idx="12"/>
          </p:nvPr>
        </p:nvSpPr>
        <p:spPr/>
        <p:txBody>
          <a:bodyPr/>
          <a:lstStyle/>
          <a:p>
            <a:fld id="{ADE373B0-2A67-46EC-8C4A-4F2052C43514}" type="slidenum">
              <a:rPr lang="es-ES" smtClean="0"/>
              <a:pPr/>
              <a:t>4</a:t>
            </a:fld>
            <a:endParaRPr lang="es-ES" dirty="0"/>
          </a:p>
        </p:txBody>
      </p:sp>
      <p:grpSp>
        <p:nvGrpSpPr>
          <p:cNvPr id="7" name="6 Grupo"/>
          <p:cNvGrpSpPr/>
          <p:nvPr/>
        </p:nvGrpSpPr>
        <p:grpSpPr>
          <a:xfrm>
            <a:off x="4714876" y="2285992"/>
            <a:ext cx="3849683" cy="3173411"/>
            <a:chOff x="4071934" y="2071678"/>
            <a:chExt cx="4564063" cy="3387725"/>
          </a:xfrm>
        </p:grpSpPr>
        <p:pic>
          <p:nvPicPr>
            <p:cNvPr id="8" name="7 Imagen" descr="Bordados 3.JPG"/>
            <p:cNvPicPr>
              <a:picLocks noChangeAspect="1"/>
            </p:cNvPicPr>
            <p:nvPr/>
          </p:nvPicPr>
          <p:blipFill>
            <a:blip r:embed="rId3" cstate="print"/>
            <a:srcRect/>
            <a:stretch>
              <a:fillRect/>
            </a:stretch>
          </p:blipFill>
          <p:spPr bwMode="auto">
            <a:xfrm>
              <a:off x="4071934" y="2071678"/>
              <a:ext cx="4564063" cy="3387725"/>
            </a:xfrm>
            <a:prstGeom prst="rect">
              <a:avLst/>
            </a:prstGeom>
            <a:noFill/>
            <a:ln w="9525">
              <a:noFill/>
              <a:miter lim="800000"/>
              <a:headEnd/>
              <a:tailEnd/>
            </a:ln>
          </p:spPr>
        </p:pic>
        <p:sp>
          <p:nvSpPr>
            <p:cNvPr id="9" name="8 Rectángulo"/>
            <p:cNvSpPr/>
            <p:nvPr/>
          </p:nvSpPr>
          <p:spPr>
            <a:xfrm>
              <a:off x="7143768" y="4929198"/>
              <a:ext cx="1285875" cy="2143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
        <p:nvSpPr>
          <p:cNvPr id="10" name="9 Rectángulo"/>
          <p:cNvSpPr/>
          <p:nvPr/>
        </p:nvSpPr>
        <p:spPr>
          <a:xfrm>
            <a:off x="500034" y="3000372"/>
            <a:ext cx="3071834" cy="1200329"/>
          </a:xfrm>
          <a:prstGeom prst="rect">
            <a:avLst/>
          </a:prstGeom>
        </p:spPr>
        <p:txBody>
          <a:bodyPr wrap="square">
            <a:spAutoFit/>
          </a:bodyPr>
          <a:lstStyle/>
          <a:p>
            <a:pPr algn="ctr"/>
            <a:r>
              <a:rPr lang="es-ES" sz="2400" b="1" cap="none" dirty="0" smtClean="0">
                <a:solidFill>
                  <a:srgbClr val="C00000"/>
                </a:solidFill>
              </a:rPr>
              <a:t>Conceptos y terminología sobre ergonomía</a:t>
            </a:r>
            <a:endParaRPr lang="es-ES" sz="2400" b="1" dirty="0"/>
          </a:p>
        </p:txBody>
      </p:sp>
      <p:pic>
        <p:nvPicPr>
          <p:cNvPr id="11" name="irc_mi" descr="http://www.fundacioncema.org/Uploads/imgs/noticias/Logo_con_Texto.jpg"/>
          <p:cNvPicPr/>
          <p:nvPr/>
        </p:nvPicPr>
        <p:blipFill>
          <a:blip r:embed="rId4" cstate="print"/>
          <a:srcRect/>
          <a:stretch>
            <a:fillRect/>
          </a:stretch>
        </p:blipFill>
        <p:spPr bwMode="auto">
          <a:xfrm>
            <a:off x="214282" y="142852"/>
            <a:ext cx="1159068" cy="626230"/>
          </a:xfrm>
          <a:prstGeom prst="rect">
            <a:avLst/>
          </a:prstGeom>
          <a:noFill/>
          <a:ln w="9525">
            <a:noFill/>
            <a:miter lim="800000"/>
            <a:headEnd/>
            <a:tailEnd/>
          </a:ln>
        </p:spPr>
      </p:pic>
      <p:pic>
        <p:nvPicPr>
          <p:cNvPr id="12" name="11 Imagen" descr="Logo-istas ccoo"/>
          <p:cNvPicPr/>
          <p:nvPr/>
        </p:nvPicPr>
        <p:blipFill>
          <a:blip r:embed="rId5" cstate="print"/>
          <a:srcRect/>
          <a:stretch>
            <a:fillRect/>
          </a:stretch>
        </p:blipFill>
        <p:spPr bwMode="auto">
          <a:xfrm>
            <a:off x="1643042" y="142852"/>
            <a:ext cx="1219200" cy="6286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00100" y="142875"/>
            <a:ext cx="7467625" cy="857250"/>
          </a:xfrm>
        </p:spPr>
        <p:txBody>
          <a:bodyPr>
            <a:normAutofit/>
          </a:bodyPr>
          <a:lstStyle/>
          <a:p>
            <a:pPr algn="r" eaLnBrk="1" hangingPunct="1"/>
            <a:r>
              <a:rPr lang="es-ES" sz="4000" b="1" dirty="0" smtClean="0">
                <a:solidFill>
                  <a:srgbClr val="811F91"/>
                </a:solidFill>
              </a:rPr>
              <a:t>Características individuales</a:t>
            </a:r>
          </a:p>
        </p:txBody>
      </p:sp>
      <p:sp>
        <p:nvSpPr>
          <p:cNvPr id="6" name="5 Marcador de número de diapositiva"/>
          <p:cNvSpPr>
            <a:spLocks noGrp="1"/>
          </p:cNvSpPr>
          <p:nvPr>
            <p:ph type="sldNum" sz="quarter" idx="11"/>
          </p:nvPr>
        </p:nvSpPr>
        <p:spPr/>
        <p:txBody>
          <a:bodyPr/>
          <a:lstStyle/>
          <a:p>
            <a:pPr>
              <a:defRPr/>
            </a:pPr>
            <a:fld id="{EE30933C-5A0D-4D2E-AE3C-641362384B55}" type="slidenum">
              <a:rPr lang="es-ES"/>
              <a:pPr>
                <a:defRPr/>
              </a:pPr>
              <a:t>40</a:t>
            </a:fld>
            <a:endParaRPr lang="es-ES"/>
          </a:p>
        </p:txBody>
      </p:sp>
      <p:sp>
        <p:nvSpPr>
          <p:cNvPr id="44038" name="42 CuadroTexto"/>
          <p:cNvSpPr txBox="1">
            <a:spLocks noChangeArrowheads="1"/>
          </p:cNvSpPr>
          <p:nvPr/>
        </p:nvSpPr>
        <p:spPr bwMode="auto">
          <a:xfrm>
            <a:off x="571500" y="1571625"/>
            <a:ext cx="8001000" cy="3785652"/>
          </a:xfrm>
          <a:prstGeom prst="rect">
            <a:avLst/>
          </a:prstGeom>
          <a:noFill/>
          <a:ln w="9525">
            <a:noFill/>
            <a:miter lim="800000"/>
            <a:headEnd/>
            <a:tailEnd/>
          </a:ln>
        </p:spPr>
        <p:txBody>
          <a:bodyPr>
            <a:spAutoFit/>
          </a:bodyPr>
          <a:lstStyle/>
          <a:p>
            <a:pPr marL="263525" lvl="2" algn="just">
              <a:defRPr/>
            </a:pPr>
            <a:r>
              <a:rPr lang="es-ES" sz="2000" b="1" dirty="0">
                <a:latin typeface="+mj-lt"/>
              </a:rPr>
              <a:t>Características </a:t>
            </a:r>
            <a:r>
              <a:rPr lang="es-ES" sz="2000" b="1" dirty="0" smtClean="0">
                <a:latin typeface="+mj-lt"/>
              </a:rPr>
              <a:t>personales de </a:t>
            </a:r>
            <a:r>
              <a:rPr lang="es-ES" sz="2000" b="1" dirty="0">
                <a:latin typeface="+mj-lt"/>
              </a:rPr>
              <a:t>los trabajadores </a:t>
            </a:r>
            <a:r>
              <a:rPr lang="es-ES" sz="2000" b="1" dirty="0" smtClean="0">
                <a:latin typeface="+mj-lt"/>
              </a:rPr>
              <a:t>: </a:t>
            </a:r>
            <a:endParaRPr lang="es-ES" sz="2000" b="1" dirty="0">
              <a:latin typeface="+mj-lt"/>
            </a:endParaRPr>
          </a:p>
          <a:p>
            <a:pPr marL="263525" lvl="2" algn="just">
              <a:defRPr/>
            </a:pPr>
            <a:endParaRPr lang="es-ES" sz="2000" dirty="0">
              <a:latin typeface="+mj-lt"/>
            </a:endParaRPr>
          </a:p>
          <a:p>
            <a:pPr lvl="2" algn="just">
              <a:buFont typeface="Arial" pitchFamily="34" charset="0"/>
              <a:buChar char="•"/>
              <a:defRPr/>
            </a:pPr>
            <a:r>
              <a:rPr lang="es-ES" sz="2000" dirty="0">
                <a:latin typeface="+mj-lt"/>
              </a:rPr>
              <a:t> Edad.</a:t>
            </a:r>
          </a:p>
          <a:p>
            <a:pPr lvl="2" algn="just">
              <a:buFont typeface="Arial" pitchFamily="34" charset="0"/>
              <a:buChar char="•"/>
              <a:defRPr/>
            </a:pPr>
            <a:r>
              <a:rPr lang="es-ES" sz="2000" dirty="0">
                <a:latin typeface="+mj-lt"/>
              </a:rPr>
              <a:t> Sexo.</a:t>
            </a:r>
          </a:p>
          <a:p>
            <a:pPr lvl="2" algn="just">
              <a:buFont typeface="Arial" pitchFamily="34" charset="0"/>
              <a:buChar char="•"/>
              <a:defRPr/>
            </a:pPr>
            <a:r>
              <a:rPr lang="es-ES" sz="2000" dirty="0">
                <a:latin typeface="+mj-lt"/>
              </a:rPr>
              <a:t> Formación. </a:t>
            </a:r>
          </a:p>
          <a:p>
            <a:pPr lvl="2" algn="just">
              <a:buFont typeface="Arial" pitchFamily="34" charset="0"/>
              <a:buChar char="•"/>
              <a:defRPr/>
            </a:pPr>
            <a:r>
              <a:rPr lang="es-ES" sz="2000" dirty="0">
                <a:latin typeface="+mj-lt"/>
              </a:rPr>
              <a:t> Conocimiento y experiencia (antigüedad en el puesto).</a:t>
            </a:r>
          </a:p>
          <a:p>
            <a:pPr lvl="2" algn="just">
              <a:buFont typeface="Arial" pitchFamily="34" charset="0"/>
              <a:buChar char="•"/>
              <a:defRPr/>
            </a:pPr>
            <a:r>
              <a:rPr lang="es-ES" sz="2000" dirty="0">
                <a:latin typeface="+mj-lt"/>
              </a:rPr>
              <a:t> Dimensiones corporales.</a:t>
            </a:r>
          </a:p>
          <a:p>
            <a:pPr lvl="2" algn="just">
              <a:buFont typeface="Arial" pitchFamily="34" charset="0"/>
              <a:buChar char="•"/>
              <a:defRPr/>
            </a:pPr>
            <a:r>
              <a:rPr lang="es-ES" sz="2000" dirty="0">
                <a:latin typeface="+mj-lt"/>
              </a:rPr>
              <a:t> Estado de salud.</a:t>
            </a:r>
          </a:p>
          <a:p>
            <a:pPr lvl="2" algn="just">
              <a:buFont typeface="Arial" pitchFamily="34" charset="0"/>
              <a:buChar char="•"/>
              <a:defRPr/>
            </a:pPr>
            <a:r>
              <a:rPr lang="es-ES" sz="2000" dirty="0">
                <a:latin typeface="+mj-lt"/>
              </a:rPr>
              <a:t> Otros…</a:t>
            </a:r>
          </a:p>
          <a:p>
            <a:pPr lvl="2" algn="just">
              <a:buFontTx/>
              <a:buChar char="-"/>
              <a:defRPr/>
            </a:pPr>
            <a:endParaRPr lang="es-ES" sz="2000" dirty="0">
              <a:latin typeface="+mj-lt"/>
            </a:endParaRPr>
          </a:p>
          <a:p>
            <a:pPr lvl="2" algn="just">
              <a:buFontTx/>
              <a:buChar char="-"/>
              <a:defRPr/>
            </a:pPr>
            <a:endParaRPr lang="es-ES" sz="2000" dirty="0">
              <a:latin typeface="+mj-lt"/>
            </a:endParaRPr>
          </a:p>
          <a:p>
            <a:pPr lvl="2" algn="just">
              <a:defRPr/>
            </a:pPr>
            <a:r>
              <a:rPr lang="es-ES" sz="2000" dirty="0">
                <a:latin typeface="+mj-lt"/>
              </a:rPr>
              <a:t>                  </a:t>
            </a:r>
            <a:r>
              <a:rPr lang="es-ES" sz="2000" b="1" dirty="0">
                <a:latin typeface="+mj-lt"/>
              </a:rPr>
              <a:t>Trabajador/a especialmente sensible</a:t>
            </a:r>
          </a:p>
        </p:txBody>
      </p:sp>
      <p:sp>
        <p:nvSpPr>
          <p:cNvPr id="8" name="7 Flecha derecha"/>
          <p:cNvSpPr/>
          <p:nvPr/>
        </p:nvSpPr>
        <p:spPr>
          <a:xfrm>
            <a:off x="714348" y="5143512"/>
            <a:ext cx="1714500"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 name="8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57158" y="285750"/>
            <a:ext cx="8110567" cy="669925"/>
          </a:xfrm>
        </p:spPr>
        <p:txBody>
          <a:bodyPr>
            <a:normAutofit fontScale="90000"/>
          </a:bodyPr>
          <a:lstStyle/>
          <a:p>
            <a:pPr eaLnBrk="1" hangingPunct="1"/>
            <a:r>
              <a:rPr lang="es-ES" b="1" dirty="0" smtClean="0">
                <a:solidFill>
                  <a:srgbClr val="811F91"/>
                </a:solidFill>
                <a:cs typeface="Arial" charset="0"/>
              </a:rPr>
              <a:t>Valorar la importancia del riesgo</a:t>
            </a:r>
          </a:p>
        </p:txBody>
      </p:sp>
      <p:sp>
        <p:nvSpPr>
          <p:cNvPr id="54278" name="Rectangle 3"/>
          <p:cNvSpPr>
            <a:spLocks noGrp="1" noChangeArrowheads="1"/>
          </p:cNvSpPr>
          <p:nvPr>
            <p:ph type="body" sz="half" idx="1"/>
          </p:nvPr>
        </p:nvSpPr>
        <p:spPr>
          <a:xfrm>
            <a:off x="571500" y="1285888"/>
            <a:ext cx="3746500" cy="4000500"/>
          </a:xfrm>
        </p:spPr>
        <p:txBody>
          <a:bodyPr/>
          <a:lstStyle/>
          <a:p>
            <a:pPr marL="180975" indent="-6350" eaLnBrk="1" hangingPunct="1">
              <a:buFontTx/>
              <a:buNone/>
              <a:defRPr/>
            </a:pPr>
            <a:r>
              <a:rPr lang="es-ES" sz="1500" dirty="0" smtClean="0">
                <a:latin typeface="Arial" pitchFamily="34" charset="0"/>
                <a:cs typeface="Arial" pitchFamily="34" charset="0"/>
              </a:rPr>
              <a:t>	</a:t>
            </a:r>
            <a:r>
              <a:rPr lang="es-ES" sz="1500" u="sng" dirty="0" smtClean="0">
                <a:latin typeface="Arial" pitchFamily="34" charset="0"/>
                <a:cs typeface="Arial" pitchFamily="34" charset="0"/>
              </a:rPr>
              <a:t>La sola presencia del factor de riesgo no permite estimar la importancia del riesgo</a:t>
            </a:r>
            <a:r>
              <a:rPr lang="es-ES" sz="1500" dirty="0" smtClean="0">
                <a:latin typeface="Arial" pitchFamily="34" charset="0"/>
                <a:cs typeface="Arial" pitchFamily="34" charset="0"/>
              </a:rPr>
              <a:t>, este depende de:</a:t>
            </a:r>
          </a:p>
          <a:p>
            <a:pPr marL="180975" indent="-171450" eaLnBrk="1" hangingPunct="1">
              <a:buFontTx/>
              <a:buNone/>
              <a:defRPr/>
            </a:pPr>
            <a:endParaRPr lang="es-ES" sz="1500" dirty="0" smtClean="0">
              <a:latin typeface="Arial" pitchFamily="34" charset="0"/>
              <a:cs typeface="Arial" pitchFamily="34" charset="0"/>
            </a:endParaRPr>
          </a:p>
          <a:p>
            <a:pPr marL="180975" indent="-171450" eaLnBrk="1" hangingPunct="1">
              <a:defRPr/>
            </a:pPr>
            <a:r>
              <a:rPr lang="es-ES" sz="1500" b="1" dirty="0" smtClean="0">
                <a:latin typeface="Arial" pitchFamily="34" charset="0"/>
                <a:cs typeface="Arial" pitchFamily="34" charset="0"/>
              </a:rPr>
              <a:t>La intensidad</a:t>
            </a:r>
            <a:r>
              <a:rPr lang="es-ES" sz="1500" dirty="0" smtClean="0">
                <a:latin typeface="Arial" pitchFamily="34" charset="0"/>
                <a:cs typeface="Arial" pitchFamily="34" charset="0"/>
              </a:rPr>
              <a:t>: magnitud del esfuerzo, al ejercer fuerza, en el movimiento, o en la adopción de una postura.</a:t>
            </a:r>
          </a:p>
          <a:p>
            <a:pPr marL="180975" indent="-171450" eaLnBrk="1" hangingPunct="1">
              <a:defRPr/>
            </a:pPr>
            <a:r>
              <a:rPr lang="es-ES" sz="1500" b="1" dirty="0" smtClean="0">
                <a:latin typeface="Arial" pitchFamily="34" charset="0"/>
                <a:cs typeface="Arial" pitchFamily="34" charset="0"/>
              </a:rPr>
              <a:t>La frecuencia</a:t>
            </a:r>
            <a:r>
              <a:rPr lang="es-ES" sz="1500" dirty="0" smtClean="0">
                <a:latin typeface="Arial" pitchFamily="34" charset="0"/>
                <a:cs typeface="Arial" pitchFamily="34" charset="0"/>
              </a:rPr>
              <a:t>: número de veces que el riesgo está presente por unidad de tiempo.</a:t>
            </a:r>
          </a:p>
          <a:p>
            <a:pPr marL="180975" indent="-171450" eaLnBrk="1" hangingPunct="1">
              <a:defRPr/>
            </a:pPr>
            <a:r>
              <a:rPr lang="es-ES" sz="1500" b="1" dirty="0" smtClean="0">
                <a:latin typeface="Arial" pitchFamily="34" charset="0"/>
                <a:cs typeface="Arial" pitchFamily="34" charset="0"/>
              </a:rPr>
              <a:t>La duración</a:t>
            </a:r>
            <a:r>
              <a:rPr lang="es-ES" sz="1500" dirty="0" smtClean="0">
                <a:latin typeface="Arial" pitchFamily="34" charset="0"/>
                <a:cs typeface="Arial" pitchFamily="34" charset="0"/>
              </a:rPr>
              <a:t>: tiempo de exposición en un ciclo de trabajo, o a lo largo de toda la jornada de trabajo.</a:t>
            </a:r>
          </a:p>
          <a:p>
            <a:pPr marL="180975" indent="-171450" eaLnBrk="1" hangingPunct="1">
              <a:buFontTx/>
              <a:buNone/>
              <a:defRPr/>
            </a:pPr>
            <a:endParaRPr lang="es-ES" sz="1600" dirty="0" smtClean="0">
              <a:latin typeface="Arial" pitchFamily="34" charset="0"/>
              <a:cs typeface="Arial" pitchFamily="34" charset="0"/>
            </a:endParaRPr>
          </a:p>
        </p:txBody>
      </p:sp>
      <p:sp>
        <p:nvSpPr>
          <p:cNvPr id="19460" name="7 CuadroTexto"/>
          <p:cNvSpPr txBox="1">
            <a:spLocks noChangeArrowheads="1"/>
          </p:cNvSpPr>
          <p:nvPr/>
        </p:nvSpPr>
        <p:spPr bwMode="auto">
          <a:xfrm>
            <a:off x="714375" y="5429250"/>
            <a:ext cx="4214813" cy="830263"/>
          </a:xfrm>
          <a:prstGeom prst="rect">
            <a:avLst/>
          </a:prstGeom>
          <a:noFill/>
          <a:ln w="9525">
            <a:noFill/>
            <a:miter lim="800000"/>
            <a:headEnd/>
            <a:tailEnd/>
          </a:ln>
        </p:spPr>
        <p:txBody>
          <a:bodyPr>
            <a:spAutoFit/>
          </a:bodyPr>
          <a:lstStyle/>
          <a:p>
            <a:r>
              <a:rPr lang="es-ES" sz="1600" b="1"/>
              <a:t>NO OLVIDEMOS EL NÚMERO DE TRABAJADORES EXPUESTOS AL RIESGO</a:t>
            </a:r>
          </a:p>
        </p:txBody>
      </p:sp>
      <p:pic>
        <p:nvPicPr>
          <p:cNvPr id="19461" name="8 Imagen" descr="Stars_106.png"/>
          <p:cNvPicPr>
            <a:picLocks noChangeAspect="1"/>
          </p:cNvPicPr>
          <p:nvPr/>
        </p:nvPicPr>
        <p:blipFill>
          <a:blip r:embed="rId3"/>
          <a:srcRect/>
          <a:stretch>
            <a:fillRect/>
          </a:stretch>
        </p:blipFill>
        <p:spPr bwMode="auto">
          <a:xfrm>
            <a:off x="4429125" y="4468813"/>
            <a:ext cx="4221163" cy="2032000"/>
          </a:xfrm>
          <a:prstGeom prst="rect">
            <a:avLst/>
          </a:prstGeom>
          <a:noFill/>
          <a:ln w="9525">
            <a:noFill/>
            <a:miter lim="800000"/>
            <a:headEnd/>
            <a:tailEnd/>
          </a:ln>
        </p:spPr>
      </p:pic>
      <p:pic>
        <p:nvPicPr>
          <p:cNvPr id="19462" name="8 Imagen" descr="Sin nombre2.jpg"/>
          <p:cNvPicPr>
            <a:picLocks noChangeAspect="1"/>
          </p:cNvPicPr>
          <p:nvPr/>
        </p:nvPicPr>
        <p:blipFill>
          <a:blip r:embed="rId4"/>
          <a:srcRect/>
          <a:stretch>
            <a:fillRect/>
          </a:stretch>
        </p:blipFill>
        <p:spPr bwMode="auto">
          <a:xfrm>
            <a:off x="4500563" y="1571625"/>
            <a:ext cx="4110037" cy="2801938"/>
          </a:xfrm>
          <a:prstGeom prst="rect">
            <a:avLst/>
          </a:prstGeom>
          <a:noFill/>
          <a:ln w="9525">
            <a:noFill/>
            <a:miter lim="800000"/>
            <a:headEnd/>
            <a:tailEnd/>
          </a:ln>
        </p:spPr>
      </p:pic>
      <p:sp>
        <p:nvSpPr>
          <p:cNvPr id="10" name="9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1" name="10 Marcador de número de diapositiva"/>
          <p:cNvSpPr>
            <a:spLocks noGrp="1"/>
          </p:cNvSpPr>
          <p:nvPr>
            <p:ph type="sldNum" sz="quarter" idx="11"/>
          </p:nvPr>
        </p:nvSpPr>
        <p:spPr/>
        <p:txBody>
          <a:bodyPr/>
          <a:lstStyle/>
          <a:p>
            <a:pPr>
              <a:defRPr/>
            </a:pPr>
            <a:fld id="{DA810FB6-5D2B-414F-B5B7-3D7316425316}" type="slidenum">
              <a:rPr lang="es-ES" smtClean="0"/>
              <a:pPr>
                <a:defRPr/>
              </a:pPr>
              <a:t>41</a:t>
            </a:fld>
            <a:endParaRPr lang="es-E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Título"/>
          <p:cNvSpPr>
            <a:spLocks noGrp="1"/>
          </p:cNvSpPr>
          <p:nvPr>
            <p:ph type="title"/>
          </p:nvPr>
        </p:nvSpPr>
        <p:spPr/>
        <p:txBody>
          <a:bodyPr>
            <a:noAutofit/>
          </a:bodyPr>
          <a:lstStyle/>
          <a:p>
            <a:r>
              <a:rPr lang="es-ES" sz="4000" b="1" dirty="0" smtClean="0">
                <a:solidFill>
                  <a:srgbClr val="811F91"/>
                </a:solidFill>
                <a:cs typeface="Arial" charset="0"/>
              </a:rPr>
              <a:t>Identificación de causas de exposición a factores de riesgo</a:t>
            </a:r>
          </a:p>
        </p:txBody>
      </p:sp>
      <p:graphicFrame>
        <p:nvGraphicFramePr>
          <p:cNvPr id="9" name="8 Marcador de contenido"/>
          <p:cNvGraphicFramePr>
            <a:graphicFrameLocks noGrp="1"/>
          </p:cNvGraphicFramePr>
          <p:nvPr>
            <p:ph sz="half" idx="1"/>
          </p:nvPr>
        </p:nvGraphicFramePr>
        <p:xfrm>
          <a:off x="214313" y="1643063"/>
          <a:ext cx="8358187" cy="4572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0" name="9 Marcador de número de diapositiva"/>
          <p:cNvSpPr>
            <a:spLocks noGrp="1"/>
          </p:cNvSpPr>
          <p:nvPr>
            <p:ph type="sldNum" sz="quarter" idx="12"/>
          </p:nvPr>
        </p:nvSpPr>
        <p:spPr/>
        <p:txBody>
          <a:bodyPr/>
          <a:lstStyle/>
          <a:p>
            <a:fld id="{EC2569A9-F567-453E-859A-CDE18FDD1935}" type="slidenum">
              <a:rPr lang="es-ES" smtClean="0"/>
              <a:pPr/>
              <a:t>42</a:t>
            </a:fld>
            <a:endParaRPr lang="es-E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p:txBody>
          <a:bodyPr>
            <a:noAutofit/>
          </a:bodyPr>
          <a:lstStyle/>
          <a:p>
            <a:r>
              <a:rPr lang="es-ES" sz="3600" b="1" dirty="0" smtClean="0">
                <a:solidFill>
                  <a:srgbClr val="811F91"/>
                </a:solidFill>
              </a:rPr>
              <a:t>Posibles causas de exposición a factores de riesgo</a:t>
            </a:r>
          </a:p>
        </p:txBody>
      </p:sp>
      <p:graphicFrame>
        <p:nvGraphicFramePr>
          <p:cNvPr id="4" name="3 Marcador de contenido"/>
          <p:cNvGraphicFramePr>
            <a:graphicFrameLocks noGrp="1"/>
          </p:cNvGraphicFramePr>
          <p:nvPr>
            <p:ph sz="half" idx="1"/>
          </p:nvPr>
        </p:nvGraphicFramePr>
        <p:xfrm>
          <a:off x="609600" y="1500174"/>
          <a:ext cx="7962900"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642910" y="6000768"/>
            <a:ext cx="7929618" cy="677108"/>
          </a:xfrm>
          <a:prstGeom prst="rect">
            <a:avLst/>
          </a:prstGeom>
          <a:noFill/>
        </p:spPr>
        <p:txBody>
          <a:bodyPr wrap="square" rtlCol="0">
            <a:spAutoFit/>
          </a:bodyPr>
          <a:lstStyle/>
          <a:p>
            <a:pPr algn="r"/>
            <a:r>
              <a:rPr lang="es-ES" sz="1200" dirty="0" smtClean="0">
                <a:solidFill>
                  <a:srgbClr val="C00000"/>
                </a:solidFill>
              </a:rPr>
              <a:t>Fuente: Sevilla MJ</a:t>
            </a:r>
            <a:r>
              <a:rPr lang="es-ES" sz="1200" i="1" dirty="0" smtClean="0">
                <a:solidFill>
                  <a:srgbClr val="C00000"/>
                </a:solidFill>
              </a:rPr>
              <a:t>. “Informe de experiencias de ergonomía participativa con el Método ERGOPAR”. </a:t>
            </a:r>
          </a:p>
          <a:p>
            <a:pPr algn="r"/>
            <a:r>
              <a:rPr lang="es-ES" sz="1200" dirty="0" smtClean="0">
                <a:solidFill>
                  <a:srgbClr val="C00000"/>
                </a:solidFill>
              </a:rPr>
              <a:t>Edita ISTAS, 2013. </a:t>
            </a:r>
          </a:p>
          <a:p>
            <a:pPr algn="r"/>
            <a:r>
              <a:rPr lang="es-ES" sz="1400" dirty="0" smtClean="0">
                <a:solidFill>
                  <a:srgbClr val="C00000"/>
                </a:solidFill>
              </a:rPr>
              <a:t> </a:t>
            </a:r>
            <a:endParaRPr lang="es-ES" sz="1400" dirty="0">
              <a:solidFill>
                <a:srgbClr val="C00000"/>
              </a:solidFill>
            </a:endParaRPr>
          </a:p>
        </p:txBody>
      </p:sp>
      <p:sp>
        <p:nvSpPr>
          <p:cNvPr id="9" name="8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0" name="9 Marcador de número de diapositiva"/>
          <p:cNvSpPr>
            <a:spLocks noGrp="1"/>
          </p:cNvSpPr>
          <p:nvPr>
            <p:ph type="sldNum" sz="quarter" idx="12"/>
          </p:nvPr>
        </p:nvSpPr>
        <p:spPr/>
        <p:txBody>
          <a:bodyPr/>
          <a:lstStyle/>
          <a:p>
            <a:fld id="{EC2569A9-F567-453E-859A-CDE18FDD1935}" type="slidenum">
              <a:rPr lang="es-ES" smtClean="0"/>
              <a:pPr/>
              <a:t>43</a:t>
            </a:fld>
            <a:endParaRPr lang="es-E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EA9D5"/>
        </a:solid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a:xfrm>
            <a:off x="428625" y="1857375"/>
            <a:ext cx="5072069" cy="1362075"/>
          </a:xfrm>
        </p:spPr>
        <p:txBody>
          <a:bodyPr>
            <a:normAutofit fontScale="90000"/>
          </a:bodyPr>
          <a:lstStyle/>
          <a:p>
            <a:pPr algn="ctr">
              <a:defRPr/>
            </a:pPr>
            <a:r>
              <a:rPr lang="es-ES" sz="3200" dirty="0" smtClean="0"/>
              <a:t>MEDIDAS PREVENTIVAS FRENTE AL RIESGO ERGONÓMICO</a:t>
            </a:r>
            <a:br>
              <a:rPr lang="es-ES" sz="3200" dirty="0" smtClean="0"/>
            </a:br>
            <a:r>
              <a:rPr lang="es-ES" sz="3200" dirty="0" smtClean="0"/>
              <a:t/>
            </a:r>
            <a:br>
              <a:rPr lang="es-ES" sz="3200" dirty="0" smtClean="0"/>
            </a:br>
            <a:r>
              <a:rPr lang="es-ES" sz="2400" cap="none" dirty="0" smtClean="0">
                <a:solidFill>
                  <a:srgbClr val="C00000"/>
                </a:solidFill>
              </a:rPr>
              <a:t>Es necesario identificar las causas de exposición a los factores de riesgo para poder prevenir el riesgo ergonómico</a:t>
            </a:r>
            <a:endParaRPr lang="es-ES" sz="3200" dirty="0">
              <a:solidFill>
                <a:srgbClr val="C00000"/>
              </a:solidFill>
            </a:endParaRPr>
          </a:p>
        </p:txBody>
      </p:sp>
      <p:pic>
        <p:nvPicPr>
          <p:cNvPr id="9219" name="Picture 8" descr="C:\Documents and Settings\msevilla\Configuración local\Archivos temporales de Internet\Content.IE5\PBW61NU5\MPj04387900000[1].jpg"/>
          <p:cNvPicPr>
            <a:picLocks noChangeAspect="1" noChangeArrowheads="1"/>
          </p:cNvPicPr>
          <p:nvPr/>
        </p:nvPicPr>
        <p:blipFill>
          <a:blip r:embed="rId3"/>
          <a:srcRect/>
          <a:stretch>
            <a:fillRect/>
          </a:stretch>
        </p:blipFill>
        <p:spPr bwMode="auto">
          <a:xfrm>
            <a:off x="5572132" y="1071546"/>
            <a:ext cx="3071806" cy="4733948"/>
          </a:xfrm>
          <a:prstGeom prst="rect">
            <a:avLst/>
          </a:prstGeom>
          <a:noFill/>
          <a:ln w="9525">
            <a:noFill/>
            <a:miter lim="800000"/>
            <a:headEnd/>
            <a:tailEnd/>
          </a:ln>
        </p:spPr>
      </p:pic>
      <p:pic>
        <p:nvPicPr>
          <p:cNvPr id="4" name="irc_mi" descr="http://www.fundacioncema.org/Uploads/imgs/noticias/Logo_con_Texto.jpg"/>
          <p:cNvPicPr/>
          <p:nvPr/>
        </p:nvPicPr>
        <p:blipFill>
          <a:blip r:embed="rId4" cstate="print"/>
          <a:srcRect/>
          <a:stretch>
            <a:fillRect/>
          </a:stretch>
        </p:blipFill>
        <p:spPr bwMode="auto">
          <a:xfrm>
            <a:off x="214282" y="142852"/>
            <a:ext cx="1159068" cy="626230"/>
          </a:xfrm>
          <a:prstGeom prst="rect">
            <a:avLst/>
          </a:prstGeom>
          <a:noFill/>
          <a:ln w="9525">
            <a:noFill/>
            <a:miter lim="800000"/>
            <a:headEnd/>
            <a:tailEnd/>
          </a:ln>
        </p:spPr>
      </p:pic>
      <p:pic>
        <p:nvPicPr>
          <p:cNvPr id="6" name="5 Imagen" descr="Logo-istas ccoo"/>
          <p:cNvPicPr/>
          <p:nvPr/>
        </p:nvPicPr>
        <p:blipFill>
          <a:blip r:embed="rId5" cstate="print"/>
          <a:srcRect/>
          <a:stretch>
            <a:fillRect/>
          </a:stretch>
        </p:blipFill>
        <p:spPr bwMode="auto">
          <a:xfrm>
            <a:off x="1643042" y="142852"/>
            <a:ext cx="1219200" cy="628650"/>
          </a:xfrm>
          <a:prstGeom prst="rect">
            <a:avLst/>
          </a:prstGeom>
          <a:noFill/>
          <a:ln w="9525">
            <a:noFill/>
            <a:miter lim="800000"/>
            <a:headEnd/>
            <a:tailEnd/>
          </a:ln>
        </p:spPr>
      </p:pic>
      <p:sp>
        <p:nvSpPr>
          <p:cNvPr id="10" name="9 Marcador de número de diapositiva"/>
          <p:cNvSpPr>
            <a:spLocks noGrp="1"/>
          </p:cNvSpPr>
          <p:nvPr>
            <p:ph type="sldNum" sz="quarter" idx="12"/>
          </p:nvPr>
        </p:nvSpPr>
        <p:spPr/>
        <p:txBody>
          <a:bodyPr/>
          <a:lstStyle/>
          <a:p>
            <a:fld id="{EC2569A9-F567-453E-859A-CDE18FDD1935}" type="slidenum">
              <a:rPr lang="es-ES" smtClean="0"/>
              <a:pPr/>
              <a:t>44</a:t>
            </a:fld>
            <a:endParaRPr lang="es-ES"/>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Título"/>
          <p:cNvSpPr>
            <a:spLocks noGrp="1"/>
          </p:cNvSpPr>
          <p:nvPr>
            <p:ph type="title"/>
          </p:nvPr>
        </p:nvSpPr>
        <p:spPr/>
        <p:txBody>
          <a:bodyPr>
            <a:noAutofit/>
          </a:bodyPr>
          <a:lstStyle/>
          <a:p>
            <a:r>
              <a:rPr lang="es-ES" sz="4000" b="1" dirty="0" smtClean="0">
                <a:solidFill>
                  <a:srgbClr val="811F91"/>
                </a:solidFill>
                <a:cs typeface="Arial" charset="0"/>
              </a:rPr>
              <a:t>Búsqueda de medidas preventivas</a:t>
            </a:r>
          </a:p>
        </p:txBody>
      </p:sp>
      <p:graphicFrame>
        <p:nvGraphicFramePr>
          <p:cNvPr id="9" name="8 Marcador de contenido"/>
          <p:cNvGraphicFramePr>
            <a:graphicFrameLocks noGrp="1"/>
          </p:cNvGraphicFramePr>
          <p:nvPr>
            <p:ph sz="half" idx="1"/>
          </p:nvPr>
        </p:nvGraphicFramePr>
        <p:xfrm>
          <a:off x="214313" y="1643063"/>
          <a:ext cx="8358187" cy="4572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88" name="9 Imagen" descr="1235996_24005539 kcopia.png"/>
          <p:cNvPicPr>
            <a:picLocks noChangeAspect="1"/>
          </p:cNvPicPr>
          <p:nvPr/>
        </p:nvPicPr>
        <p:blipFill>
          <a:blip r:embed="rId7"/>
          <a:srcRect/>
          <a:stretch>
            <a:fillRect/>
          </a:stretch>
        </p:blipFill>
        <p:spPr bwMode="auto">
          <a:xfrm>
            <a:off x="6507163" y="2643182"/>
            <a:ext cx="2636837" cy="2519363"/>
          </a:xfrm>
          <a:prstGeom prst="rect">
            <a:avLst/>
          </a:prstGeom>
          <a:noFill/>
          <a:ln w="9525">
            <a:noFill/>
            <a:miter lim="800000"/>
            <a:headEnd/>
            <a:tailEnd/>
          </a:ln>
        </p:spPr>
      </p:pic>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0" name="9 Marcador de número de diapositiva"/>
          <p:cNvSpPr>
            <a:spLocks noGrp="1"/>
          </p:cNvSpPr>
          <p:nvPr>
            <p:ph type="sldNum" sz="quarter" idx="12"/>
          </p:nvPr>
        </p:nvSpPr>
        <p:spPr/>
        <p:txBody>
          <a:bodyPr/>
          <a:lstStyle/>
          <a:p>
            <a:fld id="{EC2569A9-F567-453E-859A-CDE18FDD1935}" type="slidenum">
              <a:rPr lang="es-ES" smtClean="0"/>
              <a:pPr/>
              <a:t>45</a:t>
            </a:fld>
            <a:endParaRPr lang="es-E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428860" y="4572008"/>
            <a:ext cx="4786346" cy="1285884"/>
          </a:xfrm>
          <a:prstGeom prst="rect">
            <a:avLst/>
          </a:prstGeom>
          <a:solidFill>
            <a:srgbClr val="F48162"/>
          </a:solidFill>
          <a:ln>
            <a:solidFill>
              <a:srgbClr val="EF4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482" name="3 Título"/>
          <p:cNvSpPr>
            <a:spLocks noGrp="1"/>
          </p:cNvSpPr>
          <p:nvPr>
            <p:ph type="title"/>
          </p:nvPr>
        </p:nvSpPr>
        <p:spPr/>
        <p:txBody>
          <a:bodyPr>
            <a:noAutofit/>
          </a:bodyPr>
          <a:lstStyle/>
          <a:p>
            <a:r>
              <a:rPr lang="es-ES" sz="4000" b="1" dirty="0" smtClean="0">
                <a:solidFill>
                  <a:srgbClr val="811F91"/>
                </a:solidFill>
                <a:cs typeface="Arial" charset="0"/>
              </a:rPr>
              <a:t>Implantación de medidas preventivas</a:t>
            </a:r>
          </a:p>
        </p:txBody>
      </p:sp>
      <p:graphicFrame>
        <p:nvGraphicFramePr>
          <p:cNvPr id="9" name="8 Marcador de contenido"/>
          <p:cNvGraphicFramePr>
            <a:graphicFrameLocks noGrp="1"/>
          </p:cNvGraphicFramePr>
          <p:nvPr>
            <p:ph sz="half" idx="1"/>
          </p:nvPr>
        </p:nvGraphicFramePr>
        <p:xfrm>
          <a:off x="357217" y="1643063"/>
          <a:ext cx="8358187" cy="2643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3666" name="Picture 2">
            <a:hlinkClick r:id="rId7"/>
          </p:cNvPr>
          <p:cNvPicPr>
            <a:picLocks noChangeAspect="1" noChangeArrowheads="1"/>
          </p:cNvPicPr>
          <p:nvPr/>
        </p:nvPicPr>
        <p:blipFill>
          <a:blip r:embed="rId8"/>
          <a:srcRect/>
          <a:stretch>
            <a:fillRect/>
          </a:stretch>
        </p:blipFill>
        <p:spPr bwMode="auto">
          <a:xfrm>
            <a:off x="2643174" y="4643446"/>
            <a:ext cx="1458839" cy="1143008"/>
          </a:xfrm>
          <a:prstGeom prst="rect">
            <a:avLst/>
          </a:prstGeom>
          <a:noFill/>
          <a:ln w="9525">
            <a:noFill/>
            <a:miter lim="800000"/>
            <a:headEnd/>
            <a:tailEnd/>
          </a:ln>
          <a:effectLst/>
        </p:spPr>
      </p:pic>
      <p:sp>
        <p:nvSpPr>
          <p:cNvPr id="6" name="Rectangle 14"/>
          <p:cNvSpPr>
            <a:spLocks noChangeArrowheads="1"/>
          </p:cNvSpPr>
          <p:nvPr/>
        </p:nvSpPr>
        <p:spPr bwMode="auto">
          <a:xfrm>
            <a:off x="4143372" y="5090710"/>
            <a:ext cx="3000396" cy="338554"/>
          </a:xfrm>
          <a:prstGeom prst="rect">
            <a:avLst/>
          </a:prstGeom>
          <a:noFill/>
          <a:ln w="9525">
            <a:noFill/>
            <a:miter lim="800000"/>
            <a:headEnd/>
            <a:tailEnd/>
          </a:ln>
        </p:spPr>
        <p:txBody>
          <a:bodyPr wrap="square" anchor="ctr">
            <a:spAutoFit/>
          </a:bodyPr>
          <a:lstStyle/>
          <a:p>
            <a:pPr algn="just" eaLnBrk="0" hangingPunct="0"/>
            <a:r>
              <a:rPr lang="en-US" sz="1600" b="1" dirty="0" err="1" smtClean="0">
                <a:latin typeface="+mj-lt"/>
                <a:ea typeface="Times New Roman" pitchFamily="18" charset="0"/>
                <a:cs typeface="Tahoma" pitchFamily="34" charset="0"/>
              </a:rPr>
              <a:t>Vídeo</a:t>
            </a:r>
            <a:r>
              <a:rPr lang="en-US" sz="1600" b="1" dirty="0" smtClean="0">
                <a:latin typeface="+mj-lt"/>
                <a:ea typeface="Times New Roman" pitchFamily="18" charset="0"/>
                <a:cs typeface="Tahoma" pitchFamily="34" charset="0"/>
              </a:rPr>
              <a:t>:“</a:t>
            </a:r>
            <a:r>
              <a:rPr lang="es-ES" sz="1600" b="1" dirty="0" smtClean="0">
                <a:latin typeface="+mj-lt"/>
                <a:ea typeface="Times New Roman" pitchFamily="18" charset="0"/>
                <a:cs typeface="Tahoma" pitchFamily="34" charset="0"/>
              </a:rPr>
              <a:t>Ergonomía</a:t>
            </a:r>
            <a:r>
              <a:rPr lang="en-US" sz="1600" b="1" dirty="0" smtClean="0">
                <a:latin typeface="+mj-lt"/>
                <a:ea typeface="Times New Roman" pitchFamily="18" charset="0"/>
                <a:cs typeface="Tahoma" pitchFamily="34" charset="0"/>
              </a:rPr>
              <a:t> </a:t>
            </a:r>
            <a:r>
              <a:rPr lang="es-ES" sz="1600" b="1" dirty="0" smtClean="0">
                <a:latin typeface="+mj-lt"/>
                <a:ea typeface="Times New Roman" pitchFamily="18" charset="0"/>
                <a:cs typeface="Tahoma" pitchFamily="34" charset="0"/>
              </a:rPr>
              <a:t>drástica</a:t>
            </a:r>
            <a:r>
              <a:rPr lang="en-US" sz="1600" b="1" dirty="0" smtClean="0">
                <a:latin typeface="+mj-lt"/>
                <a:ea typeface="Times New Roman" pitchFamily="18" charset="0"/>
                <a:cs typeface="Tahoma" pitchFamily="34" charset="0"/>
              </a:rPr>
              <a:t>” </a:t>
            </a:r>
            <a:endParaRPr lang="en-US" sz="2400" dirty="0">
              <a:latin typeface="+mj-lt"/>
              <a:ea typeface="Times New Roman" pitchFamily="18" charset="0"/>
              <a:cs typeface="Tahoma" pitchFamily="34" charset="0"/>
            </a:endParaRPr>
          </a:p>
        </p:txBody>
      </p:sp>
      <p:sp>
        <p:nvSpPr>
          <p:cNvPr id="11" name="10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2" name="11 Marcador de número de diapositiva"/>
          <p:cNvSpPr>
            <a:spLocks noGrp="1"/>
          </p:cNvSpPr>
          <p:nvPr>
            <p:ph type="sldNum" sz="quarter" idx="12"/>
          </p:nvPr>
        </p:nvSpPr>
        <p:spPr/>
        <p:txBody>
          <a:bodyPr/>
          <a:lstStyle/>
          <a:p>
            <a:fld id="{EC2569A9-F567-453E-859A-CDE18FDD1935}" type="slidenum">
              <a:rPr lang="es-ES" smtClean="0"/>
              <a:pPr/>
              <a:t>46</a:t>
            </a:fld>
            <a:endParaRPr lang="es-ES"/>
          </a:p>
        </p:txBody>
      </p:sp>
      <p:pic>
        <p:nvPicPr>
          <p:cNvPr id="10" name="9 Imagen" descr="logo_video.jpeg.png">
            <a:hlinkClick r:id="rId7"/>
          </p:cNvPr>
          <p:cNvPicPr>
            <a:picLocks noChangeAspect="1"/>
          </p:cNvPicPr>
          <p:nvPr/>
        </p:nvPicPr>
        <p:blipFill>
          <a:blip r:embed="rId9" cstate="print"/>
          <a:stretch>
            <a:fillRect/>
          </a:stretch>
        </p:blipFill>
        <p:spPr>
          <a:xfrm>
            <a:off x="3071802" y="4929198"/>
            <a:ext cx="571503" cy="571503"/>
          </a:xfrm>
          <a:prstGeom prst="rect">
            <a:avLst/>
          </a:prstGeo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642911" y="260350"/>
            <a:ext cx="7739090" cy="669925"/>
          </a:xfrm>
        </p:spPr>
        <p:txBody>
          <a:bodyPr>
            <a:noAutofit/>
          </a:bodyPr>
          <a:lstStyle/>
          <a:p>
            <a:r>
              <a:rPr lang="es-ES" sz="3600" b="1" dirty="0" smtClean="0">
                <a:solidFill>
                  <a:srgbClr val="811F91"/>
                </a:solidFill>
              </a:rPr>
              <a:t>Medidas preventivas frente al riesgo ergonómico</a:t>
            </a:r>
          </a:p>
        </p:txBody>
      </p:sp>
      <p:graphicFrame>
        <p:nvGraphicFramePr>
          <p:cNvPr id="4" name="3 Diagrama"/>
          <p:cNvGraphicFramePr/>
          <p:nvPr/>
        </p:nvGraphicFramePr>
        <p:xfrm>
          <a:off x="571472" y="1285860"/>
          <a:ext cx="7962900" cy="4071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642910" y="5500702"/>
            <a:ext cx="7929618" cy="615553"/>
          </a:xfrm>
          <a:prstGeom prst="rect">
            <a:avLst/>
          </a:prstGeom>
          <a:noFill/>
        </p:spPr>
        <p:txBody>
          <a:bodyPr wrap="square" rtlCol="0">
            <a:spAutoFit/>
          </a:bodyPr>
          <a:lstStyle/>
          <a:p>
            <a:pPr algn="r"/>
            <a:r>
              <a:rPr lang="es-ES" sz="1000" dirty="0" smtClean="0">
                <a:solidFill>
                  <a:srgbClr val="C00000"/>
                </a:solidFill>
              </a:rPr>
              <a:t>Fuente: Sevilla MJ</a:t>
            </a:r>
            <a:r>
              <a:rPr lang="es-ES" sz="1000" i="1" dirty="0" smtClean="0">
                <a:solidFill>
                  <a:srgbClr val="C00000"/>
                </a:solidFill>
              </a:rPr>
              <a:t>. “Informe de experiencias de ergonomía participativa con el Método ERGOPAR”. </a:t>
            </a:r>
          </a:p>
          <a:p>
            <a:pPr algn="r"/>
            <a:r>
              <a:rPr lang="es-ES" sz="1000" dirty="0" smtClean="0">
                <a:solidFill>
                  <a:srgbClr val="C00000"/>
                </a:solidFill>
              </a:rPr>
              <a:t>Edita ISTAS, 2013. Y Federación de Enseñanza de CCOO “Experiencias de ergonomía participativa en centros de atención a personas con discapacidad. Método ERGOPAR”. Con la colaboración de ISTAS y financiado por la FPRL, 2012 </a:t>
            </a:r>
            <a:r>
              <a:rPr lang="es-ES" sz="1400" dirty="0" smtClean="0">
                <a:solidFill>
                  <a:srgbClr val="C00000"/>
                </a:solidFill>
              </a:rPr>
              <a:t> </a:t>
            </a:r>
            <a:endParaRPr lang="es-ES" sz="1400" dirty="0">
              <a:solidFill>
                <a:srgbClr val="C00000"/>
              </a:solidFill>
            </a:endParaRPr>
          </a:p>
        </p:txBody>
      </p:sp>
      <p:sp>
        <p:nvSpPr>
          <p:cNvPr id="9" name="8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0" name="9 Marcador de número de diapositiva"/>
          <p:cNvSpPr>
            <a:spLocks noGrp="1"/>
          </p:cNvSpPr>
          <p:nvPr>
            <p:ph type="sldNum" sz="quarter" idx="11"/>
          </p:nvPr>
        </p:nvSpPr>
        <p:spPr/>
        <p:txBody>
          <a:bodyPr/>
          <a:lstStyle/>
          <a:p>
            <a:pPr>
              <a:defRPr/>
            </a:pPr>
            <a:fld id="{DA810FB6-5D2B-414F-B5B7-3D7316425316}" type="slidenum">
              <a:rPr lang="es-ES" smtClean="0"/>
              <a:pPr>
                <a:defRPr/>
              </a:pPr>
              <a:t>47</a:t>
            </a:fld>
            <a:endParaRPr lang="es-E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14375" y="1571625"/>
            <a:ext cx="4714875" cy="1362075"/>
          </a:xfrm>
        </p:spPr>
        <p:txBody>
          <a:bodyPr>
            <a:normAutofit fontScale="90000"/>
          </a:bodyPr>
          <a:lstStyle/>
          <a:p>
            <a:pPr>
              <a:defRPr/>
            </a:pPr>
            <a:r>
              <a:rPr lang="es-ES" dirty="0" smtClean="0"/>
              <a:t>Vídeos</a:t>
            </a:r>
            <a:br>
              <a:rPr lang="es-ES" dirty="0" smtClean="0"/>
            </a:br>
            <a:r>
              <a:rPr lang="es-ES" dirty="0" smtClean="0"/>
              <a:t/>
            </a:r>
            <a:br>
              <a:rPr lang="es-ES" dirty="0" smtClean="0"/>
            </a:br>
            <a:r>
              <a:rPr lang="es-ES" sz="3200" cap="none" dirty="0" smtClean="0">
                <a:solidFill>
                  <a:schemeClr val="tx1"/>
                </a:solidFill>
              </a:rPr>
              <a:t>Identificación de causas de exposición y búsqueda de medidas preventivas</a:t>
            </a:r>
            <a:endParaRPr lang="es-ES" dirty="0">
              <a:solidFill>
                <a:schemeClr val="tx1"/>
              </a:solidFill>
            </a:endParaRPr>
          </a:p>
        </p:txBody>
      </p:sp>
      <p:pic>
        <p:nvPicPr>
          <p:cNvPr id="4" name="Picture 2" descr="C:\Users\msevilla.000\AppData\Local\Microsoft\Windows\Temporary Internet Files\Content.IE5\N34ZDQ2E\MC900397078[1].wmf"/>
          <p:cNvPicPr>
            <a:picLocks noChangeAspect="1" noChangeArrowheads="1"/>
          </p:cNvPicPr>
          <p:nvPr/>
        </p:nvPicPr>
        <p:blipFill>
          <a:blip r:embed="rId3"/>
          <a:srcRect/>
          <a:stretch>
            <a:fillRect/>
          </a:stretch>
        </p:blipFill>
        <p:spPr bwMode="auto">
          <a:xfrm>
            <a:off x="5705324" y="1714488"/>
            <a:ext cx="2606630" cy="2571768"/>
          </a:xfrm>
          <a:prstGeom prst="rect">
            <a:avLst/>
          </a:prstGeom>
          <a:noFill/>
        </p:spPr>
      </p:pic>
      <p:sp>
        <p:nvSpPr>
          <p:cNvPr id="9" name="8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0" name="9 Marcador de número de diapositiva"/>
          <p:cNvSpPr>
            <a:spLocks noGrp="1"/>
          </p:cNvSpPr>
          <p:nvPr>
            <p:ph type="sldNum" sz="quarter" idx="12"/>
          </p:nvPr>
        </p:nvSpPr>
        <p:spPr/>
        <p:txBody>
          <a:bodyPr/>
          <a:lstStyle/>
          <a:p>
            <a:fld id="{EC2569A9-F567-453E-859A-CDE18FDD1935}" type="slidenum">
              <a:rPr lang="es-ES" smtClean="0"/>
              <a:pPr/>
              <a:t>48</a:t>
            </a:fld>
            <a:endParaRPr lang="es-ES"/>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57158" y="142875"/>
            <a:ext cx="8110567" cy="857250"/>
          </a:xfrm>
        </p:spPr>
        <p:txBody>
          <a:bodyPr>
            <a:normAutofit fontScale="90000"/>
          </a:bodyPr>
          <a:lstStyle/>
          <a:p>
            <a:pPr algn="r" eaLnBrk="1" hangingPunct="1"/>
            <a:r>
              <a:rPr lang="es-ES" dirty="0" smtClean="0">
                <a:solidFill>
                  <a:srgbClr val="C00000"/>
                </a:solidFill>
                <a:cs typeface="Arial" charset="0"/>
              </a:rPr>
              <a:t/>
            </a:r>
            <a:br>
              <a:rPr lang="es-ES" dirty="0" smtClean="0">
                <a:solidFill>
                  <a:srgbClr val="C00000"/>
                </a:solidFill>
                <a:cs typeface="Arial" charset="0"/>
              </a:rPr>
            </a:br>
            <a:r>
              <a:rPr lang="es-ES" b="1" dirty="0" smtClean="0">
                <a:solidFill>
                  <a:srgbClr val="811F91"/>
                </a:solidFill>
                <a:cs typeface="Arial" charset="0"/>
              </a:rPr>
              <a:t>Práctica 6: </a:t>
            </a:r>
            <a:r>
              <a:rPr lang="es-ES" b="1" i="1" dirty="0" smtClean="0">
                <a:solidFill>
                  <a:srgbClr val="811F91"/>
                </a:solidFill>
                <a:cs typeface="Arial" charset="0"/>
              </a:rPr>
              <a:t>(Puesto de trabajo)</a:t>
            </a:r>
            <a:r>
              <a:rPr lang="es-ES" b="1" i="1" dirty="0" smtClean="0">
                <a:solidFill>
                  <a:srgbClr val="C00000"/>
                </a:solidFill>
                <a:cs typeface="Arial" charset="0"/>
              </a:rPr>
              <a:t/>
            </a:r>
            <a:br>
              <a:rPr lang="es-ES" b="1" i="1" dirty="0" smtClean="0">
                <a:solidFill>
                  <a:srgbClr val="C00000"/>
                </a:solidFill>
                <a:cs typeface="Arial" charset="0"/>
              </a:rPr>
            </a:br>
            <a:endParaRPr lang="es-ES" b="1" i="1" dirty="0" smtClean="0">
              <a:solidFill>
                <a:srgbClr val="C00000"/>
              </a:solidFill>
              <a:cs typeface="Arial" charset="0"/>
            </a:endParaRPr>
          </a:p>
        </p:txBody>
      </p:sp>
      <p:sp>
        <p:nvSpPr>
          <p:cNvPr id="28675" name="10 CuadroTexto"/>
          <p:cNvSpPr txBox="1">
            <a:spLocks noChangeArrowheads="1"/>
          </p:cNvSpPr>
          <p:nvPr/>
        </p:nvSpPr>
        <p:spPr bwMode="auto">
          <a:xfrm>
            <a:off x="285750" y="1143000"/>
            <a:ext cx="5286375" cy="1938992"/>
          </a:xfrm>
          <a:prstGeom prst="rect">
            <a:avLst/>
          </a:prstGeom>
          <a:noFill/>
          <a:ln w="9525">
            <a:noFill/>
            <a:miter lim="800000"/>
            <a:headEnd/>
            <a:tailEnd/>
          </a:ln>
        </p:spPr>
        <p:txBody>
          <a:bodyPr>
            <a:spAutoFit/>
          </a:bodyPr>
          <a:lstStyle/>
          <a:p>
            <a:r>
              <a:rPr lang="es-ES" sz="1600" b="1" dirty="0"/>
              <a:t>Acciones del ciclo de trabajo:</a:t>
            </a:r>
          </a:p>
          <a:p>
            <a:endParaRPr lang="es-ES" sz="1600" b="1" dirty="0"/>
          </a:p>
          <a:p>
            <a:pPr marL="342900" indent="-342900">
              <a:buFont typeface="+mj-lt"/>
              <a:buAutoNum type="arabicPeriod"/>
            </a:pPr>
            <a:r>
              <a:rPr lang="es-ES" sz="1400" dirty="0" smtClean="0"/>
              <a:t>________________________________________. </a:t>
            </a:r>
            <a:endParaRPr lang="es-ES" sz="1400" dirty="0"/>
          </a:p>
          <a:p>
            <a:pPr marL="342900" indent="-342900">
              <a:buFont typeface="+mj-lt"/>
              <a:buAutoNum type="arabicPeriod"/>
            </a:pPr>
            <a:r>
              <a:rPr lang="es-ES" sz="1400" dirty="0" smtClean="0"/>
              <a:t>________________________________________</a:t>
            </a:r>
            <a:endParaRPr lang="es-ES" sz="1400" dirty="0"/>
          </a:p>
          <a:p>
            <a:pPr marL="342900" indent="-342900">
              <a:buFont typeface="+mj-lt"/>
              <a:buAutoNum type="arabicPeriod"/>
            </a:pPr>
            <a:r>
              <a:rPr lang="es-ES" sz="1400" dirty="0" smtClean="0"/>
              <a:t>________________________________________</a:t>
            </a:r>
            <a:endParaRPr lang="es-ES" sz="1400" dirty="0"/>
          </a:p>
          <a:p>
            <a:pPr marL="342900" indent="-342900">
              <a:buFont typeface="+mj-lt"/>
              <a:buAutoNum type="arabicPeriod"/>
            </a:pPr>
            <a:r>
              <a:rPr lang="es-ES" sz="1400" dirty="0" smtClean="0"/>
              <a:t>________________________________________</a:t>
            </a:r>
            <a:endParaRPr lang="es-ES" sz="1400" dirty="0"/>
          </a:p>
          <a:p>
            <a:endParaRPr lang="es-ES" sz="1600" b="1" dirty="0" smtClean="0">
              <a:solidFill>
                <a:srgbClr val="FF0000"/>
              </a:solidFill>
            </a:endParaRPr>
          </a:p>
          <a:p>
            <a:r>
              <a:rPr lang="es-ES" sz="1600" b="1" dirty="0" smtClean="0">
                <a:solidFill>
                  <a:srgbClr val="FF0000"/>
                </a:solidFill>
              </a:rPr>
              <a:t>Visualizar vídeo</a:t>
            </a:r>
            <a:endParaRPr lang="es-ES" sz="1600" b="1" dirty="0">
              <a:solidFill>
                <a:srgbClr val="FF0000"/>
              </a:solidFill>
            </a:endParaRPr>
          </a:p>
        </p:txBody>
      </p:sp>
      <p:sp>
        <p:nvSpPr>
          <p:cNvPr id="26628" name="10 CuadroTexto"/>
          <p:cNvSpPr txBox="1">
            <a:spLocks noChangeArrowheads="1"/>
          </p:cNvSpPr>
          <p:nvPr/>
        </p:nvSpPr>
        <p:spPr bwMode="auto">
          <a:xfrm>
            <a:off x="357158" y="3286124"/>
            <a:ext cx="4929187" cy="164307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defRPr/>
            </a:pPr>
            <a:r>
              <a:rPr lang="es-ES" sz="1600" b="1" dirty="0"/>
              <a:t>Factores de </a:t>
            </a:r>
            <a:r>
              <a:rPr lang="es-ES" sz="1600" b="1" dirty="0" smtClean="0"/>
              <a:t>riesgo ergonómicos </a:t>
            </a:r>
            <a:r>
              <a:rPr lang="es-ES" sz="1600" b="1" dirty="0"/>
              <a:t>destacados:</a:t>
            </a:r>
          </a:p>
          <a:p>
            <a:pPr>
              <a:defRPr/>
            </a:pPr>
            <a:r>
              <a:rPr lang="es-ES" sz="1600" b="1" dirty="0"/>
              <a:t> </a:t>
            </a:r>
          </a:p>
          <a:p>
            <a:pPr>
              <a:buFontTx/>
              <a:buChar char="-"/>
              <a:defRPr/>
            </a:pPr>
            <a:r>
              <a:rPr lang="es-ES" sz="1600" dirty="0" smtClean="0"/>
              <a:t>_____________________________</a:t>
            </a:r>
          </a:p>
          <a:p>
            <a:pPr>
              <a:buFontTx/>
              <a:buChar char="-"/>
              <a:defRPr/>
            </a:pPr>
            <a:r>
              <a:rPr lang="es-ES" sz="1600" dirty="0" smtClean="0"/>
              <a:t>_____________________________</a:t>
            </a:r>
          </a:p>
          <a:p>
            <a:pPr>
              <a:buFontTx/>
              <a:buChar char="-"/>
              <a:defRPr/>
            </a:pPr>
            <a:r>
              <a:rPr lang="es-ES" sz="1600" dirty="0" smtClean="0"/>
              <a:t>_____________________________.      </a:t>
            </a:r>
            <a:endParaRPr lang="es-ES" sz="1600" dirty="0">
              <a:solidFill>
                <a:srgbClr val="FF0000"/>
              </a:solidFill>
            </a:endParaRPr>
          </a:p>
          <a:p>
            <a:pPr>
              <a:defRPr/>
            </a:pPr>
            <a:endParaRPr lang="es-ES" sz="1600" dirty="0">
              <a:solidFill>
                <a:srgbClr val="E52330"/>
              </a:solidFill>
            </a:endParaRPr>
          </a:p>
          <a:p>
            <a:pPr>
              <a:defRPr/>
            </a:pPr>
            <a:endParaRPr lang="es-ES" sz="1600" dirty="0">
              <a:solidFill>
                <a:srgbClr val="E52330"/>
              </a:solidFill>
            </a:endParaRPr>
          </a:p>
          <a:p>
            <a:pPr>
              <a:defRPr/>
            </a:pPr>
            <a:r>
              <a:rPr lang="es-ES" sz="1600" b="1" dirty="0"/>
              <a:t> </a:t>
            </a:r>
          </a:p>
        </p:txBody>
      </p:sp>
      <p:sp>
        <p:nvSpPr>
          <p:cNvPr id="28677" name="7 CuadroTexto"/>
          <p:cNvSpPr txBox="1">
            <a:spLocks noChangeArrowheads="1"/>
          </p:cNvSpPr>
          <p:nvPr/>
        </p:nvSpPr>
        <p:spPr bwMode="auto">
          <a:xfrm>
            <a:off x="214313" y="5429250"/>
            <a:ext cx="8286750" cy="584775"/>
          </a:xfrm>
          <a:prstGeom prst="rect">
            <a:avLst/>
          </a:prstGeom>
          <a:noFill/>
          <a:ln w="9525">
            <a:noFill/>
            <a:miter lim="800000"/>
            <a:headEnd/>
            <a:tailEnd/>
          </a:ln>
        </p:spPr>
        <p:txBody>
          <a:bodyPr>
            <a:spAutoFit/>
          </a:bodyPr>
          <a:lstStyle/>
          <a:p>
            <a:pPr marL="180975" indent="-180975">
              <a:buFont typeface="Arial" charset="0"/>
              <a:buChar char="•"/>
            </a:pPr>
            <a:r>
              <a:rPr lang="es-ES" sz="1600" b="1" dirty="0">
                <a:solidFill>
                  <a:srgbClr val="C00000"/>
                </a:solidFill>
              </a:rPr>
              <a:t>¿Qué condiciones de trabajo ergonómicas consideráis deficientes? </a:t>
            </a:r>
          </a:p>
          <a:p>
            <a:pPr marL="180975" indent="-180975">
              <a:buFont typeface="Arial" charset="0"/>
              <a:buChar char="•"/>
            </a:pPr>
            <a:r>
              <a:rPr lang="es-ES" sz="1600" b="1" dirty="0">
                <a:solidFill>
                  <a:srgbClr val="C00000"/>
                </a:solidFill>
              </a:rPr>
              <a:t>¿Qué soluciones se os ocurren para MEJORAR LAS CONDICIONES ERGONÓMICAS del puesto? </a:t>
            </a:r>
          </a:p>
        </p:txBody>
      </p:sp>
      <p:pic>
        <p:nvPicPr>
          <p:cNvPr id="53250" name="Picture 2" descr="C:\Users\msevilla.000\AppData\Local\Microsoft\Windows\Temporary Internet Files\Content.IE5\N34ZDQ2E\MC900397078[1].wmf"/>
          <p:cNvPicPr>
            <a:picLocks noChangeAspect="1" noChangeArrowheads="1"/>
          </p:cNvPicPr>
          <p:nvPr/>
        </p:nvPicPr>
        <p:blipFill>
          <a:blip r:embed="rId3"/>
          <a:srcRect/>
          <a:stretch>
            <a:fillRect/>
          </a:stretch>
        </p:blipFill>
        <p:spPr bwMode="auto">
          <a:xfrm>
            <a:off x="5705324" y="1714488"/>
            <a:ext cx="2606630" cy="2571768"/>
          </a:xfrm>
          <a:prstGeom prst="rect">
            <a:avLst/>
          </a:prstGeom>
          <a:noFill/>
        </p:spPr>
      </p:pic>
      <p:sp>
        <p:nvSpPr>
          <p:cNvPr id="10" name="9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1" name="10 Marcador de número de diapositiva"/>
          <p:cNvSpPr>
            <a:spLocks noGrp="1"/>
          </p:cNvSpPr>
          <p:nvPr>
            <p:ph type="sldNum" sz="quarter" idx="11"/>
          </p:nvPr>
        </p:nvSpPr>
        <p:spPr/>
        <p:txBody>
          <a:bodyPr/>
          <a:lstStyle/>
          <a:p>
            <a:pPr>
              <a:defRPr/>
            </a:pPr>
            <a:fld id="{DA810FB6-5D2B-414F-B5B7-3D7316425316}" type="slidenum">
              <a:rPr lang="es-ES" smtClean="0"/>
              <a:pPr>
                <a:defRPr/>
              </a:pPr>
              <a:t>49</a:t>
            </a:fld>
            <a:endParaRPr lang="es-E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noAutofit/>
          </a:bodyPr>
          <a:lstStyle/>
          <a:p>
            <a:r>
              <a:rPr lang="es-ES" sz="4000" b="1" dirty="0" smtClean="0">
                <a:solidFill>
                  <a:srgbClr val="811F91"/>
                </a:solidFill>
                <a:cs typeface="Arial" charset="0"/>
              </a:rPr>
              <a:t>Concepto y objetivo de la ergonomía</a:t>
            </a:r>
          </a:p>
        </p:txBody>
      </p:sp>
      <p:sp>
        <p:nvSpPr>
          <p:cNvPr id="3" name="2 Marcador de contenido"/>
          <p:cNvSpPr>
            <a:spLocks noGrp="1"/>
          </p:cNvSpPr>
          <p:nvPr>
            <p:ph idx="1"/>
          </p:nvPr>
        </p:nvSpPr>
        <p:spPr>
          <a:xfrm>
            <a:off x="571500" y="1571612"/>
            <a:ext cx="8034338" cy="4200538"/>
          </a:xfrm>
        </p:spPr>
        <p:txBody>
          <a:bodyPr>
            <a:noAutofit/>
          </a:bodyPr>
          <a:lstStyle/>
          <a:p>
            <a:pPr marL="0" indent="0" algn="r">
              <a:buFontTx/>
              <a:buNone/>
              <a:defRPr/>
            </a:pPr>
            <a:r>
              <a:rPr lang="es-ES" sz="2000" b="1" dirty="0" smtClean="0">
                <a:cs typeface="Arial" pitchFamily="34" charset="0"/>
              </a:rPr>
              <a:t>DEFINICIÓN MÁS EMPLEADA:</a:t>
            </a:r>
            <a:r>
              <a:rPr lang="es-ES" sz="2000" b="1" i="1" dirty="0" smtClean="0">
                <a:cs typeface="Arial" pitchFamily="34" charset="0"/>
              </a:rPr>
              <a:t>  “</a:t>
            </a:r>
            <a:r>
              <a:rPr lang="es-ES" sz="2000" i="1" dirty="0" smtClean="0">
                <a:cs typeface="Arial" pitchFamily="34" charset="0"/>
              </a:rPr>
              <a:t>Adaptar el trabajo a la persona”</a:t>
            </a:r>
          </a:p>
          <a:p>
            <a:pPr marL="0" indent="0" algn="just" eaLnBrk="1" hangingPunct="1">
              <a:spcBef>
                <a:spcPct val="0"/>
              </a:spcBef>
              <a:buFontTx/>
              <a:buNone/>
              <a:defRPr/>
            </a:pPr>
            <a:endParaRPr lang="es-ES" sz="2000" i="1" dirty="0" smtClean="0">
              <a:cs typeface="Arial" pitchFamily="34" charset="0"/>
            </a:endParaRPr>
          </a:p>
          <a:p>
            <a:pPr marL="0" indent="0" algn="r">
              <a:buFontTx/>
              <a:buNone/>
              <a:defRPr/>
            </a:pPr>
            <a:r>
              <a:rPr lang="es-ES" sz="2000" dirty="0" smtClean="0">
                <a:cs typeface="Arial" pitchFamily="34" charset="0"/>
              </a:rPr>
              <a:t>“Ergonomía  tiene como </a:t>
            </a:r>
            <a:r>
              <a:rPr lang="es-ES" sz="2000" b="1" dirty="0" smtClean="0">
                <a:cs typeface="Arial" pitchFamily="34" charset="0"/>
              </a:rPr>
              <a:t>objetivo</a:t>
            </a:r>
            <a:r>
              <a:rPr lang="es-ES" sz="2000" dirty="0" smtClean="0">
                <a:cs typeface="Arial" pitchFamily="34" charset="0"/>
              </a:rPr>
              <a:t> adaptar los productos, tareas, herramientas, espacios y en general el medio ambiente a las capacidades y necesidades de las personas, y con ello mejorar la eficiencia de los trabajadores, la seguridad y el bienestar” </a:t>
            </a:r>
          </a:p>
          <a:p>
            <a:pPr marL="0" indent="0" algn="r">
              <a:buFontTx/>
              <a:buNone/>
              <a:defRPr/>
            </a:pPr>
            <a:r>
              <a:rPr lang="es-ES" sz="1400" dirty="0" smtClean="0">
                <a:solidFill>
                  <a:srgbClr val="C00000"/>
                </a:solidFill>
                <a:cs typeface="Arial" pitchFamily="34" charset="0"/>
              </a:rPr>
              <a:t>(Tortosa et al., 1999)</a:t>
            </a:r>
            <a:endParaRPr lang="es-ES" sz="2000" i="1" dirty="0" smtClean="0">
              <a:cs typeface="Arial" pitchFamily="34" charset="0"/>
            </a:endParaRPr>
          </a:p>
          <a:p>
            <a:pPr marL="0" indent="0" algn="r" eaLnBrk="1" hangingPunct="1">
              <a:spcBef>
                <a:spcPct val="0"/>
              </a:spcBef>
              <a:buFontTx/>
              <a:buNone/>
              <a:defRPr/>
            </a:pPr>
            <a:endParaRPr lang="es-ES" sz="2000" i="1" dirty="0" smtClean="0">
              <a:cs typeface="Arial" pitchFamily="34" charset="0"/>
            </a:endParaRPr>
          </a:p>
          <a:p>
            <a:pPr marL="0" indent="0" algn="r" eaLnBrk="1" hangingPunct="1">
              <a:spcBef>
                <a:spcPct val="0"/>
              </a:spcBef>
              <a:buFontTx/>
              <a:buNone/>
              <a:defRPr/>
            </a:pPr>
            <a:r>
              <a:rPr lang="es-ES" sz="2000" i="1" dirty="0" smtClean="0">
                <a:cs typeface="Arial" pitchFamily="34" charset="0"/>
              </a:rPr>
              <a:t>Con </a:t>
            </a:r>
            <a:r>
              <a:rPr lang="es-ES" sz="2000" b="1" dirty="0" smtClean="0">
                <a:cs typeface="Arial" pitchFamily="34" charset="0"/>
              </a:rPr>
              <a:t>carácter multidisciplinar:</a:t>
            </a:r>
            <a:r>
              <a:rPr lang="es-ES" sz="2000" b="1" i="1" dirty="0" smtClean="0">
                <a:cs typeface="Arial" pitchFamily="34" charset="0"/>
              </a:rPr>
              <a:t> </a:t>
            </a:r>
            <a:r>
              <a:rPr lang="es-ES" sz="2000" dirty="0" smtClean="0">
                <a:cs typeface="Arial" pitchFamily="34" charset="0"/>
              </a:rPr>
              <a:t>debe tener en cuenta a la persona, la máquina, el entorno, el ambiente, como llega la información al trabajador/a y la organización del trabajo</a:t>
            </a:r>
          </a:p>
          <a:p>
            <a:pPr algn="r" eaLnBrk="1" hangingPunct="1">
              <a:buFontTx/>
              <a:buNone/>
              <a:defRPr/>
            </a:pPr>
            <a:r>
              <a:rPr lang="es-ES" sz="1400" i="1" dirty="0" smtClean="0">
                <a:solidFill>
                  <a:srgbClr val="C00000"/>
                </a:solidFill>
                <a:cs typeface="Arial" pitchFamily="34" charset="0"/>
              </a:rPr>
              <a:t>(Manual para la identificación y evaluación de riesgos laborales</a:t>
            </a:r>
            <a:r>
              <a:rPr lang="ca-ES" sz="1400" i="1" dirty="0" smtClean="0">
                <a:solidFill>
                  <a:srgbClr val="C00000"/>
                </a:solidFill>
                <a:cs typeface="Arial" pitchFamily="34" charset="0"/>
              </a:rPr>
              <a:t>.</a:t>
            </a:r>
          </a:p>
          <a:p>
            <a:pPr algn="r" eaLnBrk="1" hangingPunct="1">
              <a:buFontTx/>
              <a:buNone/>
              <a:defRPr/>
            </a:pPr>
            <a:r>
              <a:rPr lang="ca-ES" sz="1400" i="1" dirty="0" smtClean="0">
                <a:solidFill>
                  <a:srgbClr val="C00000"/>
                </a:solidFill>
                <a:cs typeface="Arial" pitchFamily="34" charset="0"/>
              </a:rPr>
              <a:t>Generalitat de Catalunya, 2005</a:t>
            </a:r>
            <a:r>
              <a:rPr lang="es-ES" sz="1400" i="1" dirty="0" smtClean="0">
                <a:cs typeface="Arial" pitchFamily="34" charset="0"/>
              </a:rPr>
              <a:t>)</a:t>
            </a:r>
          </a:p>
          <a:p>
            <a:pPr>
              <a:defRPr/>
            </a:pPr>
            <a:endParaRPr lang="es-ES" sz="2000" dirty="0">
              <a:cs typeface="Arial" pitchFamily="34" charset="0"/>
            </a:endParaRPr>
          </a:p>
        </p:txBody>
      </p:sp>
      <p:sp>
        <p:nvSpPr>
          <p:cNvPr id="7" name="6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8" name="7 Marcador de número de diapositiva"/>
          <p:cNvSpPr>
            <a:spLocks noGrp="1"/>
          </p:cNvSpPr>
          <p:nvPr>
            <p:ph type="sldNum" sz="quarter" idx="12"/>
          </p:nvPr>
        </p:nvSpPr>
        <p:spPr/>
        <p:txBody>
          <a:bodyPr/>
          <a:lstStyle/>
          <a:p>
            <a:fld id="{EC2569A9-F567-453E-859A-CDE18FDD1935}" type="slidenum">
              <a:rPr lang="es-ES" smtClean="0"/>
              <a:pPr/>
              <a:t>5</a:t>
            </a:fld>
            <a:endParaRPr lang="es-E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71472" y="142875"/>
            <a:ext cx="7896253" cy="857250"/>
          </a:xfrm>
        </p:spPr>
        <p:txBody>
          <a:bodyPr>
            <a:normAutofit fontScale="90000"/>
          </a:bodyPr>
          <a:lstStyle/>
          <a:p>
            <a:pPr algn="r" eaLnBrk="1" hangingPunct="1"/>
            <a:r>
              <a:rPr lang="es-ES" b="1" dirty="0" smtClean="0">
                <a:solidFill>
                  <a:srgbClr val="C00000"/>
                </a:solidFill>
                <a:cs typeface="Arial" charset="0"/>
              </a:rPr>
              <a:t/>
            </a:r>
            <a:br>
              <a:rPr lang="es-ES" b="1" dirty="0" smtClean="0">
                <a:solidFill>
                  <a:srgbClr val="C00000"/>
                </a:solidFill>
                <a:cs typeface="Arial" charset="0"/>
              </a:rPr>
            </a:br>
            <a:r>
              <a:rPr lang="es-ES" b="1" dirty="0" smtClean="0">
                <a:solidFill>
                  <a:srgbClr val="811F91"/>
                </a:solidFill>
                <a:cs typeface="Arial" charset="0"/>
              </a:rPr>
              <a:t>Solución práctica 6</a:t>
            </a:r>
          </a:p>
        </p:txBody>
      </p:sp>
      <p:graphicFrame>
        <p:nvGraphicFramePr>
          <p:cNvPr id="5" name="4 Diagrama"/>
          <p:cNvGraphicFramePr/>
          <p:nvPr/>
        </p:nvGraphicFramePr>
        <p:xfrm>
          <a:off x="857224" y="1643050"/>
          <a:ext cx="7643866" cy="3929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9" name="8 Marcador de número de diapositiva"/>
          <p:cNvSpPr>
            <a:spLocks noGrp="1"/>
          </p:cNvSpPr>
          <p:nvPr>
            <p:ph type="sldNum" sz="quarter" idx="11"/>
          </p:nvPr>
        </p:nvSpPr>
        <p:spPr/>
        <p:txBody>
          <a:bodyPr/>
          <a:lstStyle/>
          <a:p>
            <a:pPr>
              <a:defRPr/>
            </a:pPr>
            <a:fld id="{DA810FB6-5D2B-414F-B5B7-3D7316425316}" type="slidenum">
              <a:rPr lang="es-ES" smtClean="0"/>
              <a:pPr>
                <a:defRPr/>
              </a:pPr>
              <a:t>50</a:t>
            </a:fld>
            <a:endParaRPr lang="es-E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14375" y="1142984"/>
            <a:ext cx="4714875" cy="1362075"/>
          </a:xfrm>
        </p:spPr>
        <p:txBody>
          <a:bodyPr>
            <a:normAutofit fontScale="90000"/>
          </a:bodyPr>
          <a:lstStyle/>
          <a:p>
            <a:pPr>
              <a:defRPr/>
            </a:pPr>
            <a:r>
              <a:rPr lang="es-ES" dirty="0" smtClean="0">
                <a:solidFill>
                  <a:srgbClr val="811F91"/>
                </a:solidFill>
              </a:rPr>
              <a:t>Material audiovisual</a:t>
            </a:r>
            <a:r>
              <a:rPr lang="es-ES" dirty="0" smtClean="0"/>
              <a:t/>
            </a:r>
            <a:br>
              <a:rPr lang="es-ES" dirty="0" smtClean="0"/>
            </a:br>
            <a:r>
              <a:rPr lang="es-ES" dirty="0" smtClean="0"/>
              <a:t/>
            </a:r>
            <a:br>
              <a:rPr lang="es-ES" dirty="0" smtClean="0"/>
            </a:br>
            <a:r>
              <a:rPr lang="es-ES" sz="3200" cap="none" dirty="0" smtClean="0">
                <a:solidFill>
                  <a:schemeClr val="tx1"/>
                </a:solidFill>
              </a:rPr>
              <a:t>Ejemplos de situaciones de riesgo ergonómico en las que se han implementado medidas preventivas </a:t>
            </a:r>
            <a:br>
              <a:rPr lang="es-ES" sz="3200" cap="none" dirty="0" smtClean="0">
                <a:solidFill>
                  <a:schemeClr val="tx1"/>
                </a:solidFill>
              </a:rPr>
            </a:br>
            <a:r>
              <a:rPr lang="es-ES" sz="3200" cap="none" dirty="0" smtClean="0">
                <a:solidFill>
                  <a:schemeClr val="tx1"/>
                </a:solidFill>
              </a:rPr>
              <a:t>“Antes y después”</a:t>
            </a:r>
            <a:endParaRPr lang="es-ES" dirty="0">
              <a:solidFill>
                <a:schemeClr val="tx1"/>
              </a:solidFill>
            </a:endParaRPr>
          </a:p>
        </p:txBody>
      </p:sp>
      <p:pic>
        <p:nvPicPr>
          <p:cNvPr id="4" name="Picture 2" descr="C:\Users\msevilla.000\AppData\Local\Microsoft\Windows\Temporary Internet Files\Content.IE5\N34ZDQ2E\MC900397078[1].wmf"/>
          <p:cNvPicPr>
            <a:picLocks noChangeAspect="1" noChangeArrowheads="1"/>
          </p:cNvPicPr>
          <p:nvPr/>
        </p:nvPicPr>
        <p:blipFill>
          <a:blip r:embed="rId3"/>
          <a:srcRect/>
          <a:stretch>
            <a:fillRect/>
          </a:stretch>
        </p:blipFill>
        <p:spPr bwMode="auto">
          <a:xfrm>
            <a:off x="5705324" y="1714488"/>
            <a:ext cx="2606630" cy="2571768"/>
          </a:xfrm>
          <a:prstGeom prst="rect">
            <a:avLst/>
          </a:prstGeom>
          <a:noFill/>
        </p:spPr>
      </p:pic>
      <p:sp>
        <p:nvSpPr>
          <p:cNvPr id="9" name="8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0" name="9 Marcador de número de diapositiva"/>
          <p:cNvSpPr>
            <a:spLocks noGrp="1"/>
          </p:cNvSpPr>
          <p:nvPr>
            <p:ph type="sldNum" sz="quarter" idx="12"/>
          </p:nvPr>
        </p:nvSpPr>
        <p:spPr/>
        <p:txBody>
          <a:bodyPr/>
          <a:lstStyle/>
          <a:p>
            <a:fld id="{EC2569A9-F567-453E-859A-CDE18FDD1935}" type="slidenum">
              <a:rPr lang="es-ES" smtClean="0"/>
              <a:pPr/>
              <a:t>51</a:t>
            </a:fld>
            <a:endParaRPr lang="es-ES"/>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dirty="0" smtClean="0">
                <a:solidFill>
                  <a:srgbClr val="811F91"/>
                </a:solidFill>
              </a:rPr>
              <a:t>(Situación de riesgo: medida preventiva)</a:t>
            </a:r>
            <a:endParaRPr lang="es-ES" dirty="0">
              <a:solidFill>
                <a:srgbClr val="811F91"/>
              </a:solidFill>
            </a:endParaRPr>
          </a:p>
        </p:txBody>
      </p:sp>
      <p:sp>
        <p:nvSpPr>
          <p:cNvPr id="5" name="4 Marcador de texto"/>
          <p:cNvSpPr>
            <a:spLocks noGrp="1"/>
          </p:cNvSpPr>
          <p:nvPr>
            <p:ph type="body" idx="1"/>
          </p:nvPr>
        </p:nvSpPr>
        <p:spPr>
          <a:xfrm>
            <a:off x="457200" y="1766908"/>
            <a:ext cx="4040188" cy="639762"/>
          </a:xfrm>
        </p:spPr>
        <p:txBody>
          <a:bodyPr/>
          <a:lstStyle/>
          <a:p>
            <a:r>
              <a:rPr lang="es-ES" dirty="0" smtClean="0">
                <a:solidFill>
                  <a:srgbClr val="C00000"/>
                </a:solidFill>
              </a:rPr>
              <a:t>ANTES</a:t>
            </a:r>
            <a:endParaRPr lang="es-ES" dirty="0">
              <a:solidFill>
                <a:srgbClr val="C00000"/>
              </a:solidFill>
            </a:endParaRPr>
          </a:p>
        </p:txBody>
      </p:sp>
      <p:sp>
        <p:nvSpPr>
          <p:cNvPr id="6" name="5 Marcador de contenido"/>
          <p:cNvSpPr>
            <a:spLocks noGrp="1"/>
          </p:cNvSpPr>
          <p:nvPr>
            <p:ph sz="half" idx="2"/>
          </p:nvPr>
        </p:nvSpPr>
        <p:spPr>
          <a:xfrm>
            <a:off x="457200" y="2406670"/>
            <a:ext cx="4040188" cy="3951288"/>
          </a:xfrm>
        </p:spPr>
        <p:txBody>
          <a:bodyPr/>
          <a:lstStyle/>
          <a:p>
            <a:r>
              <a:rPr lang="es-ES" dirty="0" smtClean="0"/>
              <a:t>Imagen o vídeo</a:t>
            </a:r>
            <a:endParaRPr lang="es-ES" dirty="0"/>
          </a:p>
        </p:txBody>
      </p:sp>
      <p:sp>
        <p:nvSpPr>
          <p:cNvPr id="7" name="6 Marcador de texto"/>
          <p:cNvSpPr>
            <a:spLocks noGrp="1"/>
          </p:cNvSpPr>
          <p:nvPr>
            <p:ph type="body" sz="quarter" idx="3"/>
          </p:nvPr>
        </p:nvSpPr>
        <p:spPr>
          <a:xfrm>
            <a:off x="4645025" y="1766908"/>
            <a:ext cx="4041775" cy="639762"/>
          </a:xfrm>
        </p:spPr>
        <p:txBody>
          <a:bodyPr/>
          <a:lstStyle/>
          <a:p>
            <a:r>
              <a:rPr lang="es-ES" dirty="0" smtClean="0">
                <a:solidFill>
                  <a:srgbClr val="00B050"/>
                </a:solidFill>
              </a:rPr>
              <a:t>DESPUÉS</a:t>
            </a:r>
            <a:endParaRPr lang="es-ES" dirty="0">
              <a:solidFill>
                <a:srgbClr val="00B050"/>
              </a:solidFill>
            </a:endParaRPr>
          </a:p>
        </p:txBody>
      </p:sp>
      <p:sp>
        <p:nvSpPr>
          <p:cNvPr id="8" name="7 Marcador de contenido"/>
          <p:cNvSpPr>
            <a:spLocks noGrp="1"/>
          </p:cNvSpPr>
          <p:nvPr>
            <p:ph sz="quarter" idx="4"/>
          </p:nvPr>
        </p:nvSpPr>
        <p:spPr>
          <a:xfrm>
            <a:off x="4645025" y="2406670"/>
            <a:ext cx="4041775" cy="3951288"/>
          </a:xfrm>
        </p:spPr>
        <p:txBody>
          <a:bodyPr/>
          <a:lstStyle/>
          <a:p>
            <a:r>
              <a:rPr lang="es-ES" dirty="0" smtClean="0"/>
              <a:t>Imagen o vídeo</a:t>
            </a:r>
            <a:endParaRPr lang="es-ES" dirty="0"/>
          </a:p>
        </p:txBody>
      </p:sp>
      <p:sp>
        <p:nvSpPr>
          <p:cNvPr id="12" name="11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3" name="12 Marcador de número de diapositiva"/>
          <p:cNvSpPr>
            <a:spLocks noGrp="1"/>
          </p:cNvSpPr>
          <p:nvPr>
            <p:ph type="sldNum" sz="quarter" idx="12"/>
          </p:nvPr>
        </p:nvSpPr>
        <p:spPr/>
        <p:txBody>
          <a:bodyPr/>
          <a:lstStyle/>
          <a:p>
            <a:fld id="{EC2569A9-F567-453E-859A-CDE18FDD1935}" type="slidenum">
              <a:rPr lang="es-ES" smtClean="0"/>
              <a:pPr/>
              <a:t>52</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ox(in)">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14375" y="1571625"/>
            <a:ext cx="4714875" cy="1362075"/>
          </a:xfrm>
        </p:spPr>
        <p:txBody>
          <a:bodyPr>
            <a:normAutofit fontScale="90000"/>
          </a:bodyPr>
          <a:lstStyle/>
          <a:p>
            <a:pPr>
              <a:defRPr/>
            </a:pPr>
            <a:r>
              <a:rPr lang="es-ES" dirty="0" smtClean="0">
                <a:solidFill>
                  <a:srgbClr val="811F91"/>
                </a:solidFill>
              </a:rPr>
              <a:t>Material audiovisual</a:t>
            </a:r>
            <a:r>
              <a:rPr lang="es-ES" dirty="0" smtClean="0"/>
              <a:t/>
            </a:r>
            <a:br>
              <a:rPr lang="es-ES" dirty="0" smtClean="0"/>
            </a:br>
            <a:r>
              <a:rPr lang="es-ES" dirty="0" smtClean="0"/>
              <a:t/>
            </a:r>
            <a:br>
              <a:rPr lang="es-ES" dirty="0" smtClean="0"/>
            </a:br>
            <a:r>
              <a:rPr lang="es-ES" sz="3200" cap="none" dirty="0" smtClean="0">
                <a:solidFill>
                  <a:schemeClr val="tx1"/>
                </a:solidFill>
              </a:rPr>
              <a:t>Ejemplos de medidas preventivas implementadas con el Método ERGOPAR</a:t>
            </a:r>
            <a:br>
              <a:rPr lang="es-ES" sz="3200" cap="none" dirty="0" smtClean="0">
                <a:solidFill>
                  <a:schemeClr val="tx1"/>
                </a:solidFill>
              </a:rPr>
            </a:br>
            <a:endParaRPr lang="es-ES" dirty="0">
              <a:solidFill>
                <a:schemeClr val="tx1"/>
              </a:solidFill>
            </a:endParaRPr>
          </a:p>
        </p:txBody>
      </p:sp>
      <p:pic>
        <p:nvPicPr>
          <p:cNvPr id="6" name="Picture 21" descr="C:\Documents and Settings\amar1105\My Documents\My Pictures\johnson-controls.png"/>
          <p:cNvPicPr>
            <a:picLocks noChangeAspect="1" noChangeArrowheads="1"/>
          </p:cNvPicPr>
          <p:nvPr/>
        </p:nvPicPr>
        <p:blipFill>
          <a:blip r:embed="rId3"/>
          <a:srcRect/>
          <a:stretch>
            <a:fillRect/>
          </a:stretch>
        </p:blipFill>
        <p:spPr bwMode="auto">
          <a:xfrm>
            <a:off x="6429388" y="1214422"/>
            <a:ext cx="1871663" cy="850900"/>
          </a:xfrm>
          <a:prstGeom prst="rect">
            <a:avLst/>
          </a:prstGeom>
          <a:noFill/>
          <a:effectLst>
            <a:outerShdw blurRad="50800" dist="38100" dir="5400000" algn="t" rotWithShape="0">
              <a:prstClr val="black">
                <a:alpha val="40000"/>
              </a:prstClr>
            </a:outerShdw>
          </a:effectLst>
        </p:spPr>
      </p:pic>
      <p:pic>
        <p:nvPicPr>
          <p:cNvPr id="7" name="7 Imagen" descr="logo berioska.jpg"/>
          <p:cNvPicPr>
            <a:picLocks noChangeAspect="1"/>
          </p:cNvPicPr>
          <p:nvPr/>
        </p:nvPicPr>
        <p:blipFill>
          <a:blip r:embed="rId4"/>
          <a:srcRect/>
          <a:stretch>
            <a:fillRect/>
          </a:stretch>
        </p:blipFill>
        <p:spPr bwMode="auto">
          <a:xfrm>
            <a:off x="6143636" y="2643182"/>
            <a:ext cx="2274888" cy="704850"/>
          </a:xfrm>
          <a:prstGeom prst="rect">
            <a:avLst/>
          </a:prstGeom>
          <a:noFill/>
          <a:ln w="9525">
            <a:noFill/>
            <a:miter lim="800000"/>
            <a:headEnd/>
            <a:tailEnd/>
          </a:ln>
        </p:spPr>
      </p:pic>
      <p:pic>
        <p:nvPicPr>
          <p:cNvPr id="8" name="6 Imagen" descr="Logo unisan.jpg"/>
          <p:cNvPicPr>
            <a:picLocks noChangeAspect="1"/>
          </p:cNvPicPr>
          <p:nvPr/>
        </p:nvPicPr>
        <p:blipFill>
          <a:blip r:embed="rId5"/>
          <a:srcRect/>
          <a:stretch>
            <a:fillRect/>
          </a:stretch>
        </p:blipFill>
        <p:spPr bwMode="auto">
          <a:xfrm>
            <a:off x="6643702" y="4000504"/>
            <a:ext cx="1257300" cy="838200"/>
          </a:xfrm>
          <a:prstGeom prst="rect">
            <a:avLst/>
          </a:prstGeom>
          <a:noFill/>
          <a:ln w="9525">
            <a:noFill/>
            <a:miter lim="800000"/>
            <a:headEnd/>
            <a:tailEnd/>
          </a:ln>
        </p:spPr>
      </p:pic>
      <p:sp>
        <p:nvSpPr>
          <p:cNvPr id="12" name="11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3" name="12 Marcador de número de diapositiva"/>
          <p:cNvSpPr>
            <a:spLocks noGrp="1"/>
          </p:cNvSpPr>
          <p:nvPr>
            <p:ph type="sldNum" sz="quarter" idx="12"/>
          </p:nvPr>
        </p:nvSpPr>
        <p:spPr/>
        <p:txBody>
          <a:bodyPr/>
          <a:lstStyle/>
          <a:p>
            <a:fld id="{EC2569A9-F567-453E-859A-CDE18FDD1935}" type="slidenum">
              <a:rPr lang="es-ES" smtClean="0"/>
              <a:pPr/>
              <a:t>53</a:t>
            </a:fld>
            <a:endParaRPr lang="es-ES"/>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500063" y="1071563"/>
            <a:ext cx="3817937" cy="382587"/>
          </a:xfrm>
        </p:spPr>
        <p:txBody>
          <a:bodyPr lIns="0" tIns="0" rIns="0" bIns="0" anchor="t"/>
          <a:lstStyle/>
          <a:p>
            <a:r>
              <a:rPr lang="de-DE" sz="2000" b="0" smtClean="0"/>
              <a:t>Transporte manual del asiento</a:t>
            </a:r>
          </a:p>
        </p:txBody>
      </p:sp>
      <p:sp>
        <p:nvSpPr>
          <p:cNvPr id="84995" name="Text Box 8"/>
          <p:cNvSpPr txBox="1">
            <a:spLocks noChangeArrowheads="1"/>
          </p:cNvSpPr>
          <p:nvPr/>
        </p:nvSpPr>
        <p:spPr bwMode="auto">
          <a:xfrm>
            <a:off x="1531938" y="4883150"/>
            <a:ext cx="1654175" cy="461963"/>
          </a:xfrm>
          <a:prstGeom prst="rect">
            <a:avLst/>
          </a:prstGeom>
          <a:noFill/>
          <a:ln w="38100">
            <a:noFill/>
            <a:miter lim="800000"/>
            <a:headEnd/>
            <a:tailEnd/>
          </a:ln>
        </p:spPr>
        <p:txBody>
          <a:bodyPr>
            <a:spAutoFit/>
          </a:bodyPr>
          <a:lstStyle/>
          <a:p>
            <a:pPr algn="ctr">
              <a:spcBef>
                <a:spcPct val="50000"/>
              </a:spcBef>
            </a:pPr>
            <a:r>
              <a:rPr lang="es-ES" sz="2400" b="1">
                <a:solidFill>
                  <a:srgbClr val="FF0000"/>
                </a:solidFill>
              </a:rPr>
              <a:t>ANTES</a:t>
            </a:r>
          </a:p>
        </p:txBody>
      </p:sp>
      <p:grpSp>
        <p:nvGrpSpPr>
          <p:cNvPr id="2" name="12 Grupo"/>
          <p:cNvGrpSpPr>
            <a:grpSpLocks/>
          </p:cNvGrpSpPr>
          <p:nvPr/>
        </p:nvGrpSpPr>
        <p:grpSpPr bwMode="auto">
          <a:xfrm>
            <a:off x="460375" y="1739900"/>
            <a:ext cx="3833813" cy="2874963"/>
            <a:chOff x="460375" y="1739900"/>
            <a:chExt cx="3833813" cy="2874963"/>
          </a:xfrm>
        </p:grpSpPr>
        <p:pic>
          <p:nvPicPr>
            <p:cNvPr id="85004" name="Picture 2" descr="H:\SEATING\humanres\BOS Salud y Seg.Lab\Registro 11\Colgar\PTT ergo Par\ergopar 003.jpg"/>
            <p:cNvPicPr>
              <a:picLocks noChangeAspect="1" noChangeArrowheads="1"/>
            </p:cNvPicPr>
            <p:nvPr/>
          </p:nvPicPr>
          <p:blipFill>
            <a:blip r:embed="rId2"/>
            <a:srcRect/>
            <a:stretch>
              <a:fillRect/>
            </a:stretch>
          </p:blipFill>
          <p:spPr bwMode="auto">
            <a:xfrm>
              <a:off x="460375" y="1739900"/>
              <a:ext cx="3833813" cy="2874963"/>
            </a:xfrm>
            <a:prstGeom prst="rect">
              <a:avLst/>
            </a:prstGeom>
            <a:noFill/>
            <a:ln w="9525">
              <a:noFill/>
              <a:miter lim="800000"/>
              <a:headEnd/>
              <a:tailEnd/>
            </a:ln>
          </p:spPr>
        </p:pic>
        <p:sp>
          <p:nvSpPr>
            <p:cNvPr id="85005" name="Rectangle 5"/>
            <p:cNvSpPr>
              <a:spLocks noChangeArrowheads="1"/>
            </p:cNvSpPr>
            <p:nvPr/>
          </p:nvSpPr>
          <p:spPr bwMode="auto">
            <a:xfrm>
              <a:off x="1531938" y="2025650"/>
              <a:ext cx="428625" cy="285750"/>
            </a:xfrm>
            <a:prstGeom prst="rect">
              <a:avLst/>
            </a:prstGeom>
            <a:solidFill>
              <a:schemeClr val="tx1"/>
            </a:solidFill>
            <a:ln w="9525">
              <a:solidFill>
                <a:schemeClr val="tx1"/>
              </a:solidFill>
              <a:miter lim="800000"/>
              <a:headEnd/>
              <a:tailEnd/>
            </a:ln>
          </p:spPr>
          <p:txBody>
            <a:bodyPr wrap="none" anchor="ctr"/>
            <a:lstStyle/>
            <a:p>
              <a:endParaRPr lang="es-ES"/>
            </a:p>
          </p:txBody>
        </p:sp>
      </p:grpSp>
      <p:sp>
        <p:nvSpPr>
          <p:cNvPr id="84997" name="Rectangle 7"/>
          <p:cNvSpPr>
            <a:spLocks noChangeArrowheads="1"/>
          </p:cNvSpPr>
          <p:nvPr/>
        </p:nvSpPr>
        <p:spPr bwMode="auto">
          <a:xfrm>
            <a:off x="2874963" y="3087688"/>
            <a:ext cx="73025" cy="360362"/>
          </a:xfrm>
          <a:prstGeom prst="rect">
            <a:avLst/>
          </a:prstGeom>
          <a:solidFill>
            <a:schemeClr val="tx1"/>
          </a:solidFill>
          <a:ln w="9525">
            <a:solidFill>
              <a:schemeClr val="tx1"/>
            </a:solidFill>
            <a:miter lim="800000"/>
            <a:headEnd/>
            <a:tailEnd/>
          </a:ln>
        </p:spPr>
        <p:txBody>
          <a:bodyPr wrap="none" anchor="ctr"/>
          <a:lstStyle/>
          <a:p>
            <a:endParaRPr lang="es-ES"/>
          </a:p>
        </p:txBody>
      </p:sp>
      <p:grpSp>
        <p:nvGrpSpPr>
          <p:cNvPr id="3" name="13 Grupo"/>
          <p:cNvGrpSpPr>
            <a:grpSpLocks/>
          </p:cNvGrpSpPr>
          <p:nvPr/>
        </p:nvGrpSpPr>
        <p:grpSpPr bwMode="auto">
          <a:xfrm>
            <a:off x="4889500" y="1071563"/>
            <a:ext cx="3857625" cy="4273550"/>
            <a:chOff x="4889500" y="1071563"/>
            <a:chExt cx="3857625" cy="4273550"/>
          </a:xfrm>
        </p:grpSpPr>
        <p:grpSp>
          <p:nvGrpSpPr>
            <p:cNvPr id="4" name="11 Grupo"/>
            <p:cNvGrpSpPr>
              <a:grpSpLocks/>
            </p:cNvGrpSpPr>
            <p:nvPr/>
          </p:nvGrpSpPr>
          <p:grpSpPr bwMode="auto">
            <a:xfrm>
              <a:off x="4889500" y="1739900"/>
              <a:ext cx="3857625" cy="2868613"/>
              <a:chOff x="4889500" y="1739900"/>
              <a:chExt cx="3857625" cy="2868613"/>
            </a:xfrm>
          </p:grpSpPr>
          <p:pic>
            <p:nvPicPr>
              <p:cNvPr id="85002" name="Picture 11" descr="060320122016"/>
              <p:cNvPicPr>
                <a:picLocks noChangeAspect="1" noChangeArrowheads="1"/>
              </p:cNvPicPr>
              <p:nvPr/>
            </p:nvPicPr>
            <p:blipFill>
              <a:blip r:embed="rId3"/>
              <a:srcRect/>
              <a:stretch>
                <a:fillRect/>
              </a:stretch>
            </p:blipFill>
            <p:spPr bwMode="auto">
              <a:xfrm>
                <a:off x="4889500" y="1739900"/>
                <a:ext cx="3825875" cy="2868613"/>
              </a:xfrm>
              <a:prstGeom prst="rect">
                <a:avLst/>
              </a:prstGeom>
              <a:noFill/>
              <a:ln w="9525">
                <a:noFill/>
                <a:miter lim="800000"/>
                <a:headEnd/>
                <a:tailEnd/>
              </a:ln>
            </p:spPr>
          </p:pic>
          <p:sp>
            <p:nvSpPr>
              <p:cNvPr id="85003" name="Rectangle 5"/>
              <p:cNvSpPr>
                <a:spLocks noChangeArrowheads="1"/>
              </p:cNvSpPr>
              <p:nvPr/>
            </p:nvSpPr>
            <p:spPr bwMode="auto">
              <a:xfrm>
                <a:off x="8461375" y="2311400"/>
                <a:ext cx="285750" cy="285750"/>
              </a:xfrm>
              <a:prstGeom prst="rect">
                <a:avLst/>
              </a:prstGeom>
              <a:solidFill>
                <a:schemeClr val="tx1"/>
              </a:solidFill>
              <a:ln w="9525">
                <a:solidFill>
                  <a:schemeClr val="tx1"/>
                </a:solidFill>
                <a:miter lim="800000"/>
                <a:headEnd/>
                <a:tailEnd/>
              </a:ln>
            </p:spPr>
            <p:txBody>
              <a:bodyPr wrap="none" anchor="ctr"/>
              <a:lstStyle/>
              <a:p>
                <a:endParaRPr lang="es-ES"/>
              </a:p>
            </p:txBody>
          </p:sp>
        </p:grpSp>
        <p:sp>
          <p:nvSpPr>
            <p:cNvPr id="85000" name="Text Box 9"/>
            <p:cNvSpPr txBox="1">
              <a:spLocks noChangeArrowheads="1"/>
            </p:cNvSpPr>
            <p:nvPr/>
          </p:nvSpPr>
          <p:spPr bwMode="auto">
            <a:xfrm>
              <a:off x="5889625" y="4883150"/>
              <a:ext cx="2305050" cy="461963"/>
            </a:xfrm>
            <a:prstGeom prst="rect">
              <a:avLst/>
            </a:prstGeom>
            <a:noFill/>
            <a:ln w="38100">
              <a:noFill/>
              <a:miter lim="800000"/>
              <a:headEnd/>
              <a:tailEnd/>
            </a:ln>
          </p:spPr>
          <p:txBody>
            <a:bodyPr>
              <a:spAutoFit/>
            </a:bodyPr>
            <a:lstStyle/>
            <a:p>
              <a:pPr>
                <a:spcBef>
                  <a:spcPct val="50000"/>
                </a:spcBef>
              </a:pPr>
              <a:r>
                <a:rPr lang="es-ES" sz="2400" b="1" dirty="0">
                  <a:solidFill>
                    <a:schemeClr val="accent3">
                      <a:lumMod val="75000"/>
                    </a:schemeClr>
                  </a:solidFill>
                </a:rPr>
                <a:t>DESPUÉS</a:t>
              </a:r>
            </a:p>
          </p:txBody>
        </p:sp>
        <p:sp>
          <p:nvSpPr>
            <p:cNvPr id="11" name="Rectangle 2"/>
            <p:cNvSpPr txBox="1">
              <a:spLocks noChangeArrowheads="1"/>
            </p:cNvSpPr>
            <p:nvPr/>
          </p:nvSpPr>
          <p:spPr bwMode="auto">
            <a:xfrm>
              <a:off x="4889500" y="1071563"/>
              <a:ext cx="3675063" cy="647700"/>
            </a:xfrm>
            <a:prstGeom prst="rect">
              <a:avLst/>
            </a:prstGeom>
            <a:noFill/>
            <a:ln w="9525">
              <a:noFill/>
              <a:miter lim="800000"/>
              <a:headEnd/>
              <a:tailEnd/>
            </a:ln>
          </p:spPr>
          <p:txBody>
            <a:bodyPr lIns="0" tIns="0" rIns="0" bIns="0"/>
            <a:lstStyle/>
            <a:p>
              <a:pPr algn="ctr" eaLnBrk="0" hangingPunct="0">
                <a:defRPr/>
              </a:pPr>
              <a:r>
                <a:rPr lang="de-DE" sz="2000" kern="0" dirty="0">
                  <a:solidFill>
                    <a:schemeClr val="accent3">
                      <a:lumMod val="75000"/>
                    </a:schemeClr>
                  </a:solidFill>
                  <a:latin typeface="+mj-lt"/>
                  <a:ea typeface="+mj-ea"/>
                  <a:cs typeface="+mj-cs"/>
                </a:rPr>
                <a:t>Manipulador para transporte</a:t>
              </a:r>
            </a:p>
          </p:txBody>
        </p:sp>
      </p:grpSp>
      <p:sp>
        <p:nvSpPr>
          <p:cNvPr id="17" name="16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8" name="17 Marcador de número de diapositiva"/>
          <p:cNvSpPr>
            <a:spLocks noGrp="1"/>
          </p:cNvSpPr>
          <p:nvPr>
            <p:ph type="sldNum" sz="quarter" idx="12"/>
          </p:nvPr>
        </p:nvSpPr>
        <p:spPr/>
        <p:txBody>
          <a:bodyPr/>
          <a:lstStyle/>
          <a:p>
            <a:fld id="{EC2569A9-F567-453E-859A-CDE18FDD1935}" type="slidenum">
              <a:rPr lang="es-ES" smtClean="0"/>
              <a:pPr/>
              <a:t>54</a:t>
            </a:fld>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357158" y="1285860"/>
            <a:ext cx="4614862" cy="571500"/>
          </a:xfrm>
        </p:spPr>
        <p:txBody>
          <a:bodyPr lIns="0" tIns="0" rIns="0" bIns="0" anchor="t"/>
          <a:lstStyle/>
          <a:p>
            <a:r>
              <a:rPr lang="de-DE" sz="2000" b="0" dirty="0" smtClean="0"/>
              <a:t>Incorporar tornillo en asiento</a:t>
            </a:r>
          </a:p>
        </p:txBody>
      </p:sp>
      <p:sp>
        <p:nvSpPr>
          <p:cNvPr id="86019" name="Text Box 9"/>
          <p:cNvSpPr txBox="1">
            <a:spLocks noChangeArrowheads="1"/>
          </p:cNvSpPr>
          <p:nvPr/>
        </p:nvSpPr>
        <p:spPr bwMode="auto">
          <a:xfrm>
            <a:off x="1357313" y="5572125"/>
            <a:ext cx="1468437" cy="461963"/>
          </a:xfrm>
          <a:prstGeom prst="rect">
            <a:avLst/>
          </a:prstGeom>
          <a:noFill/>
          <a:ln w="38100">
            <a:noFill/>
            <a:miter lim="800000"/>
            <a:headEnd/>
            <a:tailEnd/>
          </a:ln>
        </p:spPr>
        <p:txBody>
          <a:bodyPr>
            <a:spAutoFit/>
          </a:bodyPr>
          <a:lstStyle/>
          <a:p>
            <a:pPr>
              <a:spcBef>
                <a:spcPct val="50000"/>
              </a:spcBef>
            </a:pPr>
            <a:r>
              <a:rPr lang="es-ES" sz="2400" b="1">
                <a:solidFill>
                  <a:srgbClr val="FF0000"/>
                </a:solidFill>
              </a:rPr>
              <a:t>ANTES</a:t>
            </a:r>
          </a:p>
        </p:txBody>
      </p:sp>
      <p:grpSp>
        <p:nvGrpSpPr>
          <p:cNvPr id="2" name="9 Grupo"/>
          <p:cNvGrpSpPr>
            <a:grpSpLocks/>
          </p:cNvGrpSpPr>
          <p:nvPr/>
        </p:nvGrpSpPr>
        <p:grpSpPr bwMode="auto">
          <a:xfrm>
            <a:off x="357188" y="2286000"/>
            <a:ext cx="4000500" cy="3240088"/>
            <a:chOff x="357188" y="2286000"/>
            <a:chExt cx="4000500" cy="3240088"/>
          </a:xfrm>
        </p:grpSpPr>
        <p:pic>
          <p:nvPicPr>
            <p:cNvPr id="86027" name="Picture 2" descr="H:\SEATING\humanres\BOS Salud y Seg.Lab\Registro 11\Colgar\PTT ergo Par\ergopar 001.jpg"/>
            <p:cNvPicPr>
              <a:picLocks noChangeAspect="1" noChangeArrowheads="1"/>
            </p:cNvPicPr>
            <p:nvPr/>
          </p:nvPicPr>
          <p:blipFill>
            <a:blip r:embed="rId2"/>
            <a:srcRect/>
            <a:stretch>
              <a:fillRect/>
            </a:stretch>
          </p:blipFill>
          <p:spPr bwMode="auto">
            <a:xfrm>
              <a:off x="357188" y="2286000"/>
              <a:ext cx="4000500" cy="3240088"/>
            </a:xfrm>
            <a:prstGeom prst="rect">
              <a:avLst/>
            </a:prstGeom>
            <a:noFill/>
            <a:ln w="9525">
              <a:noFill/>
              <a:miter lim="800000"/>
              <a:headEnd/>
              <a:tailEnd/>
            </a:ln>
          </p:spPr>
        </p:pic>
        <p:sp>
          <p:nvSpPr>
            <p:cNvPr id="86028" name="Rectangle 5"/>
            <p:cNvSpPr>
              <a:spLocks noChangeArrowheads="1"/>
            </p:cNvSpPr>
            <p:nvPr/>
          </p:nvSpPr>
          <p:spPr bwMode="auto">
            <a:xfrm>
              <a:off x="1928813" y="2714625"/>
              <a:ext cx="287337" cy="357188"/>
            </a:xfrm>
            <a:prstGeom prst="rect">
              <a:avLst/>
            </a:prstGeom>
            <a:solidFill>
              <a:schemeClr val="tx1"/>
            </a:solidFill>
            <a:ln w="9525">
              <a:solidFill>
                <a:schemeClr val="tx1"/>
              </a:solidFill>
              <a:miter lim="800000"/>
              <a:headEnd/>
              <a:tailEnd/>
            </a:ln>
          </p:spPr>
          <p:txBody>
            <a:bodyPr wrap="none" anchor="ctr"/>
            <a:lstStyle/>
            <a:p>
              <a:endParaRPr lang="es-ES"/>
            </a:p>
          </p:txBody>
        </p:sp>
      </p:grpSp>
      <p:grpSp>
        <p:nvGrpSpPr>
          <p:cNvPr id="3" name="11 Grupo"/>
          <p:cNvGrpSpPr>
            <a:grpSpLocks/>
          </p:cNvGrpSpPr>
          <p:nvPr/>
        </p:nvGrpSpPr>
        <p:grpSpPr bwMode="auto">
          <a:xfrm>
            <a:off x="4500563" y="1214438"/>
            <a:ext cx="4286250" cy="4748212"/>
            <a:chOff x="4500563" y="1214438"/>
            <a:chExt cx="4286250" cy="4748212"/>
          </a:xfrm>
        </p:grpSpPr>
        <p:sp>
          <p:nvSpPr>
            <p:cNvPr id="7" name="Rectangle 2"/>
            <p:cNvSpPr txBox="1">
              <a:spLocks noChangeArrowheads="1"/>
            </p:cNvSpPr>
            <p:nvPr/>
          </p:nvSpPr>
          <p:spPr bwMode="auto">
            <a:xfrm>
              <a:off x="4714875" y="1214438"/>
              <a:ext cx="3971925" cy="868362"/>
            </a:xfrm>
            <a:prstGeom prst="rect">
              <a:avLst/>
            </a:prstGeom>
            <a:noFill/>
            <a:ln w="9525">
              <a:noFill/>
              <a:miter lim="800000"/>
              <a:headEnd/>
              <a:tailEnd/>
            </a:ln>
          </p:spPr>
          <p:txBody>
            <a:bodyPr lIns="0" tIns="0" rIns="0" bIns="0"/>
            <a:lstStyle/>
            <a:p>
              <a:pPr algn="ctr" eaLnBrk="0" hangingPunct="0">
                <a:defRPr/>
              </a:pPr>
              <a:r>
                <a:rPr lang="de-DE" sz="2000" kern="0" dirty="0">
                  <a:solidFill>
                    <a:schemeClr val="accent3">
                      <a:lumMod val="75000"/>
                    </a:schemeClr>
                  </a:solidFill>
                  <a:latin typeface="+mj-lt"/>
                  <a:ea typeface="+mj-ea"/>
                  <a:cs typeface="+mj-cs"/>
                </a:rPr>
                <a:t>Incorporar tornillo en asiento desde el otro </a:t>
              </a:r>
              <a:r>
                <a:rPr lang="de-DE" sz="2000" kern="0" dirty="0" smtClean="0">
                  <a:solidFill>
                    <a:schemeClr val="accent3">
                      <a:lumMod val="75000"/>
                    </a:schemeClr>
                  </a:solidFill>
                  <a:latin typeface="+mj-lt"/>
                  <a:ea typeface="+mj-ea"/>
                  <a:cs typeface="+mj-cs"/>
                </a:rPr>
                <a:t>lado </a:t>
              </a:r>
              <a:r>
                <a:rPr lang="de-DE" sz="2000" kern="0" dirty="0">
                  <a:solidFill>
                    <a:schemeClr val="accent3">
                      <a:lumMod val="75000"/>
                    </a:schemeClr>
                  </a:solidFill>
                  <a:latin typeface="+mj-lt"/>
                  <a:ea typeface="+mj-ea"/>
                  <a:cs typeface="+mj-cs"/>
                </a:rPr>
                <a:t>de la cinta</a:t>
              </a:r>
            </a:p>
          </p:txBody>
        </p:sp>
        <p:sp>
          <p:nvSpPr>
            <p:cNvPr id="86023" name="Text Box 9"/>
            <p:cNvSpPr txBox="1">
              <a:spLocks noChangeArrowheads="1"/>
            </p:cNvSpPr>
            <p:nvPr/>
          </p:nvSpPr>
          <p:spPr bwMode="auto">
            <a:xfrm>
              <a:off x="5572125" y="5500688"/>
              <a:ext cx="2305050" cy="461962"/>
            </a:xfrm>
            <a:prstGeom prst="rect">
              <a:avLst/>
            </a:prstGeom>
            <a:noFill/>
            <a:ln w="38100">
              <a:noFill/>
              <a:miter lim="800000"/>
              <a:headEnd/>
              <a:tailEnd/>
            </a:ln>
          </p:spPr>
          <p:txBody>
            <a:bodyPr>
              <a:spAutoFit/>
            </a:bodyPr>
            <a:lstStyle/>
            <a:p>
              <a:pPr>
                <a:spcBef>
                  <a:spcPct val="50000"/>
                </a:spcBef>
              </a:pPr>
              <a:r>
                <a:rPr lang="es-ES" sz="2400" b="1" dirty="0">
                  <a:solidFill>
                    <a:schemeClr val="accent3">
                      <a:lumMod val="75000"/>
                    </a:schemeClr>
                  </a:solidFill>
                </a:rPr>
                <a:t>DESPUÉS</a:t>
              </a:r>
            </a:p>
          </p:txBody>
        </p:sp>
        <p:grpSp>
          <p:nvGrpSpPr>
            <p:cNvPr id="4" name="10 Grupo"/>
            <p:cNvGrpSpPr>
              <a:grpSpLocks/>
            </p:cNvGrpSpPr>
            <p:nvPr/>
          </p:nvGrpSpPr>
          <p:grpSpPr bwMode="auto">
            <a:xfrm>
              <a:off x="4500563" y="2286000"/>
              <a:ext cx="4286250" cy="3214688"/>
              <a:chOff x="4500563" y="2286000"/>
              <a:chExt cx="4286250" cy="3214688"/>
            </a:xfrm>
          </p:grpSpPr>
          <p:pic>
            <p:nvPicPr>
              <p:cNvPr id="86025" name="Picture 3" descr="H:\SEATING\humanres\BOS Salud y Seg.Lab\Registro 11\Colgar\PTT ergo Par\ergopar 002.jpg"/>
              <p:cNvPicPr>
                <a:picLocks noChangeAspect="1" noChangeArrowheads="1"/>
              </p:cNvPicPr>
              <p:nvPr/>
            </p:nvPicPr>
            <p:blipFill>
              <a:blip r:embed="rId3"/>
              <a:srcRect/>
              <a:stretch>
                <a:fillRect/>
              </a:stretch>
            </p:blipFill>
            <p:spPr bwMode="auto">
              <a:xfrm>
                <a:off x="4500563" y="2286000"/>
                <a:ext cx="4286250" cy="3214688"/>
              </a:xfrm>
              <a:prstGeom prst="rect">
                <a:avLst/>
              </a:prstGeom>
              <a:noFill/>
              <a:ln w="9525">
                <a:noFill/>
                <a:miter lim="800000"/>
                <a:headEnd/>
                <a:tailEnd/>
              </a:ln>
            </p:spPr>
          </p:pic>
          <p:sp>
            <p:nvSpPr>
              <p:cNvPr id="86026" name="Rectangle 5"/>
              <p:cNvSpPr>
                <a:spLocks noChangeArrowheads="1"/>
              </p:cNvSpPr>
              <p:nvPr/>
            </p:nvSpPr>
            <p:spPr bwMode="auto">
              <a:xfrm>
                <a:off x="6215063" y="2714625"/>
                <a:ext cx="500062" cy="500063"/>
              </a:xfrm>
              <a:prstGeom prst="rect">
                <a:avLst/>
              </a:prstGeom>
              <a:solidFill>
                <a:schemeClr val="tx1"/>
              </a:solidFill>
              <a:ln w="9525">
                <a:solidFill>
                  <a:schemeClr val="tx1"/>
                </a:solidFill>
                <a:miter lim="800000"/>
                <a:headEnd/>
                <a:tailEnd/>
              </a:ln>
            </p:spPr>
            <p:txBody>
              <a:bodyPr wrap="none" anchor="ctr"/>
              <a:lstStyle/>
              <a:p>
                <a:endParaRPr lang="es-ES"/>
              </a:p>
            </p:txBody>
          </p:sp>
        </p:grpSp>
      </p:grpSp>
      <p:sp>
        <p:nvSpPr>
          <p:cNvPr id="16" name="1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7" name="16 Marcador de número de diapositiva"/>
          <p:cNvSpPr>
            <a:spLocks noGrp="1"/>
          </p:cNvSpPr>
          <p:nvPr>
            <p:ph type="sldNum" sz="quarter" idx="12"/>
          </p:nvPr>
        </p:nvSpPr>
        <p:spPr/>
        <p:txBody>
          <a:bodyPr/>
          <a:lstStyle/>
          <a:p>
            <a:fld id="{EC2569A9-F567-453E-859A-CDE18FDD1935}" type="slidenum">
              <a:rPr lang="es-ES" smtClean="0"/>
              <a:pPr/>
              <a:t>55</a:t>
            </a:fld>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8"/>
          <p:cNvSpPr txBox="1">
            <a:spLocks noChangeArrowheads="1"/>
          </p:cNvSpPr>
          <p:nvPr/>
        </p:nvSpPr>
        <p:spPr bwMode="auto">
          <a:xfrm>
            <a:off x="571500" y="5000625"/>
            <a:ext cx="1152525" cy="366713"/>
          </a:xfrm>
          <a:prstGeom prst="rect">
            <a:avLst/>
          </a:prstGeom>
          <a:noFill/>
          <a:ln w="9525" algn="ctr">
            <a:noFill/>
            <a:miter lim="800000"/>
            <a:headEnd/>
            <a:tailEnd/>
          </a:ln>
        </p:spPr>
        <p:txBody>
          <a:bodyPr>
            <a:spAutoFit/>
          </a:bodyPr>
          <a:lstStyle/>
          <a:p>
            <a:pPr>
              <a:spcBef>
                <a:spcPct val="50000"/>
              </a:spcBef>
            </a:pPr>
            <a:r>
              <a:rPr lang="es-ES" b="1" dirty="0" smtClean="0">
                <a:solidFill>
                  <a:srgbClr val="FF3300"/>
                </a:solidFill>
              </a:rPr>
              <a:t>ANTES</a:t>
            </a:r>
            <a:endParaRPr lang="es-ES" b="1" dirty="0">
              <a:solidFill>
                <a:srgbClr val="FF3300"/>
              </a:solidFill>
            </a:endParaRPr>
          </a:p>
        </p:txBody>
      </p:sp>
      <p:grpSp>
        <p:nvGrpSpPr>
          <p:cNvPr id="2" name="9 Grupo"/>
          <p:cNvGrpSpPr>
            <a:grpSpLocks/>
          </p:cNvGrpSpPr>
          <p:nvPr/>
        </p:nvGrpSpPr>
        <p:grpSpPr bwMode="auto">
          <a:xfrm>
            <a:off x="500063" y="785813"/>
            <a:ext cx="3519487" cy="3455987"/>
            <a:chOff x="500063" y="785813"/>
            <a:chExt cx="3519487" cy="3455987"/>
          </a:xfrm>
        </p:grpSpPr>
        <p:pic>
          <p:nvPicPr>
            <p:cNvPr id="87051" name="Picture 7" descr="STB_1220"/>
            <p:cNvPicPr>
              <a:picLocks noChangeAspect="1" noChangeArrowheads="1"/>
            </p:cNvPicPr>
            <p:nvPr/>
          </p:nvPicPr>
          <p:blipFill>
            <a:blip r:embed="rId2"/>
            <a:srcRect l="7126" r="19646"/>
            <a:stretch>
              <a:fillRect/>
            </a:stretch>
          </p:blipFill>
          <p:spPr bwMode="auto">
            <a:xfrm>
              <a:off x="500063" y="785813"/>
              <a:ext cx="3375025" cy="3455987"/>
            </a:xfrm>
            <a:prstGeom prst="rect">
              <a:avLst/>
            </a:prstGeom>
            <a:noFill/>
            <a:ln w="9525">
              <a:noFill/>
              <a:miter lim="800000"/>
              <a:headEnd/>
              <a:tailEnd/>
            </a:ln>
          </p:spPr>
        </p:pic>
        <p:sp>
          <p:nvSpPr>
            <p:cNvPr id="87052" name="Oval 9"/>
            <p:cNvSpPr>
              <a:spLocks noChangeArrowheads="1"/>
            </p:cNvSpPr>
            <p:nvPr/>
          </p:nvSpPr>
          <p:spPr bwMode="auto">
            <a:xfrm>
              <a:off x="1428750" y="1500188"/>
              <a:ext cx="2590800" cy="1152525"/>
            </a:xfrm>
            <a:prstGeom prst="ellipse">
              <a:avLst/>
            </a:prstGeom>
            <a:noFill/>
            <a:ln w="57150" algn="ctr">
              <a:solidFill>
                <a:srgbClr val="FF0000"/>
              </a:solidFill>
              <a:round/>
              <a:headEnd/>
              <a:tailEnd/>
            </a:ln>
          </p:spPr>
          <p:txBody>
            <a:bodyPr wrap="none" anchor="ctr"/>
            <a:lstStyle/>
            <a:p>
              <a:endParaRPr lang="es-ES"/>
            </a:p>
          </p:txBody>
        </p:sp>
      </p:grpSp>
      <p:sp>
        <p:nvSpPr>
          <p:cNvPr id="87044" name="Text Box 10"/>
          <p:cNvSpPr txBox="1">
            <a:spLocks noChangeArrowheads="1"/>
          </p:cNvSpPr>
          <p:nvPr/>
        </p:nvSpPr>
        <p:spPr bwMode="auto">
          <a:xfrm>
            <a:off x="1643063" y="4572000"/>
            <a:ext cx="1871662" cy="1923604"/>
          </a:xfrm>
          <a:prstGeom prst="rect">
            <a:avLst/>
          </a:prstGeom>
          <a:noFill/>
          <a:ln w="38100" algn="ctr">
            <a:solidFill>
              <a:srgbClr val="FF0000"/>
            </a:solidFill>
            <a:miter lim="800000"/>
            <a:headEnd/>
            <a:tailEnd/>
          </a:ln>
        </p:spPr>
        <p:txBody>
          <a:bodyPr wrap="square">
            <a:spAutoFit/>
          </a:bodyPr>
          <a:lstStyle/>
          <a:p>
            <a:pPr>
              <a:spcBef>
                <a:spcPct val="50000"/>
              </a:spcBef>
            </a:pPr>
            <a:r>
              <a:rPr lang="es-ES" sz="1400" b="1" dirty="0"/>
              <a:t>Piezas pesadas en la parte superior de la vagoneta:</a:t>
            </a:r>
            <a:r>
              <a:rPr lang="es-ES" sz="1400" dirty="0"/>
              <a:t> </a:t>
            </a:r>
          </a:p>
          <a:p>
            <a:pPr>
              <a:spcBef>
                <a:spcPct val="50000"/>
              </a:spcBef>
            </a:pPr>
            <a:r>
              <a:rPr lang="es-ES" sz="1400" dirty="0"/>
              <a:t>Trabajador cogiendo un lavabo desde la parte superior de la vagoneta.</a:t>
            </a:r>
          </a:p>
        </p:txBody>
      </p:sp>
      <p:grpSp>
        <p:nvGrpSpPr>
          <p:cNvPr id="3" name="11 Grupo"/>
          <p:cNvGrpSpPr>
            <a:grpSpLocks/>
          </p:cNvGrpSpPr>
          <p:nvPr/>
        </p:nvGrpSpPr>
        <p:grpSpPr bwMode="auto">
          <a:xfrm>
            <a:off x="4714875" y="784225"/>
            <a:ext cx="3571875" cy="5567373"/>
            <a:chOff x="4714875" y="784225"/>
            <a:chExt cx="3571875" cy="5567373"/>
          </a:xfrm>
        </p:grpSpPr>
        <p:sp>
          <p:nvSpPr>
            <p:cNvPr id="87046" name="Text Box 7"/>
            <p:cNvSpPr txBox="1">
              <a:spLocks noChangeArrowheads="1"/>
            </p:cNvSpPr>
            <p:nvPr/>
          </p:nvSpPr>
          <p:spPr bwMode="auto">
            <a:xfrm>
              <a:off x="6072188" y="4643438"/>
              <a:ext cx="2214562" cy="1708160"/>
            </a:xfrm>
            <a:prstGeom prst="rect">
              <a:avLst/>
            </a:prstGeom>
            <a:noFill/>
            <a:ln w="38100" algn="ctr">
              <a:solidFill>
                <a:srgbClr val="99CC00"/>
              </a:solidFill>
              <a:miter lim="800000"/>
              <a:headEnd/>
              <a:tailEnd/>
            </a:ln>
          </p:spPr>
          <p:txBody>
            <a:bodyPr wrap="square">
              <a:spAutoFit/>
            </a:bodyPr>
            <a:lstStyle/>
            <a:p>
              <a:pPr>
                <a:spcBef>
                  <a:spcPct val="50000"/>
                </a:spcBef>
              </a:pPr>
              <a:r>
                <a:rPr lang="es-ES" sz="1400" b="1" dirty="0"/>
                <a:t>Piezas pesadas en la parte inferior de la vagoneta: </a:t>
              </a:r>
            </a:p>
            <a:p>
              <a:pPr>
                <a:spcBef>
                  <a:spcPct val="50000"/>
                </a:spcBef>
              </a:pPr>
              <a:r>
                <a:rPr lang="es-ES" sz="1400" dirty="0"/>
                <a:t>Trabajador depositando un lavadero en la parte inferior de la vagoneta.</a:t>
              </a:r>
            </a:p>
          </p:txBody>
        </p:sp>
        <p:sp>
          <p:nvSpPr>
            <p:cNvPr id="87047" name="Text Box 10"/>
            <p:cNvSpPr txBox="1">
              <a:spLocks noChangeArrowheads="1"/>
            </p:cNvSpPr>
            <p:nvPr/>
          </p:nvSpPr>
          <p:spPr bwMode="auto">
            <a:xfrm>
              <a:off x="4786313" y="5072063"/>
              <a:ext cx="1223962" cy="366712"/>
            </a:xfrm>
            <a:prstGeom prst="rect">
              <a:avLst/>
            </a:prstGeom>
            <a:noFill/>
            <a:ln w="9525" algn="ctr">
              <a:noFill/>
              <a:miter lim="800000"/>
              <a:headEnd/>
              <a:tailEnd/>
            </a:ln>
          </p:spPr>
          <p:txBody>
            <a:bodyPr>
              <a:spAutoFit/>
            </a:bodyPr>
            <a:lstStyle/>
            <a:p>
              <a:pPr>
                <a:spcBef>
                  <a:spcPct val="50000"/>
                </a:spcBef>
              </a:pPr>
              <a:r>
                <a:rPr lang="es-ES" b="1" dirty="0" smtClean="0">
                  <a:solidFill>
                    <a:srgbClr val="008000"/>
                  </a:solidFill>
                </a:rPr>
                <a:t>DESPUÉS</a:t>
              </a:r>
              <a:endParaRPr lang="es-ES" b="1" dirty="0">
                <a:solidFill>
                  <a:srgbClr val="008000"/>
                </a:solidFill>
              </a:endParaRPr>
            </a:p>
          </p:txBody>
        </p:sp>
        <p:grpSp>
          <p:nvGrpSpPr>
            <p:cNvPr id="4" name="10 Grupo"/>
            <p:cNvGrpSpPr>
              <a:grpSpLocks/>
            </p:cNvGrpSpPr>
            <p:nvPr/>
          </p:nvGrpSpPr>
          <p:grpSpPr bwMode="auto">
            <a:xfrm>
              <a:off x="4714875" y="784225"/>
              <a:ext cx="3532188" cy="3500438"/>
              <a:chOff x="4714875" y="784225"/>
              <a:chExt cx="3532188" cy="3500438"/>
            </a:xfrm>
          </p:grpSpPr>
          <p:pic>
            <p:nvPicPr>
              <p:cNvPr id="87049" name="Picture 6" descr="IMG_1553"/>
              <p:cNvPicPr>
                <a:picLocks noChangeAspect="1" noChangeArrowheads="1"/>
              </p:cNvPicPr>
              <p:nvPr/>
            </p:nvPicPr>
            <p:blipFill>
              <a:blip r:embed="rId3"/>
              <a:srcRect l="12469" t="10001" r="19424"/>
              <a:stretch>
                <a:fillRect/>
              </a:stretch>
            </p:blipFill>
            <p:spPr bwMode="auto">
              <a:xfrm>
                <a:off x="4714875" y="784225"/>
                <a:ext cx="3532188" cy="3500438"/>
              </a:xfrm>
              <a:prstGeom prst="rect">
                <a:avLst/>
              </a:prstGeom>
              <a:noFill/>
              <a:ln w="9525">
                <a:noFill/>
                <a:miter lim="800000"/>
                <a:headEnd/>
                <a:tailEnd/>
              </a:ln>
            </p:spPr>
          </p:pic>
          <p:sp>
            <p:nvSpPr>
              <p:cNvPr id="87050" name="Oval 9"/>
              <p:cNvSpPr>
                <a:spLocks noChangeArrowheads="1"/>
              </p:cNvSpPr>
              <p:nvPr/>
            </p:nvSpPr>
            <p:spPr bwMode="auto">
              <a:xfrm>
                <a:off x="6500813" y="1500188"/>
                <a:ext cx="1511300" cy="1944687"/>
              </a:xfrm>
              <a:prstGeom prst="ellipse">
                <a:avLst/>
              </a:prstGeom>
              <a:noFill/>
              <a:ln w="38100" algn="ctr">
                <a:solidFill>
                  <a:srgbClr val="99CC00"/>
                </a:solidFill>
                <a:round/>
                <a:headEnd/>
                <a:tailEnd/>
              </a:ln>
            </p:spPr>
            <p:txBody>
              <a:bodyPr wrap="none" anchor="ctr"/>
              <a:lstStyle/>
              <a:p>
                <a:endParaRPr lang="es-ES"/>
              </a:p>
            </p:txBody>
          </p:sp>
        </p:grpSp>
      </p:grpSp>
      <p:sp>
        <p:nvSpPr>
          <p:cNvPr id="16" name="15 Rectángulo"/>
          <p:cNvSpPr/>
          <p:nvPr/>
        </p:nvSpPr>
        <p:spPr>
          <a:xfrm>
            <a:off x="714348" y="652497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7" name="16 Marcador de número de diapositiva"/>
          <p:cNvSpPr>
            <a:spLocks noGrp="1"/>
          </p:cNvSpPr>
          <p:nvPr>
            <p:ph type="sldNum" sz="quarter" idx="12"/>
          </p:nvPr>
        </p:nvSpPr>
        <p:spPr/>
        <p:txBody>
          <a:bodyPr/>
          <a:lstStyle/>
          <a:p>
            <a:fld id="{EC2569A9-F567-453E-859A-CDE18FDD1935}" type="slidenum">
              <a:rPr lang="es-ES" smtClean="0"/>
              <a:pPr/>
              <a:t>56</a:t>
            </a:fld>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1 Imagen" descr="Unisan 2.jpg"/>
          <p:cNvPicPr>
            <a:picLocks noChangeAspect="1"/>
          </p:cNvPicPr>
          <p:nvPr/>
        </p:nvPicPr>
        <p:blipFill>
          <a:blip r:embed="rId2"/>
          <a:srcRect/>
          <a:stretch>
            <a:fillRect/>
          </a:stretch>
        </p:blipFill>
        <p:spPr bwMode="auto">
          <a:xfrm>
            <a:off x="714375" y="857250"/>
            <a:ext cx="7429500" cy="5286375"/>
          </a:xfrm>
          <a:prstGeom prst="rect">
            <a:avLst/>
          </a:prstGeom>
          <a:noFill/>
          <a:ln w="9525">
            <a:noFill/>
            <a:miter lim="800000"/>
            <a:headEnd/>
            <a:tailEnd/>
          </a:ln>
        </p:spPr>
      </p:pic>
      <p:sp>
        <p:nvSpPr>
          <p:cNvPr id="6" name="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7" name="6 Marcador de número de diapositiva"/>
          <p:cNvSpPr>
            <a:spLocks noGrp="1"/>
          </p:cNvSpPr>
          <p:nvPr>
            <p:ph type="sldNum" sz="quarter" idx="12"/>
          </p:nvPr>
        </p:nvSpPr>
        <p:spPr/>
        <p:txBody>
          <a:bodyPr/>
          <a:lstStyle/>
          <a:p>
            <a:fld id="{EC2569A9-F567-453E-859A-CDE18FDD1935}" type="slidenum">
              <a:rPr lang="es-ES" smtClean="0"/>
              <a:pPr/>
              <a:t>57</a:t>
            </a:fld>
            <a:endParaRPr lang="es-E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1 Imagen" descr="Medida berioska.jpg"/>
          <p:cNvPicPr>
            <a:picLocks noChangeAspect="1"/>
          </p:cNvPicPr>
          <p:nvPr/>
        </p:nvPicPr>
        <p:blipFill>
          <a:blip r:embed="rId2"/>
          <a:srcRect/>
          <a:stretch>
            <a:fillRect/>
          </a:stretch>
        </p:blipFill>
        <p:spPr bwMode="auto">
          <a:xfrm>
            <a:off x="5357813" y="357188"/>
            <a:ext cx="2971800" cy="5915025"/>
          </a:xfrm>
          <a:prstGeom prst="rect">
            <a:avLst/>
          </a:prstGeom>
          <a:noFill/>
          <a:ln w="9525">
            <a:noFill/>
            <a:miter lim="800000"/>
            <a:headEnd/>
            <a:tailEnd/>
          </a:ln>
        </p:spPr>
      </p:pic>
      <p:sp>
        <p:nvSpPr>
          <p:cNvPr id="4" name="Text Box 7"/>
          <p:cNvSpPr txBox="1">
            <a:spLocks noChangeArrowheads="1"/>
          </p:cNvSpPr>
          <p:nvPr/>
        </p:nvSpPr>
        <p:spPr bwMode="auto">
          <a:xfrm>
            <a:off x="642910" y="1285860"/>
            <a:ext cx="3857625" cy="4662487"/>
          </a:xfrm>
          <a:prstGeom prst="rect">
            <a:avLst/>
          </a:prstGeom>
          <a:noFill/>
          <a:ln w="38100" algn="ctr">
            <a:solidFill>
              <a:srgbClr val="99CC00"/>
            </a:solidFill>
            <a:miter lim="800000"/>
            <a:headEnd/>
            <a:tailEnd/>
          </a:ln>
        </p:spPr>
        <p:txBody>
          <a:bodyPr>
            <a:spAutoFit/>
          </a:bodyPr>
          <a:lstStyle/>
          <a:p>
            <a:pPr marL="80963" indent="4763">
              <a:buSzPct val="45000"/>
              <a:tabLst>
                <a:tab pos="0"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r>
              <a:rPr lang="es-ES" b="1" dirty="0">
                <a:solidFill>
                  <a:srgbClr val="000000"/>
                </a:solidFill>
              </a:rPr>
              <a:t>El rediseño de la línea </a:t>
            </a:r>
            <a:r>
              <a:rPr lang="es-ES" dirty="0">
                <a:solidFill>
                  <a:srgbClr val="000000"/>
                </a:solidFill>
              </a:rPr>
              <a:t>permitió ganar espacio tanto a la entrada como a la salida y así poder adoptar otras medidas:</a:t>
            </a:r>
          </a:p>
          <a:p>
            <a:pPr marL="80963" indent="4763">
              <a:buSzPct val="45000"/>
              <a:tabLst>
                <a:tab pos="0"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endParaRPr lang="es-ES" dirty="0">
              <a:solidFill>
                <a:srgbClr val="000000"/>
              </a:solidFill>
            </a:endParaRPr>
          </a:p>
          <a:p>
            <a:pPr marL="261938" indent="4763">
              <a:buSzPct val="45000"/>
              <a:buFont typeface="Wingdings" pitchFamily="2" charset="2"/>
              <a:buChar char="Ø"/>
              <a:tabLst>
                <a:tab pos="0"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r>
              <a:rPr lang="es-ES" b="1" dirty="0">
                <a:solidFill>
                  <a:srgbClr val="000000"/>
                </a:solidFill>
              </a:rPr>
              <a:t>Colocar mesa regulable en altura e inclinación</a:t>
            </a:r>
            <a:r>
              <a:rPr lang="es-ES" dirty="0">
                <a:solidFill>
                  <a:srgbClr val="000000"/>
                </a:solidFill>
              </a:rPr>
              <a:t> frente a la entrada de envases.</a:t>
            </a:r>
          </a:p>
          <a:p>
            <a:pPr marL="261938" indent="4763">
              <a:buSzPct val="45000"/>
              <a:buFont typeface="Wingdings" pitchFamily="2" charset="2"/>
              <a:buChar char="Ø"/>
              <a:tabLst>
                <a:tab pos="0"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endParaRPr lang="es-ES" dirty="0">
              <a:solidFill>
                <a:srgbClr val="000000"/>
              </a:solidFill>
            </a:endParaRPr>
          </a:p>
          <a:p>
            <a:pPr marL="261938" indent="4763">
              <a:buSzPct val="45000"/>
              <a:buFont typeface="Wingdings" pitchFamily="2" charset="2"/>
              <a:buChar char="Ø"/>
              <a:tabLst>
                <a:tab pos="0" algn="l"/>
                <a:tab pos="776288" algn="l"/>
                <a:tab pos="1225550" algn="l"/>
                <a:tab pos="1674813" algn="l"/>
                <a:tab pos="2124075" algn="l"/>
                <a:tab pos="2573338" algn="l"/>
                <a:tab pos="3022600" algn="l"/>
                <a:tab pos="3471863" algn="l"/>
                <a:tab pos="3921125" algn="l"/>
                <a:tab pos="4370388" algn="l"/>
                <a:tab pos="4819650" algn="l"/>
                <a:tab pos="5268913" algn="l"/>
                <a:tab pos="5718175" algn="l"/>
                <a:tab pos="6167438" algn="l"/>
                <a:tab pos="6616700" algn="l"/>
                <a:tab pos="7065963" algn="l"/>
                <a:tab pos="7515225" algn="l"/>
                <a:tab pos="7964488" algn="l"/>
                <a:tab pos="8413750" algn="l"/>
                <a:tab pos="8863013" algn="l"/>
                <a:tab pos="9312275" algn="l"/>
              </a:tabLst>
              <a:defRPr/>
            </a:pPr>
            <a:r>
              <a:rPr lang="es-ES" b="1" dirty="0">
                <a:solidFill>
                  <a:srgbClr val="000000"/>
                </a:solidFill>
              </a:rPr>
              <a:t>Adquisición de pantógrafo, banquetas, espejo, elevar cintas transportadoras </a:t>
            </a:r>
            <a:r>
              <a:rPr lang="es-ES" dirty="0">
                <a:solidFill>
                  <a:srgbClr val="000000"/>
                </a:solidFill>
              </a:rPr>
              <a:t>que eleven las cajas de producto terminado a nivel de la cintura, etc.</a:t>
            </a:r>
          </a:p>
          <a:p>
            <a:pPr>
              <a:spcBef>
                <a:spcPct val="50000"/>
              </a:spcBef>
              <a:defRPr/>
            </a:pPr>
            <a:endParaRPr lang="es-ES" dirty="0"/>
          </a:p>
        </p:txBody>
      </p:sp>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9" name="8 Marcador de número de diapositiva"/>
          <p:cNvSpPr>
            <a:spLocks noGrp="1"/>
          </p:cNvSpPr>
          <p:nvPr>
            <p:ph type="sldNum" sz="quarter" idx="12"/>
          </p:nvPr>
        </p:nvSpPr>
        <p:spPr/>
        <p:txBody>
          <a:bodyPr/>
          <a:lstStyle/>
          <a:p>
            <a:fld id="{EC2569A9-F567-453E-859A-CDE18FDD1935}" type="slidenum">
              <a:rPr lang="es-ES" smtClean="0"/>
              <a:pPr/>
              <a:t>58</a:t>
            </a:fld>
            <a:endParaRPr lang="es-E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txBox="1">
            <a:spLocks noChangeArrowheads="1"/>
          </p:cNvSpPr>
          <p:nvPr/>
        </p:nvSpPr>
        <p:spPr bwMode="auto">
          <a:xfrm>
            <a:off x="642910" y="1071546"/>
            <a:ext cx="7772400" cy="2420937"/>
          </a:xfrm>
          <a:prstGeom prst="rect">
            <a:avLst/>
          </a:prstGeom>
          <a:solidFill>
            <a:schemeClr val="bg1"/>
          </a:solidFill>
          <a:ln w="9525">
            <a:noFill/>
            <a:miter lim="800000"/>
            <a:headEnd/>
            <a:tailEnd/>
          </a:ln>
        </p:spPr>
        <p:txBody>
          <a:bodyPr anchor="ctr"/>
          <a:lstStyle/>
          <a:p>
            <a:pPr algn="ctr"/>
            <a:endParaRPr lang="es-ES" sz="5400" dirty="0">
              <a:solidFill>
                <a:srgbClr val="336699"/>
              </a:solidFill>
            </a:endParaRPr>
          </a:p>
          <a:p>
            <a:pPr algn="ctr"/>
            <a:endParaRPr lang="es-ES" sz="5400" dirty="0">
              <a:solidFill>
                <a:srgbClr val="336699"/>
              </a:solidFill>
            </a:endParaRPr>
          </a:p>
          <a:p>
            <a:pPr algn="ctr"/>
            <a:endParaRPr lang="es-ES" sz="5400" dirty="0">
              <a:solidFill>
                <a:srgbClr val="336699"/>
              </a:solidFill>
            </a:endParaRPr>
          </a:p>
          <a:p>
            <a:pPr algn="ctr"/>
            <a:r>
              <a:rPr lang="es-ES" sz="5400" dirty="0">
                <a:solidFill>
                  <a:srgbClr val="336699"/>
                </a:solidFill>
              </a:rPr>
              <a:t>Muchas gracias por tu participación</a:t>
            </a:r>
            <a:r>
              <a:rPr lang="es-ES" sz="4400" dirty="0">
                <a:solidFill>
                  <a:schemeClr val="tx2"/>
                </a:solidFill>
              </a:rPr>
              <a:t/>
            </a:r>
            <a:br>
              <a:rPr lang="es-ES" sz="4400" dirty="0">
                <a:solidFill>
                  <a:schemeClr val="tx2"/>
                </a:solidFill>
              </a:rPr>
            </a:br>
            <a:endParaRPr lang="es-ES" sz="4400" dirty="0">
              <a:solidFill>
                <a:schemeClr val="tx2"/>
              </a:solidFill>
            </a:endParaRPr>
          </a:p>
          <a:p>
            <a:pPr algn="ctr"/>
            <a:endParaRPr lang="es-ES" sz="4400" b="1" dirty="0">
              <a:solidFill>
                <a:schemeClr val="tx2"/>
              </a:solidFill>
            </a:endParaRPr>
          </a:p>
          <a:p>
            <a:pPr algn="ctr"/>
            <a:endParaRPr lang="es-ES" sz="2400" b="1" dirty="0">
              <a:solidFill>
                <a:srgbClr val="FF0000"/>
              </a:solidFill>
            </a:endParaRPr>
          </a:p>
          <a:p>
            <a:pPr algn="ctr"/>
            <a:endParaRPr lang="es-ES" sz="2400" b="1" dirty="0">
              <a:solidFill>
                <a:srgbClr val="FF0000"/>
              </a:solidFill>
            </a:endParaRPr>
          </a:p>
          <a:p>
            <a:pPr algn="ctr"/>
            <a:endParaRPr lang="es-ES" sz="2400" b="1" dirty="0">
              <a:solidFill>
                <a:srgbClr val="FF0000"/>
              </a:solidFill>
            </a:endParaRPr>
          </a:p>
          <a:p>
            <a:pPr algn="ctr"/>
            <a:endParaRPr lang="es-ES" sz="2400" b="1" dirty="0">
              <a:solidFill>
                <a:schemeClr val="tx2"/>
              </a:solidFill>
            </a:endParaRPr>
          </a:p>
        </p:txBody>
      </p:sp>
      <p:pic>
        <p:nvPicPr>
          <p:cNvPr id="7" name="6 Imagen" descr="logoERGOPAR-01.jpg"/>
          <p:cNvPicPr>
            <a:picLocks noChangeAspect="1"/>
          </p:cNvPicPr>
          <p:nvPr/>
        </p:nvPicPr>
        <p:blipFill>
          <a:blip r:embed="rId2" cstate="print"/>
          <a:stretch>
            <a:fillRect/>
          </a:stretch>
        </p:blipFill>
        <p:spPr>
          <a:xfrm>
            <a:off x="2000232" y="2857496"/>
            <a:ext cx="4953000" cy="2045208"/>
          </a:xfrm>
          <a:prstGeom prst="rect">
            <a:avLst/>
          </a:prstGeom>
          <a:ln>
            <a:noFill/>
          </a:ln>
          <a:effectLst>
            <a:softEdge rad="112500"/>
          </a:effectLst>
        </p:spPr>
      </p:pic>
      <p:pic>
        <p:nvPicPr>
          <p:cNvPr id="5" name="irc_mi" descr="http://www.fundacioncema.org/Uploads/imgs/noticias/Logo_con_Texto.jpg"/>
          <p:cNvPicPr/>
          <p:nvPr/>
        </p:nvPicPr>
        <p:blipFill>
          <a:blip r:embed="rId3" cstate="print"/>
          <a:srcRect/>
          <a:stretch>
            <a:fillRect/>
          </a:stretch>
        </p:blipFill>
        <p:spPr bwMode="auto">
          <a:xfrm>
            <a:off x="5929322" y="5715016"/>
            <a:ext cx="1159068" cy="626230"/>
          </a:xfrm>
          <a:prstGeom prst="rect">
            <a:avLst/>
          </a:prstGeom>
          <a:noFill/>
          <a:ln w="9525">
            <a:noFill/>
            <a:miter lim="800000"/>
            <a:headEnd/>
            <a:tailEnd/>
          </a:ln>
        </p:spPr>
      </p:pic>
      <p:pic>
        <p:nvPicPr>
          <p:cNvPr id="6" name="5 Imagen" descr="Logo-istas ccoo"/>
          <p:cNvPicPr/>
          <p:nvPr/>
        </p:nvPicPr>
        <p:blipFill>
          <a:blip r:embed="rId4" cstate="print"/>
          <a:srcRect/>
          <a:stretch>
            <a:fillRect/>
          </a:stretch>
        </p:blipFill>
        <p:spPr bwMode="auto">
          <a:xfrm>
            <a:off x="7358082" y="5715016"/>
            <a:ext cx="1219200" cy="628650"/>
          </a:xfrm>
          <a:prstGeom prst="rect">
            <a:avLst/>
          </a:prstGeom>
          <a:noFill/>
          <a:ln w="9525">
            <a:noFill/>
            <a:miter lim="800000"/>
            <a:headEnd/>
            <a:tailEnd/>
          </a:ln>
        </p:spPr>
      </p:pic>
      <p:sp>
        <p:nvSpPr>
          <p:cNvPr id="11" name="10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2" name="11 Marcador de número de diapositiva"/>
          <p:cNvSpPr>
            <a:spLocks noGrp="1"/>
          </p:cNvSpPr>
          <p:nvPr>
            <p:ph type="sldNum" sz="quarter" idx="12"/>
          </p:nvPr>
        </p:nvSpPr>
        <p:spPr/>
        <p:txBody>
          <a:bodyPr/>
          <a:lstStyle/>
          <a:p>
            <a:fld id="{EC2569A9-F567-453E-859A-CDE18FDD1935}" type="slidenum">
              <a:rPr lang="es-ES" smtClean="0"/>
              <a:pPr/>
              <a:t>59</a:t>
            </a:fld>
            <a:endParaRPr lang="es-ES"/>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00034" y="285750"/>
            <a:ext cx="8039129" cy="669925"/>
          </a:xfrm>
        </p:spPr>
        <p:txBody>
          <a:bodyPr>
            <a:noAutofit/>
          </a:bodyPr>
          <a:lstStyle/>
          <a:p>
            <a:pPr eaLnBrk="1" hangingPunct="1"/>
            <a:r>
              <a:rPr lang="es-ES" sz="2800" b="1" dirty="0" smtClean="0">
                <a:solidFill>
                  <a:srgbClr val="811F91"/>
                </a:solidFill>
                <a:cs typeface="Arial" charset="0"/>
              </a:rPr>
              <a:t>¿Y si las condiciones de trabajo no son ergonómicas?</a:t>
            </a:r>
          </a:p>
        </p:txBody>
      </p:sp>
      <p:sp>
        <p:nvSpPr>
          <p:cNvPr id="7" name="6 Llamada de flecha hacia abajo"/>
          <p:cNvSpPr/>
          <p:nvPr/>
        </p:nvSpPr>
        <p:spPr>
          <a:xfrm>
            <a:off x="1357313" y="2286000"/>
            <a:ext cx="6572250" cy="1143000"/>
          </a:xfrm>
          <a:prstGeom prst="downArrowCallout">
            <a:avLst/>
          </a:prstGeom>
          <a:ln>
            <a:solidFill>
              <a:srgbClr val="EF4A1D"/>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s-ES" sz="2000" b="1" dirty="0">
                <a:cs typeface="Arial" pitchFamily="34" charset="0"/>
              </a:rPr>
              <a:t>Exposición a Factores de riesgos</a:t>
            </a:r>
          </a:p>
        </p:txBody>
      </p:sp>
      <p:sp>
        <p:nvSpPr>
          <p:cNvPr id="8" name="7 Elipse"/>
          <p:cNvSpPr/>
          <p:nvPr/>
        </p:nvSpPr>
        <p:spPr>
          <a:xfrm>
            <a:off x="5143500" y="4643438"/>
            <a:ext cx="2857500" cy="1357312"/>
          </a:xfrm>
          <a:prstGeom prst="ellipse">
            <a:avLst/>
          </a:prstGeom>
          <a:ln>
            <a:solidFill>
              <a:srgbClr val="EF4A1D"/>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s-ES" sz="2400" b="1" dirty="0">
                <a:cs typeface="Arial" pitchFamily="34" charset="0"/>
              </a:rPr>
              <a:t>Daños: TME</a:t>
            </a:r>
            <a:endParaRPr lang="es-ES" sz="2400" dirty="0">
              <a:cs typeface="Arial" pitchFamily="34" charset="0"/>
            </a:endParaRPr>
          </a:p>
        </p:txBody>
      </p:sp>
      <p:sp>
        <p:nvSpPr>
          <p:cNvPr id="10" name="9 Llamada de flecha hacia abajo"/>
          <p:cNvSpPr/>
          <p:nvPr/>
        </p:nvSpPr>
        <p:spPr>
          <a:xfrm>
            <a:off x="1357313" y="1214438"/>
            <a:ext cx="6572250" cy="1000125"/>
          </a:xfrm>
          <a:prstGeom prst="downArrowCallout">
            <a:avLst/>
          </a:prstGeom>
          <a:ln>
            <a:solidFill>
              <a:srgbClr val="EF4A1D"/>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s-ES" b="1" dirty="0">
                <a:cs typeface="Arial" pitchFamily="34" charset="0"/>
              </a:rPr>
              <a:t>CONDICIONES DE TRABAJO DEL PUESTO</a:t>
            </a:r>
          </a:p>
        </p:txBody>
      </p:sp>
      <p:sp>
        <p:nvSpPr>
          <p:cNvPr id="11" name="10 Llamada de flecha hacia abajo"/>
          <p:cNvSpPr/>
          <p:nvPr/>
        </p:nvSpPr>
        <p:spPr>
          <a:xfrm>
            <a:off x="1357313" y="3500438"/>
            <a:ext cx="6572250" cy="1143000"/>
          </a:xfrm>
          <a:prstGeom prst="downArrowCallout">
            <a:avLst/>
          </a:prstGeom>
          <a:ln>
            <a:solidFill>
              <a:srgbClr val="EF4A1D"/>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s-ES" sz="2800" b="1" dirty="0">
                <a:cs typeface="Arial" pitchFamily="34" charset="0"/>
              </a:rPr>
              <a:t>Riesgo ergonómico</a:t>
            </a:r>
          </a:p>
        </p:txBody>
      </p:sp>
      <p:sp>
        <p:nvSpPr>
          <p:cNvPr id="12" name="11 Elipse"/>
          <p:cNvSpPr/>
          <p:nvPr/>
        </p:nvSpPr>
        <p:spPr>
          <a:xfrm>
            <a:off x="1285875" y="4714875"/>
            <a:ext cx="2857500" cy="1357313"/>
          </a:xfrm>
          <a:prstGeom prst="ellipse">
            <a:avLst/>
          </a:prstGeom>
          <a:ln>
            <a:solidFill>
              <a:srgbClr val="EF4A1D"/>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s-ES" sz="2000" b="1" dirty="0">
                <a:cs typeface="Arial" pitchFamily="34" charset="0"/>
              </a:rPr>
              <a:t>FATIGA MUSCULAR</a:t>
            </a:r>
            <a:endParaRPr lang="es-ES" sz="2000" dirty="0">
              <a:cs typeface="Arial" pitchFamily="34" charset="0"/>
            </a:endParaRPr>
          </a:p>
        </p:txBody>
      </p:sp>
      <p:sp>
        <p:nvSpPr>
          <p:cNvPr id="13" name="12 Más"/>
          <p:cNvSpPr/>
          <p:nvPr/>
        </p:nvSpPr>
        <p:spPr>
          <a:xfrm>
            <a:off x="4286250" y="4929188"/>
            <a:ext cx="785813" cy="857250"/>
          </a:xfrm>
          <a:prstGeom prst="mathPlus">
            <a:avLst/>
          </a:prstGeom>
          <a:ln>
            <a:solidFill>
              <a:srgbClr val="EF4A1D"/>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s-ES"/>
          </a:p>
        </p:txBody>
      </p:sp>
      <p:sp>
        <p:nvSpPr>
          <p:cNvPr id="16" name="15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
        <p:nvSpPr>
          <p:cNvPr id="17" name="16 Marcador de número de diapositiva"/>
          <p:cNvSpPr>
            <a:spLocks noGrp="1"/>
          </p:cNvSpPr>
          <p:nvPr>
            <p:ph type="sldNum" sz="quarter" idx="11"/>
          </p:nvPr>
        </p:nvSpPr>
        <p:spPr/>
        <p:txBody>
          <a:bodyPr/>
          <a:lstStyle/>
          <a:p>
            <a:pPr>
              <a:defRPr/>
            </a:pPr>
            <a:fld id="{DA810FB6-5D2B-414F-B5B7-3D7316425316}" type="slidenum">
              <a:rPr lang="es-ES" smtClean="0"/>
              <a:pPr>
                <a:defRPr/>
              </a:pPr>
              <a:t>6</a:t>
            </a:fld>
            <a:endParaRPr lang="es-E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71472" y="285750"/>
            <a:ext cx="7961341" cy="1142986"/>
          </a:xfrm>
        </p:spPr>
        <p:txBody>
          <a:bodyPr>
            <a:noAutofit/>
          </a:bodyPr>
          <a:lstStyle/>
          <a:p>
            <a:pPr eaLnBrk="1" hangingPunct="1"/>
            <a:r>
              <a:rPr lang="es-ES" sz="3200" b="1" dirty="0" smtClean="0">
                <a:solidFill>
                  <a:srgbClr val="811F91"/>
                </a:solidFill>
              </a:rPr>
              <a:t>¿Qué son condiciones de trabajo en el puesto? </a:t>
            </a:r>
            <a:r>
              <a:rPr lang="es-ES" sz="3200" b="1" dirty="0" smtClean="0"/>
              <a:t/>
            </a:r>
            <a:br>
              <a:rPr lang="es-ES" sz="3200" b="1" dirty="0" smtClean="0"/>
            </a:br>
            <a:endParaRPr lang="es-ES" sz="3200" b="1" dirty="0" smtClean="0"/>
          </a:p>
        </p:txBody>
      </p:sp>
      <p:graphicFrame>
        <p:nvGraphicFramePr>
          <p:cNvPr id="8" name="7 Diagrama"/>
          <p:cNvGraphicFramePr/>
          <p:nvPr/>
        </p:nvGraphicFramePr>
        <p:xfrm>
          <a:off x="611188" y="1214438"/>
          <a:ext cx="7848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arcador de número de diapositiva"/>
          <p:cNvSpPr>
            <a:spLocks noGrp="1"/>
          </p:cNvSpPr>
          <p:nvPr>
            <p:ph type="sldNum" sz="quarter" idx="11"/>
          </p:nvPr>
        </p:nvSpPr>
        <p:spPr/>
        <p:txBody>
          <a:bodyPr/>
          <a:lstStyle/>
          <a:p>
            <a:pPr>
              <a:defRPr/>
            </a:pPr>
            <a:fld id="{B56146A2-0535-4B94-A93A-CD417DE72E0E}" type="slidenum">
              <a:rPr lang="es-ES"/>
              <a:pPr>
                <a:defRPr/>
              </a:pPr>
              <a:t>7</a:t>
            </a:fld>
            <a:endParaRPr lang="es-ES"/>
          </a:p>
        </p:txBody>
      </p:sp>
      <p:sp>
        <p:nvSpPr>
          <p:cNvPr id="7" name="6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71472" y="142852"/>
            <a:ext cx="7961341" cy="1125538"/>
          </a:xfrm>
        </p:spPr>
        <p:txBody>
          <a:bodyPr>
            <a:noAutofit/>
          </a:bodyPr>
          <a:lstStyle/>
          <a:p>
            <a:pPr eaLnBrk="1" hangingPunct="1"/>
            <a:r>
              <a:rPr lang="es-ES" sz="3200" b="1" dirty="0" smtClean="0">
                <a:solidFill>
                  <a:srgbClr val="811F91"/>
                </a:solidFill>
              </a:rPr>
              <a:t>¿Qué son los Factores de riesgo? </a:t>
            </a:r>
            <a:br>
              <a:rPr lang="es-ES" sz="3200" b="1" dirty="0" smtClean="0">
                <a:solidFill>
                  <a:srgbClr val="811F91"/>
                </a:solidFill>
              </a:rPr>
            </a:br>
            <a:r>
              <a:rPr lang="es-ES" sz="3200" b="1" dirty="0" smtClean="0">
                <a:solidFill>
                  <a:srgbClr val="811F91"/>
                </a:solidFill>
              </a:rPr>
              <a:t>¿y el riesgo?</a:t>
            </a:r>
          </a:p>
        </p:txBody>
      </p:sp>
      <p:graphicFrame>
        <p:nvGraphicFramePr>
          <p:cNvPr id="7" name="6 Diagrama"/>
          <p:cNvGraphicFramePr/>
          <p:nvPr/>
        </p:nvGraphicFramePr>
        <p:xfrm>
          <a:off x="611188" y="1214438"/>
          <a:ext cx="7848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arcador de número de diapositiva"/>
          <p:cNvSpPr>
            <a:spLocks noGrp="1"/>
          </p:cNvSpPr>
          <p:nvPr>
            <p:ph type="sldNum" sz="quarter" idx="11"/>
          </p:nvPr>
        </p:nvSpPr>
        <p:spPr/>
        <p:txBody>
          <a:bodyPr/>
          <a:lstStyle/>
          <a:p>
            <a:pPr>
              <a:defRPr/>
            </a:pPr>
            <a:fld id="{D8B6B232-E018-4690-BC83-0AAD9CD28F80}" type="slidenum">
              <a:rPr lang="es-ES"/>
              <a:pPr>
                <a:defRPr/>
              </a:pPr>
              <a:t>8</a:t>
            </a:fld>
            <a:endParaRPr lang="es-ES"/>
          </a:p>
        </p:txBody>
      </p:sp>
      <p:sp>
        <p:nvSpPr>
          <p:cNvPr id="8" name="7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71472" y="285728"/>
            <a:ext cx="7961341" cy="669925"/>
          </a:xfrm>
        </p:spPr>
        <p:txBody>
          <a:bodyPr>
            <a:normAutofit/>
          </a:bodyPr>
          <a:lstStyle/>
          <a:p>
            <a:pPr eaLnBrk="1" hangingPunct="1"/>
            <a:r>
              <a:rPr lang="es-ES" sz="3600" b="1" dirty="0" smtClean="0">
                <a:solidFill>
                  <a:srgbClr val="811F91"/>
                </a:solidFill>
              </a:rPr>
              <a:t>Consecuencias para la salud</a:t>
            </a:r>
          </a:p>
        </p:txBody>
      </p:sp>
      <p:graphicFrame>
        <p:nvGraphicFramePr>
          <p:cNvPr id="7" name="6 Diagrama"/>
          <p:cNvGraphicFramePr/>
          <p:nvPr/>
        </p:nvGraphicFramePr>
        <p:xfrm>
          <a:off x="611188" y="1285860"/>
          <a:ext cx="4960944"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arcador de número de diapositiva"/>
          <p:cNvSpPr>
            <a:spLocks noGrp="1"/>
          </p:cNvSpPr>
          <p:nvPr>
            <p:ph type="sldNum" sz="quarter" idx="11"/>
          </p:nvPr>
        </p:nvSpPr>
        <p:spPr/>
        <p:txBody>
          <a:bodyPr/>
          <a:lstStyle/>
          <a:p>
            <a:pPr>
              <a:defRPr/>
            </a:pPr>
            <a:fld id="{0407367B-41FF-4CD4-AFCF-CB42CF3E37A1}" type="slidenum">
              <a:rPr lang="es-ES"/>
              <a:pPr>
                <a:defRPr/>
              </a:pPr>
              <a:t>9</a:t>
            </a:fld>
            <a:endParaRPr lang="es-ES"/>
          </a:p>
        </p:txBody>
      </p:sp>
      <p:pic>
        <p:nvPicPr>
          <p:cNvPr id="5" name="14 Imagen" descr="1197500_13250170.png"/>
          <p:cNvPicPr>
            <a:picLocks noChangeAspect="1"/>
          </p:cNvPicPr>
          <p:nvPr/>
        </p:nvPicPr>
        <p:blipFill>
          <a:blip r:embed="rId7"/>
          <a:srcRect/>
          <a:stretch>
            <a:fillRect/>
          </a:stretch>
        </p:blipFill>
        <p:spPr bwMode="auto">
          <a:xfrm>
            <a:off x="6000760" y="1500174"/>
            <a:ext cx="2606554" cy="3571900"/>
          </a:xfrm>
          <a:prstGeom prst="rect">
            <a:avLst/>
          </a:prstGeom>
          <a:noFill/>
          <a:ln w="9525">
            <a:noFill/>
            <a:miter lim="800000"/>
            <a:headEnd/>
            <a:tailEnd/>
          </a:ln>
        </p:spPr>
      </p:pic>
      <p:sp>
        <p:nvSpPr>
          <p:cNvPr id="9" name="8 Rectángulo"/>
          <p:cNvSpPr/>
          <p:nvPr/>
        </p:nvSpPr>
        <p:spPr>
          <a:xfrm>
            <a:off x="714348" y="6429396"/>
            <a:ext cx="5000660" cy="261610"/>
          </a:xfrm>
          <a:prstGeom prst="rect">
            <a:avLst/>
          </a:prstGeom>
        </p:spPr>
        <p:txBody>
          <a:bodyPr wrap="square">
            <a:spAutoFit/>
          </a:bodyPr>
          <a:lstStyle/>
          <a:p>
            <a:r>
              <a:rPr lang="es-ES" sz="1100" kern="1200" dirty="0" smtClean="0">
                <a:solidFill>
                  <a:srgbClr val="811F91"/>
                </a:solidFill>
                <a:latin typeface="+mn-lt"/>
                <a:ea typeface="+mn-ea"/>
                <a:cs typeface="+mn-cs"/>
              </a:rPr>
              <a:t>Método ERGOPAR Versión 2.0</a:t>
            </a:r>
            <a:endParaRPr lang="es-ES" sz="1100" kern="1200" dirty="0">
              <a:solidFill>
                <a:srgbClr val="811F91"/>
              </a:solidFill>
              <a:latin typeface="+mn-lt"/>
              <a:ea typeface="+mn-ea"/>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TotalTime>
  <Words>10253</Words>
  <Application>Microsoft Office PowerPoint</Application>
  <PresentationFormat>Presentación en pantalla (4:3)</PresentationFormat>
  <Paragraphs>982</Paragraphs>
  <Slides>59</Slides>
  <Notes>50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59</vt:i4>
      </vt:variant>
    </vt:vector>
  </HeadingPairs>
  <TitlesOfParts>
    <vt:vector size="61" baseType="lpstr">
      <vt:lpstr>Tema de Office</vt:lpstr>
      <vt:lpstr>Imagen de mapa de bits</vt:lpstr>
      <vt:lpstr>Diapositiva 1</vt:lpstr>
      <vt:lpstr>Objetivos de la sesión formativa</vt:lpstr>
      <vt:lpstr>Contenidos de la sesión</vt:lpstr>
      <vt:lpstr>La ERGONOMÍA LABORAL</vt:lpstr>
      <vt:lpstr>Concepto y objetivo de la ergonomía</vt:lpstr>
      <vt:lpstr>¿Y si las condiciones de trabajo no son ergonómicas?</vt:lpstr>
      <vt:lpstr>¿Qué son condiciones de trabajo en el puesto?  </vt:lpstr>
      <vt:lpstr>¿Qué son los Factores de riesgo?  ¿y el riesgo?</vt:lpstr>
      <vt:lpstr>Consecuencias para la salud</vt:lpstr>
      <vt:lpstr>¿Qué dice la normativa?</vt:lpstr>
      <vt:lpstr>Los trastornos musculoesqueléticos  Un indicador de inadecuadas condiciones ergonómicas en el puesto de trabajo</vt:lpstr>
      <vt:lpstr>Concepto TME y localización</vt:lpstr>
      <vt:lpstr>Características de los TME</vt:lpstr>
      <vt:lpstr>Evolución de daños por TME</vt:lpstr>
      <vt:lpstr>Zonas corporales más afectadas por TME</vt:lpstr>
      <vt:lpstr>Demandas físicas del puesto de trabajo según sexo</vt:lpstr>
      <vt:lpstr>Práctica 1: Daños y sus causas</vt:lpstr>
      <vt:lpstr>Solución Práctica 1</vt:lpstr>
      <vt:lpstr>RIESGO ERGONÓMICO: FACTORES DE RIESGO Y SUS CAUSAS DE EXPOSICIÓN  Es necesario identificar las causas de exposición a los factores de riesgo para poder prevenir el riesgo ergonómico</vt:lpstr>
      <vt:lpstr>Diapositiva 20</vt:lpstr>
      <vt:lpstr>Diapositiva 21</vt:lpstr>
      <vt:lpstr>Posición del cuerpo entero</vt:lpstr>
      <vt:lpstr>Práctica 2: Factor de riesgo, sus causas y posible solución</vt:lpstr>
      <vt:lpstr>Postura forzada y mantenida (1)</vt:lpstr>
      <vt:lpstr>Postura forzada y mantenida (2)</vt:lpstr>
      <vt:lpstr>Práctica 3: Factor de riesgo, sus causas y posible solución</vt:lpstr>
      <vt:lpstr>Movimiento repetido (1)</vt:lpstr>
      <vt:lpstr>Movimiento repetido (2)</vt:lpstr>
      <vt:lpstr>Práctica 4: Factor de riesgo, sus causas y posible solución</vt:lpstr>
      <vt:lpstr>Acciones concretas de manos y dedos</vt:lpstr>
      <vt:lpstr>Manipulación manual de cargas</vt:lpstr>
      <vt:lpstr>Práctica 5: Factor de riesgo, sus causas y posible solución</vt:lpstr>
      <vt:lpstr>Levantar</vt:lpstr>
      <vt:lpstr>Transportar</vt:lpstr>
      <vt:lpstr>Empujar y arrastrar</vt:lpstr>
      <vt:lpstr>Presión por contacto e impactos</vt:lpstr>
      <vt:lpstr>Vibraciones mecánicas</vt:lpstr>
      <vt:lpstr>Otros factores de riesgo</vt:lpstr>
      <vt:lpstr>La organización del trabajo</vt:lpstr>
      <vt:lpstr>Características individuales</vt:lpstr>
      <vt:lpstr>Valorar la importancia del riesgo</vt:lpstr>
      <vt:lpstr>Identificación de causas de exposición a factores de riesgo</vt:lpstr>
      <vt:lpstr>Posibles causas de exposición a factores de riesgo</vt:lpstr>
      <vt:lpstr>MEDIDAS PREVENTIVAS FRENTE AL RIESGO ERGONÓMICO  Es necesario identificar las causas de exposición a los factores de riesgo para poder prevenir el riesgo ergonómico</vt:lpstr>
      <vt:lpstr>Búsqueda de medidas preventivas</vt:lpstr>
      <vt:lpstr>Implantación de medidas preventivas</vt:lpstr>
      <vt:lpstr>Medidas preventivas frente al riesgo ergonómico</vt:lpstr>
      <vt:lpstr>Vídeos  Identificación de causas de exposición y búsqueda de medidas preventivas</vt:lpstr>
      <vt:lpstr> Práctica 6: (Puesto de trabajo) </vt:lpstr>
      <vt:lpstr> Solución práctica 6</vt:lpstr>
      <vt:lpstr>Material audiovisual  Ejemplos de situaciones de riesgo ergonómico en las que se han implementado medidas preventivas  “Antes y después”</vt:lpstr>
      <vt:lpstr>(Situación de riesgo: medida preventiva)</vt:lpstr>
      <vt:lpstr>Material audiovisual  Ejemplos de medidas preventivas implementadas con el Método ERGOPAR </vt:lpstr>
      <vt:lpstr>Transporte manual del asiento</vt:lpstr>
      <vt:lpstr>Incorporar tornillo en asiento</vt:lpstr>
      <vt:lpstr>Diapositiva 56</vt:lpstr>
      <vt:lpstr>Diapositiva 57</vt:lpstr>
      <vt:lpstr>Diapositiva 58</vt:lpstr>
      <vt:lpstr>Diapositiva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RECURSOS</dc:title>
  <dc:creator>MJSevilla_ISTAS CCOO</dc:creator>
  <cp:lastModifiedBy>Mariajo</cp:lastModifiedBy>
  <cp:revision>26</cp:revision>
  <dcterms:created xsi:type="dcterms:W3CDTF">2014-12-09T15:11:13Z</dcterms:created>
  <dcterms:modified xsi:type="dcterms:W3CDTF">2014-12-17T15:32:23Z</dcterms:modified>
</cp:coreProperties>
</file>